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1"/>
  </p:notesMasterIdLst>
  <p:handoutMasterIdLst>
    <p:handoutMasterId r:id="rId282"/>
  </p:handoutMasterIdLst>
  <p:sldIdLst>
    <p:sldId id="617" r:id="rId2"/>
    <p:sldId id="832" r:id="rId3"/>
    <p:sldId id="824" r:id="rId4"/>
    <p:sldId id="825" r:id="rId5"/>
    <p:sldId id="826" r:id="rId6"/>
    <p:sldId id="831" r:id="rId7"/>
    <p:sldId id="926" r:id="rId8"/>
    <p:sldId id="927" r:id="rId9"/>
    <p:sldId id="649" r:id="rId10"/>
    <p:sldId id="618" r:id="rId11"/>
    <p:sldId id="619" r:id="rId12"/>
    <p:sldId id="819" r:id="rId13"/>
    <p:sldId id="820" r:id="rId14"/>
    <p:sldId id="821" r:id="rId15"/>
    <p:sldId id="822" r:id="rId16"/>
    <p:sldId id="650" r:id="rId17"/>
    <p:sldId id="765" r:id="rId18"/>
    <p:sldId id="777" r:id="rId19"/>
    <p:sldId id="775" r:id="rId20"/>
    <p:sldId id="776" r:id="rId21"/>
    <p:sldId id="778" r:id="rId22"/>
    <p:sldId id="780" r:id="rId23"/>
    <p:sldId id="779" r:id="rId24"/>
    <p:sldId id="828" r:id="rId25"/>
    <p:sldId id="620" r:id="rId26"/>
    <p:sldId id="827" r:id="rId27"/>
    <p:sldId id="925" r:id="rId28"/>
    <p:sldId id="656" r:id="rId29"/>
    <p:sldId id="657" r:id="rId30"/>
    <p:sldId id="658" r:id="rId31"/>
    <p:sldId id="662" r:id="rId32"/>
    <p:sldId id="659" r:id="rId33"/>
    <p:sldId id="660" r:id="rId34"/>
    <p:sldId id="928" r:id="rId35"/>
    <p:sldId id="929" r:id="rId36"/>
    <p:sldId id="665" r:id="rId37"/>
    <p:sldId id="666" r:id="rId38"/>
    <p:sldId id="667" r:id="rId39"/>
    <p:sldId id="670" r:id="rId40"/>
    <p:sldId id="671" r:id="rId41"/>
    <p:sldId id="669" r:id="rId42"/>
    <p:sldId id="672" r:id="rId43"/>
    <p:sldId id="673" r:id="rId44"/>
    <p:sldId id="674" r:id="rId45"/>
    <p:sldId id="675" r:id="rId46"/>
    <p:sldId id="676" r:id="rId47"/>
    <p:sldId id="677" r:id="rId48"/>
    <p:sldId id="678" r:id="rId49"/>
    <p:sldId id="679" r:id="rId50"/>
    <p:sldId id="680" r:id="rId51"/>
    <p:sldId id="681" r:id="rId52"/>
    <p:sldId id="682" r:id="rId53"/>
    <p:sldId id="683" r:id="rId54"/>
    <p:sldId id="684" r:id="rId55"/>
    <p:sldId id="686" r:id="rId56"/>
    <p:sldId id="687" r:id="rId57"/>
    <p:sldId id="688" r:id="rId58"/>
    <p:sldId id="689" r:id="rId59"/>
    <p:sldId id="705" r:id="rId60"/>
    <p:sldId id="685" r:id="rId61"/>
    <p:sldId id="858" r:id="rId62"/>
    <p:sldId id="861" r:id="rId63"/>
    <p:sldId id="862" r:id="rId64"/>
    <p:sldId id="900" r:id="rId65"/>
    <p:sldId id="901" r:id="rId66"/>
    <p:sldId id="863" r:id="rId67"/>
    <p:sldId id="864" r:id="rId68"/>
    <p:sldId id="930" r:id="rId69"/>
    <p:sldId id="931" r:id="rId70"/>
    <p:sldId id="932" r:id="rId71"/>
    <p:sldId id="933" r:id="rId72"/>
    <p:sldId id="934" r:id="rId73"/>
    <p:sldId id="870" r:id="rId74"/>
    <p:sldId id="871" r:id="rId75"/>
    <p:sldId id="872" r:id="rId76"/>
    <p:sldId id="873" r:id="rId77"/>
    <p:sldId id="874" r:id="rId78"/>
    <p:sldId id="885" r:id="rId79"/>
    <p:sldId id="895" r:id="rId80"/>
    <p:sldId id="896" r:id="rId81"/>
    <p:sldId id="897" r:id="rId82"/>
    <p:sldId id="898" r:id="rId83"/>
    <p:sldId id="891" r:id="rId84"/>
    <p:sldId id="899" r:id="rId85"/>
    <p:sldId id="893" r:id="rId86"/>
    <p:sldId id="894" r:id="rId87"/>
    <p:sldId id="781" r:id="rId88"/>
    <p:sldId id="782" r:id="rId89"/>
    <p:sldId id="783" r:id="rId90"/>
    <p:sldId id="623" r:id="rId91"/>
    <p:sldId id="935" r:id="rId92"/>
    <p:sldId id="937" r:id="rId93"/>
    <p:sldId id="938" r:id="rId94"/>
    <p:sldId id="939" r:id="rId95"/>
    <p:sldId id="940" r:id="rId96"/>
    <p:sldId id="815" r:id="rId97"/>
    <p:sldId id="795" r:id="rId98"/>
    <p:sldId id="816" r:id="rId99"/>
    <p:sldId id="957" r:id="rId100"/>
    <p:sldId id="796" r:id="rId101"/>
    <p:sldId id="817" r:id="rId102"/>
    <p:sldId id="953" r:id="rId103"/>
    <p:sldId id="954" r:id="rId104"/>
    <p:sldId id="955" r:id="rId105"/>
    <p:sldId id="956" r:id="rId106"/>
    <p:sldId id="802" r:id="rId107"/>
    <p:sldId id="803" r:id="rId108"/>
    <p:sldId id="804" r:id="rId109"/>
    <p:sldId id="805" r:id="rId110"/>
    <p:sldId id="806" r:id="rId111"/>
    <p:sldId id="807" r:id="rId112"/>
    <p:sldId id="808" r:id="rId113"/>
    <p:sldId id="818" r:id="rId114"/>
    <p:sldId id="809" r:id="rId115"/>
    <p:sldId id="810" r:id="rId116"/>
    <p:sldId id="811" r:id="rId117"/>
    <p:sldId id="812" r:id="rId118"/>
    <p:sldId id="813" r:id="rId119"/>
    <p:sldId id="814" r:id="rId120"/>
    <p:sldId id="857" r:id="rId121"/>
    <p:sldId id="836" r:id="rId122"/>
    <p:sldId id="902" r:id="rId123"/>
    <p:sldId id="903" r:id="rId124"/>
    <p:sldId id="904" r:id="rId125"/>
    <p:sldId id="838" r:id="rId126"/>
    <p:sldId id="941" r:id="rId127"/>
    <p:sldId id="942" r:id="rId128"/>
    <p:sldId id="943" r:id="rId129"/>
    <p:sldId id="944" r:id="rId130"/>
    <p:sldId id="945" r:id="rId131"/>
    <p:sldId id="844" r:id="rId132"/>
    <p:sldId id="845" r:id="rId133"/>
    <p:sldId id="846" r:id="rId134"/>
    <p:sldId id="847" r:id="rId135"/>
    <p:sldId id="848" r:id="rId136"/>
    <p:sldId id="849" r:id="rId137"/>
    <p:sldId id="850" r:id="rId138"/>
    <p:sldId id="851" r:id="rId139"/>
    <p:sldId id="852" r:id="rId140"/>
    <p:sldId id="853" r:id="rId141"/>
    <p:sldId id="854" r:id="rId142"/>
    <p:sldId id="855" r:id="rId143"/>
    <p:sldId id="856" r:id="rId144"/>
    <p:sldId id="859" r:id="rId145"/>
    <p:sldId id="860" r:id="rId146"/>
    <p:sldId id="651" r:id="rId147"/>
    <p:sldId id="621" r:id="rId148"/>
    <p:sldId id="690" r:id="rId149"/>
    <p:sldId id="946" r:id="rId150"/>
    <p:sldId id="947" r:id="rId151"/>
    <p:sldId id="948" r:id="rId152"/>
    <p:sldId id="949" r:id="rId153"/>
    <p:sldId id="950" r:id="rId154"/>
    <p:sldId id="951" r:id="rId155"/>
    <p:sldId id="952" r:id="rId156"/>
    <p:sldId id="630" r:id="rId157"/>
    <p:sldId id="692" r:id="rId158"/>
    <p:sldId id="631" r:id="rId159"/>
    <p:sldId id="632" r:id="rId160"/>
    <p:sldId id="693" r:id="rId161"/>
    <p:sldId id="724" r:id="rId162"/>
    <p:sldId id="652" r:id="rId163"/>
    <p:sldId id="633" r:id="rId164"/>
    <p:sldId id="634" r:id="rId165"/>
    <p:sldId id="635" r:id="rId166"/>
    <p:sldId id="636" r:id="rId167"/>
    <p:sldId id="637" r:id="rId168"/>
    <p:sldId id="638" r:id="rId169"/>
    <p:sldId id="639" r:id="rId170"/>
    <p:sldId id="640" r:id="rId171"/>
    <p:sldId id="694" r:id="rId172"/>
    <p:sldId id="914" r:id="rId173"/>
    <p:sldId id="695" r:id="rId174"/>
    <p:sldId id="696" r:id="rId175"/>
    <p:sldId id="713" r:id="rId176"/>
    <p:sldId id="697" r:id="rId177"/>
    <p:sldId id="698" r:id="rId178"/>
    <p:sldId id="714" r:id="rId179"/>
    <p:sldId id="715" r:id="rId180"/>
    <p:sldId id="716" r:id="rId181"/>
    <p:sldId id="707" r:id="rId182"/>
    <p:sldId id="708" r:id="rId183"/>
    <p:sldId id="709" r:id="rId184"/>
    <p:sldId id="710" r:id="rId185"/>
    <p:sldId id="711" r:id="rId186"/>
    <p:sldId id="712" r:id="rId187"/>
    <p:sldId id="704" r:id="rId188"/>
    <p:sldId id="699" r:id="rId189"/>
    <p:sldId id="701" r:id="rId190"/>
    <p:sldId id="702" r:id="rId191"/>
    <p:sldId id="700" r:id="rId192"/>
    <p:sldId id="703" r:id="rId193"/>
    <p:sldId id="706" r:id="rId194"/>
    <p:sldId id="717" r:id="rId195"/>
    <p:sldId id="718" r:id="rId196"/>
    <p:sldId id="719" r:id="rId197"/>
    <p:sldId id="653" r:id="rId198"/>
    <p:sldId id="641" r:id="rId199"/>
    <p:sldId id="642" r:id="rId200"/>
    <p:sldId id="643" r:id="rId201"/>
    <p:sldId id="720" r:id="rId202"/>
    <p:sldId id="721" r:id="rId203"/>
    <p:sldId id="722" r:id="rId204"/>
    <p:sldId id="830" r:id="rId205"/>
    <p:sldId id="644" r:id="rId206"/>
    <p:sldId id="723" r:id="rId207"/>
    <p:sldId id="645" r:id="rId208"/>
    <p:sldId id="646" r:id="rId209"/>
    <p:sldId id="922" r:id="rId210"/>
    <p:sldId id="647" r:id="rId211"/>
    <p:sldId id="648" r:id="rId212"/>
    <p:sldId id="725" r:id="rId213"/>
    <p:sldId id="726" r:id="rId214"/>
    <p:sldId id="727" r:id="rId215"/>
    <p:sldId id="732" r:id="rId216"/>
    <p:sldId id="736" r:id="rId217"/>
    <p:sldId id="733" r:id="rId218"/>
    <p:sldId id="734" r:id="rId219"/>
    <p:sldId id="735" r:id="rId220"/>
    <p:sldId id="829" r:id="rId221"/>
    <p:sldId id="728" r:id="rId222"/>
    <p:sldId id="729" r:id="rId223"/>
    <p:sldId id="730" r:id="rId224"/>
    <p:sldId id="731" r:id="rId225"/>
    <p:sldId id="737" r:id="rId226"/>
    <p:sldId id="738" r:id="rId227"/>
    <p:sldId id="739" r:id="rId228"/>
    <p:sldId id="755" r:id="rId229"/>
    <p:sldId id="756" r:id="rId230"/>
    <p:sldId id="742" r:id="rId231"/>
    <p:sldId id="655" r:id="rId232"/>
    <p:sldId id="833" r:id="rId233"/>
    <p:sldId id="834" r:id="rId234"/>
    <p:sldId id="905" r:id="rId235"/>
    <p:sldId id="906" r:id="rId236"/>
    <p:sldId id="907" r:id="rId237"/>
    <p:sldId id="908" r:id="rId238"/>
    <p:sldId id="909" r:id="rId239"/>
    <p:sldId id="918" r:id="rId240"/>
    <p:sldId id="911" r:id="rId241"/>
    <p:sldId id="740" r:id="rId242"/>
    <p:sldId id="741" r:id="rId243"/>
    <p:sldId id="743" r:id="rId244"/>
    <p:sldId id="744" r:id="rId245"/>
    <p:sldId id="745" r:id="rId246"/>
    <p:sldId id="746" r:id="rId247"/>
    <p:sldId id="747" r:id="rId248"/>
    <p:sldId id="748" r:id="rId249"/>
    <p:sldId id="749" r:id="rId250"/>
    <p:sldId id="750" r:id="rId251"/>
    <p:sldId id="751" r:id="rId252"/>
    <p:sldId id="752" r:id="rId253"/>
    <p:sldId id="763" r:id="rId254"/>
    <p:sldId id="910" r:id="rId255"/>
    <p:sldId id="912" r:id="rId256"/>
    <p:sldId id="913" r:id="rId257"/>
    <p:sldId id="915" r:id="rId258"/>
    <p:sldId id="916" r:id="rId259"/>
    <p:sldId id="917" r:id="rId260"/>
    <p:sldId id="923" r:id="rId261"/>
    <p:sldId id="919" r:id="rId262"/>
    <p:sldId id="921" r:id="rId263"/>
    <p:sldId id="924" r:id="rId264"/>
    <p:sldId id="753" r:id="rId265"/>
    <p:sldId id="754" r:id="rId266"/>
    <p:sldId id="823" r:id="rId267"/>
    <p:sldId id="758" r:id="rId268"/>
    <p:sldId id="759" r:id="rId269"/>
    <p:sldId id="760" r:id="rId270"/>
    <p:sldId id="762" r:id="rId271"/>
    <p:sldId id="761" r:id="rId272"/>
    <p:sldId id="764" r:id="rId273"/>
    <p:sldId id="766" r:id="rId274"/>
    <p:sldId id="920" r:id="rId275"/>
    <p:sldId id="767" r:id="rId276"/>
    <p:sldId id="768" r:id="rId277"/>
    <p:sldId id="773" r:id="rId278"/>
    <p:sldId id="772" r:id="rId279"/>
    <p:sldId id="770" r:id="rId280"/>
  </p:sldIdLst>
  <p:sldSz cx="12192000" cy="6858000"/>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CC"/>
    <a:srgbClr val="66FFFF"/>
    <a:srgbClr val="99FFCC"/>
    <a:srgbClr val="FFCCFF"/>
    <a:srgbClr val="050505"/>
    <a:srgbClr val="1E2E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5736" autoAdjust="0"/>
  </p:normalViewPr>
  <p:slideViewPr>
    <p:cSldViewPr snapToGrid="0">
      <p:cViewPr varScale="1">
        <p:scale>
          <a:sx n="122" d="100"/>
          <a:sy n="122" d="100"/>
        </p:scale>
        <p:origin x="132" y="156"/>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26" d="100"/>
          <a:sy n="126" d="100"/>
        </p:scale>
        <p:origin x="2112" y="13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notesMaster" Target="notesMasters/notesMaster1.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handoutMaster" Target="handoutMasters/handoutMaster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presProps" Target="presProp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tableStyles" Target="tableStyle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s>
</file>

<file path=ppt/charts/_rels/chart1.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result4!$B$1</c:f>
              <c:strCache>
                <c:ptCount val="1"/>
                <c:pt idx="0">
                  <c:v>#Unit</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result4!$B$2:$B$1802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155</c:v>
                </c:pt>
                <c:pt idx="577">
                  <c:v>196</c:v>
                </c:pt>
                <c:pt idx="578">
                  <c:v>26</c:v>
                </c:pt>
                <c:pt idx="579">
                  <c:v>140</c:v>
                </c:pt>
                <c:pt idx="580">
                  <c:v>147</c:v>
                </c:pt>
                <c:pt idx="581">
                  <c:v>33</c:v>
                </c:pt>
                <c:pt idx="582">
                  <c:v>29</c:v>
                </c:pt>
                <c:pt idx="583">
                  <c:v>30</c:v>
                </c:pt>
                <c:pt idx="584">
                  <c:v>70</c:v>
                </c:pt>
                <c:pt idx="585">
                  <c:v>189</c:v>
                </c:pt>
                <c:pt idx="586">
                  <c:v>76</c:v>
                </c:pt>
                <c:pt idx="587">
                  <c:v>100</c:v>
                </c:pt>
                <c:pt idx="588">
                  <c:v>83</c:v>
                </c:pt>
                <c:pt idx="589">
                  <c:v>281</c:v>
                </c:pt>
                <c:pt idx="590">
                  <c:v>412</c:v>
                </c:pt>
                <c:pt idx="591">
                  <c:v>199</c:v>
                </c:pt>
                <c:pt idx="592">
                  <c:v>418</c:v>
                </c:pt>
                <c:pt idx="593">
                  <c:v>334</c:v>
                </c:pt>
                <c:pt idx="594">
                  <c:v>75</c:v>
                </c:pt>
                <c:pt idx="595">
                  <c:v>153</c:v>
                </c:pt>
                <c:pt idx="596">
                  <c:v>536</c:v>
                </c:pt>
                <c:pt idx="597">
                  <c:v>975</c:v>
                </c:pt>
                <c:pt idx="598">
                  <c:v>1147</c:v>
                </c:pt>
                <c:pt idx="599">
                  <c:v>1097</c:v>
                </c:pt>
                <c:pt idx="600">
                  <c:v>1106</c:v>
                </c:pt>
                <c:pt idx="601">
                  <c:v>1079</c:v>
                </c:pt>
                <c:pt idx="602">
                  <c:v>531</c:v>
                </c:pt>
                <c:pt idx="603">
                  <c:v>934</c:v>
                </c:pt>
                <c:pt idx="604">
                  <c:v>930</c:v>
                </c:pt>
                <c:pt idx="605">
                  <c:v>764</c:v>
                </c:pt>
                <c:pt idx="606">
                  <c:v>762</c:v>
                </c:pt>
                <c:pt idx="607">
                  <c:v>703</c:v>
                </c:pt>
                <c:pt idx="608">
                  <c:v>1384</c:v>
                </c:pt>
                <c:pt idx="609">
                  <c:v>1115</c:v>
                </c:pt>
                <c:pt idx="610">
                  <c:v>1344</c:v>
                </c:pt>
                <c:pt idx="611">
                  <c:v>1492</c:v>
                </c:pt>
                <c:pt idx="612">
                  <c:v>880</c:v>
                </c:pt>
                <c:pt idx="613">
                  <c:v>1012</c:v>
                </c:pt>
                <c:pt idx="614">
                  <c:v>1161</c:v>
                </c:pt>
                <c:pt idx="615">
                  <c:v>1201</c:v>
                </c:pt>
                <c:pt idx="616">
                  <c:v>1017</c:v>
                </c:pt>
                <c:pt idx="617">
                  <c:v>766</c:v>
                </c:pt>
                <c:pt idx="618">
                  <c:v>591</c:v>
                </c:pt>
                <c:pt idx="619">
                  <c:v>1134</c:v>
                </c:pt>
                <c:pt idx="620">
                  <c:v>663</c:v>
                </c:pt>
                <c:pt idx="621">
                  <c:v>469</c:v>
                </c:pt>
                <c:pt idx="622">
                  <c:v>443</c:v>
                </c:pt>
                <c:pt idx="623">
                  <c:v>452</c:v>
                </c:pt>
                <c:pt idx="624">
                  <c:v>420</c:v>
                </c:pt>
                <c:pt idx="625">
                  <c:v>357</c:v>
                </c:pt>
                <c:pt idx="626">
                  <c:v>345</c:v>
                </c:pt>
                <c:pt idx="627">
                  <c:v>319</c:v>
                </c:pt>
                <c:pt idx="628">
                  <c:v>341</c:v>
                </c:pt>
                <c:pt idx="629">
                  <c:v>299</c:v>
                </c:pt>
                <c:pt idx="630">
                  <c:v>233</c:v>
                </c:pt>
                <c:pt idx="631">
                  <c:v>248</c:v>
                </c:pt>
                <c:pt idx="632">
                  <c:v>238</c:v>
                </c:pt>
                <c:pt idx="633">
                  <c:v>229</c:v>
                </c:pt>
                <c:pt idx="634">
                  <c:v>202</c:v>
                </c:pt>
                <c:pt idx="635">
                  <c:v>198</c:v>
                </c:pt>
                <c:pt idx="636">
                  <c:v>162</c:v>
                </c:pt>
                <c:pt idx="637">
                  <c:v>173</c:v>
                </c:pt>
                <c:pt idx="638">
                  <c:v>195</c:v>
                </c:pt>
                <c:pt idx="639">
                  <c:v>151</c:v>
                </c:pt>
                <c:pt idx="640">
                  <c:v>152</c:v>
                </c:pt>
                <c:pt idx="641">
                  <c:v>129</c:v>
                </c:pt>
                <c:pt idx="642">
                  <c:v>129</c:v>
                </c:pt>
                <c:pt idx="643">
                  <c:v>112</c:v>
                </c:pt>
                <c:pt idx="644">
                  <c:v>108</c:v>
                </c:pt>
                <c:pt idx="645">
                  <c:v>100</c:v>
                </c:pt>
                <c:pt idx="646">
                  <c:v>79</c:v>
                </c:pt>
                <c:pt idx="647">
                  <c:v>58</c:v>
                </c:pt>
                <c:pt idx="648">
                  <c:v>57</c:v>
                </c:pt>
                <c:pt idx="649">
                  <c:v>65</c:v>
                </c:pt>
                <c:pt idx="650">
                  <c:v>51</c:v>
                </c:pt>
                <c:pt idx="651">
                  <c:v>52</c:v>
                </c:pt>
                <c:pt idx="652">
                  <c:v>49</c:v>
                </c:pt>
                <c:pt idx="653">
                  <c:v>40</c:v>
                </c:pt>
                <c:pt idx="654">
                  <c:v>43</c:v>
                </c:pt>
                <c:pt idx="655">
                  <c:v>38</c:v>
                </c:pt>
                <c:pt idx="656">
                  <c:v>39</c:v>
                </c:pt>
                <c:pt idx="657">
                  <c:v>28</c:v>
                </c:pt>
                <c:pt idx="658">
                  <c:v>42</c:v>
                </c:pt>
                <c:pt idx="659">
                  <c:v>37</c:v>
                </c:pt>
                <c:pt idx="660">
                  <c:v>33</c:v>
                </c:pt>
                <c:pt idx="661">
                  <c:v>34</c:v>
                </c:pt>
                <c:pt idx="662">
                  <c:v>21</c:v>
                </c:pt>
                <c:pt idx="663">
                  <c:v>17</c:v>
                </c:pt>
                <c:pt idx="664">
                  <c:v>22</c:v>
                </c:pt>
                <c:pt idx="665">
                  <c:v>17</c:v>
                </c:pt>
                <c:pt idx="666">
                  <c:v>22</c:v>
                </c:pt>
                <c:pt idx="667">
                  <c:v>22</c:v>
                </c:pt>
                <c:pt idx="668">
                  <c:v>18</c:v>
                </c:pt>
                <c:pt idx="669">
                  <c:v>16</c:v>
                </c:pt>
                <c:pt idx="670">
                  <c:v>16</c:v>
                </c:pt>
                <c:pt idx="671">
                  <c:v>19</c:v>
                </c:pt>
                <c:pt idx="672">
                  <c:v>9</c:v>
                </c:pt>
                <c:pt idx="673">
                  <c:v>18</c:v>
                </c:pt>
                <c:pt idx="674">
                  <c:v>21</c:v>
                </c:pt>
                <c:pt idx="675">
                  <c:v>12</c:v>
                </c:pt>
                <c:pt idx="676">
                  <c:v>15</c:v>
                </c:pt>
                <c:pt idx="677">
                  <c:v>13</c:v>
                </c:pt>
                <c:pt idx="678">
                  <c:v>10</c:v>
                </c:pt>
                <c:pt idx="679">
                  <c:v>19</c:v>
                </c:pt>
                <c:pt idx="680">
                  <c:v>15</c:v>
                </c:pt>
                <c:pt idx="681">
                  <c:v>24</c:v>
                </c:pt>
                <c:pt idx="682">
                  <c:v>17</c:v>
                </c:pt>
                <c:pt idx="683">
                  <c:v>31</c:v>
                </c:pt>
                <c:pt idx="684">
                  <c:v>14</c:v>
                </c:pt>
                <c:pt idx="685">
                  <c:v>9</c:v>
                </c:pt>
                <c:pt idx="686">
                  <c:v>9</c:v>
                </c:pt>
                <c:pt idx="687">
                  <c:v>5</c:v>
                </c:pt>
                <c:pt idx="688">
                  <c:v>10</c:v>
                </c:pt>
                <c:pt idx="689">
                  <c:v>4</c:v>
                </c:pt>
                <c:pt idx="690">
                  <c:v>13</c:v>
                </c:pt>
                <c:pt idx="691">
                  <c:v>12</c:v>
                </c:pt>
                <c:pt idx="692">
                  <c:v>8</c:v>
                </c:pt>
                <c:pt idx="693">
                  <c:v>14</c:v>
                </c:pt>
                <c:pt idx="694">
                  <c:v>8</c:v>
                </c:pt>
                <c:pt idx="695">
                  <c:v>10</c:v>
                </c:pt>
                <c:pt idx="696">
                  <c:v>12</c:v>
                </c:pt>
                <c:pt idx="697">
                  <c:v>10</c:v>
                </c:pt>
                <c:pt idx="698">
                  <c:v>7</c:v>
                </c:pt>
                <c:pt idx="699">
                  <c:v>8</c:v>
                </c:pt>
                <c:pt idx="700">
                  <c:v>7</c:v>
                </c:pt>
                <c:pt idx="701">
                  <c:v>4</c:v>
                </c:pt>
                <c:pt idx="702">
                  <c:v>5</c:v>
                </c:pt>
                <c:pt idx="703">
                  <c:v>11</c:v>
                </c:pt>
                <c:pt idx="704">
                  <c:v>9</c:v>
                </c:pt>
                <c:pt idx="705">
                  <c:v>6</c:v>
                </c:pt>
                <c:pt idx="706">
                  <c:v>8</c:v>
                </c:pt>
                <c:pt idx="707">
                  <c:v>4</c:v>
                </c:pt>
                <c:pt idx="708">
                  <c:v>5</c:v>
                </c:pt>
                <c:pt idx="709">
                  <c:v>9</c:v>
                </c:pt>
                <c:pt idx="710">
                  <c:v>9</c:v>
                </c:pt>
                <c:pt idx="711">
                  <c:v>12</c:v>
                </c:pt>
                <c:pt idx="712">
                  <c:v>8</c:v>
                </c:pt>
                <c:pt idx="713">
                  <c:v>7</c:v>
                </c:pt>
                <c:pt idx="714">
                  <c:v>8</c:v>
                </c:pt>
                <c:pt idx="715">
                  <c:v>8</c:v>
                </c:pt>
                <c:pt idx="716">
                  <c:v>5</c:v>
                </c:pt>
                <c:pt idx="717">
                  <c:v>8</c:v>
                </c:pt>
                <c:pt idx="718">
                  <c:v>3</c:v>
                </c:pt>
                <c:pt idx="719">
                  <c:v>4</c:v>
                </c:pt>
                <c:pt idx="720">
                  <c:v>9</c:v>
                </c:pt>
                <c:pt idx="721">
                  <c:v>3</c:v>
                </c:pt>
                <c:pt idx="722">
                  <c:v>2</c:v>
                </c:pt>
                <c:pt idx="723">
                  <c:v>6</c:v>
                </c:pt>
                <c:pt idx="724">
                  <c:v>2</c:v>
                </c:pt>
                <c:pt idx="725">
                  <c:v>5</c:v>
                </c:pt>
                <c:pt idx="726">
                  <c:v>5</c:v>
                </c:pt>
                <c:pt idx="727">
                  <c:v>5</c:v>
                </c:pt>
                <c:pt idx="728">
                  <c:v>6</c:v>
                </c:pt>
                <c:pt idx="729">
                  <c:v>8</c:v>
                </c:pt>
                <c:pt idx="730">
                  <c:v>3</c:v>
                </c:pt>
                <c:pt idx="731">
                  <c:v>7</c:v>
                </c:pt>
                <c:pt idx="732">
                  <c:v>4</c:v>
                </c:pt>
                <c:pt idx="733">
                  <c:v>7</c:v>
                </c:pt>
                <c:pt idx="734">
                  <c:v>5</c:v>
                </c:pt>
                <c:pt idx="735">
                  <c:v>12</c:v>
                </c:pt>
                <c:pt idx="736">
                  <c:v>10</c:v>
                </c:pt>
                <c:pt idx="737">
                  <c:v>2</c:v>
                </c:pt>
                <c:pt idx="738">
                  <c:v>5</c:v>
                </c:pt>
                <c:pt idx="739">
                  <c:v>1</c:v>
                </c:pt>
                <c:pt idx="740">
                  <c:v>7</c:v>
                </c:pt>
                <c:pt idx="741">
                  <c:v>4</c:v>
                </c:pt>
                <c:pt idx="742">
                  <c:v>0</c:v>
                </c:pt>
                <c:pt idx="743">
                  <c:v>2</c:v>
                </c:pt>
                <c:pt idx="744">
                  <c:v>2</c:v>
                </c:pt>
                <c:pt idx="745">
                  <c:v>2</c:v>
                </c:pt>
                <c:pt idx="746">
                  <c:v>4</c:v>
                </c:pt>
                <c:pt idx="747">
                  <c:v>4</c:v>
                </c:pt>
                <c:pt idx="748">
                  <c:v>1</c:v>
                </c:pt>
                <c:pt idx="749">
                  <c:v>4</c:v>
                </c:pt>
                <c:pt idx="750">
                  <c:v>6</c:v>
                </c:pt>
                <c:pt idx="751">
                  <c:v>8</c:v>
                </c:pt>
                <c:pt idx="752">
                  <c:v>4</c:v>
                </c:pt>
                <c:pt idx="753">
                  <c:v>4</c:v>
                </c:pt>
                <c:pt idx="754">
                  <c:v>4</c:v>
                </c:pt>
                <c:pt idx="755">
                  <c:v>2</c:v>
                </c:pt>
                <c:pt idx="756">
                  <c:v>2</c:v>
                </c:pt>
                <c:pt idx="757">
                  <c:v>6</c:v>
                </c:pt>
                <c:pt idx="758">
                  <c:v>10</c:v>
                </c:pt>
                <c:pt idx="759">
                  <c:v>5</c:v>
                </c:pt>
                <c:pt idx="760">
                  <c:v>2</c:v>
                </c:pt>
                <c:pt idx="761">
                  <c:v>4</c:v>
                </c:pt>
                <c:pt idx="762">
                  <c:v>2</c:v>
                </c:pt>
                <c:pt idx="763">
                  <c:v>2</c:v>
                </c:pt>
                <c:pt idx="764">
                  <c:v>0</c:v>
                </c:pt>
                <c:pt idx="765">
                  <c:v>6</c:v>
                </c:pt>
                <c:pt idx="766">
                  <c:v>6</c:v>
                </c:pt>
                <c:pt idx="767">
                  <c:v>4</c:v>
                </c:pt>
                <c:pt idx="768">
                  <c:v>0</c:v>
                </c:pt>
                <c:pt idx="769">
                  <c:v>3</c:v>
                </c:pt>
                <c:pt idx="770">
                  <c:v>1</c:v>
                </c:pt>
                <c:pt idx="771">
                  <c:v>3</c:v>
                </c:pt>
                <c:pt idx="772">
                  <c:v>3</c:v>
                </c:pt>
                <c:pt idx="773">
                  <c:v>6</c:v>
                </c:pt>
                <c:pt idx="774">
                  <c:v>0</c:v>
                </c:pt>
                <c:pt idx="775">
                  <c:v>2</c:v>
                </c:pt>
                <c:pt idx="776">
                  <c:v>8</c:v>
                </c:pt>
                <c:pt idx="777">
                  <c:v>2</c:v>
                </c:pt>
                <c:pt idx="778">
                  <c:v>0</c:v>
                </c:pt>
                <c:pt idx="779">
                  <c:v>5</c:v>
                </c:pt>
                <c:pt idx="780">
                  <c:v>3</c:v>
                </c:pt>
                <c:pt idx="781">
                  <c:v>3</c:v>
                </c:pt>
                <c:pt idx="782">
                  <c:v>1</c:v>
                </c:pt>
                <c:pt idx="783">
                  <c:v>0</c:v>
                </c:pt>
                <c:pt idx="784">
                  <c:v>2</c:v>
                </c:pt>
                <c:pt idx="785">
                  <c:v>2</c:v>
                </c:pt>
                <c:pt idx="786">
                  <c:v>4</c:v>
                </c:pt>
                <c:pt idx="787">
                  <c:v>4</c:v>
                </c:pt>
                <c:pt idx="788">
                  <c:v>2</c:v>
                </c:pt>
                <c:pt idx="789">
                  <c:v>1</c:v>
                </c:pt>
                <c:pt idx="790">
                  <c:v>3</c:v>
                </c:pt>
                <c:pt idx="791">
                  <c:v>4</c:v>
                </c:pt>
                <c:pt idx="792">
                  <c:v>4</c:v>
                </c:pt>
                <c:pt idx="793">
                  <c:v>1</c:v>
                </c:pt>
                <c:pt idx="794">
                  <c:v>1</c:v>
                </c:pt>
                <c:pt idx="795">
                  <c:v>2</c:v>
                </c:pt>
                <c:pt idx="796">
                  <c:v>1</c:v>
                </c:pt>
                <c:pt idx="797">
                  <c:v>2</c:v>
                </c:pt>
                <c:pt idx="798">
                  <c:v>1</c:v>
                </c:pt>
                <c:pt idx="799">
                  <c:v>4</c:v>
                </c:pt>
                <c:pt idx="800">
                  <c:v>0</c:v>
                </c:pt>
                <c:pt idx="801">
                  <c:v>0</c:v>
                </c:pt>
                <c:pt idx="802">
                  <c:v>3</c:v>
                </c:pt>
                <c:pt idx="803">
                  <c:v>3</c:v>
                </c:pt>
                <c:pt idx="804">
                  <c:v>1</c:v>
                </c:pt>
                <c:pt idx="805">
                  <c:v>3</c:v>
                </c:pt>
                <c:pt idx="806">
                  <c:v>4</c:v>
                </c:pt>
                <c:pt idx="807">
                  <c:v>1</c:v>
                </c:pt>
                <c:pt idx="808">
                  <c:v>1</c:v>
                </c:pt>
                <c:pt idx="809">
                  <c:v>7</c:v>
                </c:pt>
                <c:pt idx="810">
                  <c:v>2</c:v>
                </c:pt>
                <c:pt idx="811">
                  <c:v>2</c:v>
                </c:pt>
                <c:pt idx="812">
                  <c:v>2</c:v>
                </c:pt>
                <c:pt idx="813">
                  <c:v>3</c:v>
                </c:pt>
                <c:pt idx="814">
                  <c:v>3</c:v>
                </c:pt>
                <c:pt idx="815">
                  <c:v>1</c:v>
                </c:pt>
                <c:pt idx="816">
                  <c:v>1</c:v>
                </c:pt>
                <c:pt idx="817">
                  <c:v>1</c:v>
                </c:pt>
                <c:pt idx="818">
                  <c:v>3</c:v>
                </c:pt>
                <c:pt idx="819">
                  <c:v>2</c:v>
                </c:pt>
                <c:pt idx="820">
                  <c:v>2</c:v>
                </c:pt>
                <c:pt idx="821">
                  <c:v>2</c:v>
                </c:pt>
                <c:pt idx="822">
                  <c:v>3</c:v>
                </c:pt>
                <c:pt idx="823">
                  <c:v>1</c:v>
                </c:pt>
                <c:pt idx="824">
                  <c:v>2</c:v>
                </c:pt>
                <c:pt idx="825">
                  <c:v>2</c:v>
                </c:pt>
                <c:pt idx="826">
                  <c:v>2</c:v>
                </c:pt>
                <c:pt idx="827">
                  <c:v>1</c:v>
                </c:pt>
                <c:pt idx="828">
                  <c:v>2</c:v>
                </c:pt>
                <c:pt idx="829">
                  <c:v>2</c:v>
                </c:pt>
                <c:pt idx="830">
                  <c:v>1</c:v>
                </c:pt>
                <c:pt idx="831">
                  <c:v>2</c:v>
                </c:pt>
                <c:pt idx="832">
                  <c:v>0</c:v>
                </c:pt>
                <c:pt idx="833">
                  <c:v>4</c:v>
                </c:pt>
                <c:pt idx="834">
                  <c:v>0</c:v>
                </c:pt>
                <c:pt idx="835">
                  <c:v>1</c:v>
                </c:pt>
                <c:pt idx="836">
                  <c:v>2</c:v>
                </c:pt>
                <c:pt idx="837">
                  <c:v>3</c:v>
                </c:pt>
                <c:pt idx="838">
                  <c:v>0</c:v>
                </c:pt>
                <c:pt idx="839">
                  <c:v>0</c:v>
                </c:pt>
                <c:pt idx="840">
                  <c:v>2</c:v>
                </c:pt>
                <c:pt idx="841">
                  <c:v>2</c:v>
                </c:pt>
                <c:pt idx="842">
                  <c:v>1</c:v>
                </c:pt>
                <c:pt idx="843">
                  <c:v>2</c:v>
                </c:pt>
                <c:pt idx="844">
                  <c:v>1</c:v>
                </c:pt>
                <c:pt idx="845">
                  <c:v>2</c:v>
                </c:pt>
                <c:pt idx="846">
                  <c:v>0</c:v>
                </c:pt>
                <c:pt idx="847">
                  <c:v>0</c:v>
                </c:pt>
                <c:pt idx="848">
                  <c:v>4</c:v>
                </c:pt>
                <c:pt idx="849">
                  <c:v>2</c:v>
                </c:pt>
                <c:pt idx="850">
                  <c:v>1</c:v>
                </c:pt>
                <c:pt idx="851">
                  <c:v>2</c:v>
                </c:pt>
                <c:pt idx="852">
                  <c:v>4</c:v>
                </c:pt>
                <c:pt idx="853">
                  <c:v>3</c:v>
                </c:pt>
                <c:pt idx="854">
                  <c:v>2</c:v>
                </c:pt>
                <c:pt idx="855">
                  <c:v>3</c:v>
                </c:pt>
                <c:pt idx="856">
                  <c:v>0</c:v>
                </c:pt>
                <c:pt idx="857">
                  <c:v>0</c:v>
                </c:pt>
                <c:pt idx="858">
                  <c:v>1</c:v>
                </c:pt>
                <c:pt idx="859">
                  <c:v>0</c:v>
                </c:pt>
                <c:pt idx="860">
                  <c:v>0</c:v>
                </c:pt>
                <c:pt idx="861">
                  <c:v>3</c:v>
                </c:pt>
                <c:pt idx="862">
                  <c:v>2</c:v>
                </c:pt>
                <c:pt idx="863">
                  <c:v>1</c:v>
                </c:pt>
                <c:pt idx="864">
                  <c:v>3</c:v>
                </c:pt>
                <c:pt idx="865">
                  <c:v>0</c:v>
                </c:pt>
                <c:pt idx="866">
                  <c:v>2</c:v>
                </c:pt>
                <c:pt idx="867">
                  <c:v>0</c:v>
                </c:pt>
                <c:pt idx="868">
                  <c:v>0</c:v>
                </c:pt>
                <c:pt idx="869">
                  <c:v>0</c:v>
                </c:pt>
                <c:pt idx="870">
                  <c:v>0</c:v>
                </c:pt>
                <c:pt idx="871">
                  <c:v>2</c:v>
                </c:pt>
                <c:pt idx="872">
                  <c:v>1</c:v>
                </c:pt>
                <c:pt idx="873">
                  <c:v>1</c:v>
                </c:pt>
                <c:pt idx="874">
                  <c:v>2</c:v>
                </c:pt>
                <c:pt idx="875">
                  <c:v>2</c:v>
                </c:pt>
                <c:pt idx="876">
                  <c:v>1</c:v>
                </c:pt>
                <c:pt idx="877">
                  <c:v>1</c:v>
                </c:pt>
                <c:pt idx="878">
                  <c:v>0</c:v>
                </c:pt>
                <c:pt idx="879">
                  <c:v>1</c:v>
                </c:pt>
                <c:pt idx="880">
                  <c:v>1</c:v>
                </c:pt>
                <c:pt idx="881">
                  <c:v>1</c:v>
                </c:pt>
                <c:pt idx="882">
                  <c:v>0</c:v>
                </c:pt>
                <c:pt idx="883">
                  <c:v>0</c:v>
                </c:pt>
                <c:pt idx="884">
                  <c:v>3</c:v>
                </c:pt>
                <c:pt idx="885">
                  <c:v>2</c:v>
                </c:pt>
                <c:pt idx="886">
                  <c:v>2</c:v>
                </c:pt>
                <c:pt idx="887">
                  <c:v>3</c:v>
                </c:pt>
                <c:pt idx="888">
                  <c:v>1</c:v>
                </c:pt>
                <c:pt idx="889">
                  <c:v>2</c:v>
                </c:pt>
                <c:pt idx="890">
                  <c:v>0</c:v>
                </c:pt>
                <c:pt idx="891">
                  <c:v>1</c:v>
                </c:pt>
                <c:pt idx="892">
                  <c:v>1</c:v>
                </c:pt>
                <c:pt idx="893">
                  <c:v>0</c:v>
                </c:pt>
                <c:pt idx="894">
                  <c:v>0</c:v>
                </c:pt>
                <c:pt idx="895">
                  <c:v>1</c:v>
                </c:pt>
                <c:pt idx="896">
                  <c:v>2</c:v>
                </c:pt>
                <c:pt idx="897">
                  <c:v>3</c:v>
                </c:pt>
                <c:pt idx="898">
                  <c:v>0</c:v>
                </c:pt>
                <c:pt idx="899">
                  <c:v>1</c:v>
                </c:pt>
                <c:pt idx="900">
                  <c:v>1</c:v>
                </c:pt>
                <c:pt idx="901">
                  <c:v>3</c:v>
                </c:pt>
                <c:pt idx="902">
                  <c:v>2</c:v>
                </c:pt>
                <c:pt idx="903">
                  <c:v>1</c:v>
                </c:pt>
                <c:pt idx="904">
                  <c:v>1</c:v>
                </c:pt>
                <c:pt idx="905">
                  <c:v>2</c:v>
                </c:pt>
                <c:pt idx="906">
                  <c:v>2</c:v>
                </c:pt>
                <c:pt idx="907">
                  <c:v>2</c:v>
                </c:pt>
                <c:pt idx="908">
                  <c:v>0</c:v>
                </c:pt>
                <c:pt idx="909">
                  <c:v>0</c:v>
                </c:pt>
                <c:pt idx="910">
                  <c:v>2</c:v>
                </c:pt>
                <c:pt idx="911">
                  <c:v>0</c:v>
                </c:pt>
                <c:pt idx="912">
                  <c:v>1</c:v>
                </c:pt>
                <c:pt idx="913">
                  <c:v>1</c:v>
                </c:pt>
                <c:pt idx="914">
                  <c:v>2</c:v>
                </c:pt>
                <c:pt idx="915">
                  <c:v>0</c:v>
                </c:pt>
                <c:pt idx="916">
                  <c:v>1</c:v>
                </c:pt>
                <c:pt idx="917">
                  <c:v>0</c:v>
                </c:pt>
                <c:pt idx="918">
                  <c:v>1</c:v>
                </c:pt>
                <c:pt idx="919">
                  <c:v>0</c:v>
                </c:pt>
                <c:pt idx="920">
                  <c:v>2</c:v>
                </c:pt>
                <c:pt idx="921">
                  <c:v>2</c:v>
                </c:pt>
                <c:pt idx="922">
                  <c:v>1</c:v>
                </c:pt>
                <c:pt idx="923">
                  <c:v>2</c:v>
                </c:pt>
                <c:pt idx="924">
                  <c:v>2</c:v>
                </c:pt>
                <c:pt idx="925">
                  <c:v>1</c:v>
                </c:pt>
                <c:pt idx="926">
                  <c:v>3</c:v>
                </c:pt>
                <c:pt idx="927">
                  <c:v>1</c:v>
                </c:pt>
                <c:pt idx="928">
                  <c:v>2</c:v>
                </c:pt>
                <c:pt idx="929">
                  <c:v>5</c:v>
                </c:pt>
                <c:pt idx="930">
                  <c:v>0</c:v>
                </c:pt>
                <c:pt idx="931">
                  <c:v>2</c:v>
                </c:pt>
                <c:pt idx="932">
                  <c:v>0</c:v>
                </c:pt>
                <c:pt idx="933">
                  <c:v>2</c:v>
                </c:pt>
                <c:pt idx="934">
                  <c:v>2</c:v>
                </c:pt>
                <c:pt idx="935">
                  <c:v>1</c:v>
                </c:pt>
                <c:pt idx="936">
                  <c:v>2</c:v>
                </c:pt>
                <c:pt idx="937">
                  <c:v>0</c:v>
                </c:pt>
                <c:pt idx="938">
                  <c:v>1</c:v>
                </c:pt>
                <c:pt idx="939">
                  <c:v>0</c:v>
                </c:pt>
                <c:pt idx="940">
                  <c:v>1</c:v>
                </c:pt>
                <c:pt idx="941">
                  <c:v>0</c:v>
                </c:pt>
                <c:pt idx="942">
                  <c:v>3</c:v>
                </c:pt>
                <c:pt idx="943">
                  <c:v>0</c:v>
                </c:pt>
                <c:pt idx="944">
                  <c:v>3</c:v>
                </c:pt>
                <c:pt idx="945">
                  <c:v>1</c:v>
                </c:pt>
                <c:pt idx="946">
                  <c:v>2</c:v>
                </c:pt>
                <c:pt idx="947">
                  <c:v>2</c:v>
                </c:pt>
                <c:pt idx="948">
                  <c:v>1</c:v>
                </c:pt>
                <c:pt idx="949">
                  <c:v>2</c:v>
                </c:pt>
                <c:pt idx="950">
                  <c:v>0</c:v>
                </c:pt>
                <c:pt idx="951">
                  <c:v>0</c:v>
                </c:pt>
                <c:pt idx="952">
                  <c:v>2</c:v>
                </c:pt>
                <c:pt idx="953">
                  <c:v>1</c:v>
                </c:pt>
                <c:pt idx="954">
                  <c:v>1</c:v>
                </c:pt>
                <c:pt idx="955">
                  <c:v>2</c:v>
                </c:pt>
                <c:pt idx="956">
                  <c:v>1</c:v>
                </c:pt>
                <c:pt idx="957">
                  <c:v>0</c:v>
                </c:pt>
                <c:pt idx="958">
                  <c:v>1</c:v>
                </c:pt>
                <c:pt idx="959">
                  <c:v>2</c:v>
                </c:pt>
                <c:pt idx="960">
                  <c:v>0</c:v>
                </c:pt>
                <c:pt idx="961">
                  <c:v>0</c:v>
                </c:pt>
                <c:pt idx="962">
                  <c:v>1</c:v>
                </c:pt>
                <c:pt idx="963">
                  <c:v>2</c:v>
                </c:pt>
                <c:pt idx="964">
                  <c:v>0</c:v>
                </c:pt>
                <c:pt idx="965">
                  <c:v>0</c:v>
                </c:pt>
                <c:pt idx="966">
                  <c:v>1</c:v>
                </c:pt>
                <c:pt idx="967">
                  <c:v>0</c:v>
                </c:pt>
                <c:pt idx="968">
                  <c:v>0</c:v>
                </c:pt>
                <c:pt idx="969">
                  <c:v>1</c:v>
                </c:pt>
                <c:pt idx="970">
                  <c:v>1</c:v>
                </c:pt>
                <c:pt idx="971">
                  <c:v>0</c:v>
                </c:pt>
                <c:pt idx="972">
                  <c:v>0</c:v>
                </c:pt>
                <c:pt idx="973">
                  <c:v>2</c:v>
                </c:pt>
                <c:pt idx="974">
                  <c:v>0</c:v>
                </c:pt>
                <c:pt idx="975">
                  <c:v>1</c:v>
                </c:pt>
                <c:pt idx="976">
                  <c:v>0</c:v>
                </c:pt>
                <c:pt idx="977">
                  <c:v>2</c:v>
                </c:pt>
                <c:pt idx="978">
                  <c:v>0</c:v>
                </c:pt>
                <c:pt idx="979">
                  <c:v>3</c:v>
                </c:pt>
                <c:pt idx="980">
                  <c:v>0</c:v>
                </c:pt>
                <c:pt idx="981">
                  <c:v>0</c:v>
                </c:pt>
                <c:pt idx="982">
                  <c:v>0</c:v>
                </c:pt>
                <c:pt idx="983">
                  <c:v>2</c:v>
                </c:pt>
                <c:pt idx="984">
                  <c:v>2</c:v>
                </c:pt>
                <c:pt idx="985">
                  <c:v>1</c:v>
                </c:pt>
                <c:pt idx="986">
                  <c:v>1</c:v>
                </c:pt>
                <c:pt idx="987">
                  <c:v>1</c:v>
                </c:pt>
                <c:pt idx="988">
                  <c:v>1</c:v>
                </c:pt>
                <c:pt idx="989">
                  <c:v>2</c:v>
                </c:pt>
                <c:pt idx="990">
                  <c:v>2</c:v>
                </c:pt>
                <c:pt idx="991">
                  <c:v>1</c:v>
                </c:pt>
                <c:pt idx="992">
                  <c:v>1</c:v>
                </c:pt>
                <c:pt idx="993">
                  <c:v>0</c:v>
                </c:pt>
                <c:pt idx="994">
                  <c:v>0</c:v>
                </c:pt>
                <c:pt idx="995">
                  <c:v>1</c:v>
                </c:pt>
                <c:pt idx="996">
                  <c:v>3</c:v>
                </c:pt>
                <c:pt idx="997">
                  <c:v>1</c:v>
                </c:pt>
                <c:pt idx="998">
                  <c:v>1</c:v>
                </c:pt>
                <c:pt idx="999">
                  <c:v>1</c:v>
                </c:pt>
                <c:pt idx="1000">
                  <c:v>0</c:v>
                </c:pt>
                <c:pt idx="1001">
                  <c:v>0</c:v>
                </c:pt>
                <c:pt idx="1002">
                  <c:v>1</c:v>
                </c:pt>
                <c:pt idx="1003">
                  <c:v>1</c:v>
                </c:pt>
                <c:pt idx="1004">
                  <c:v>0</c:v>
                </c:pt>
                <c:pt idx="1005">
                  <c:v>0</c:v>
                </c:pt>
                <c:pt idx="1006">
                  <c:v>0</c:v>
                </c:pt>
                <c:pt idx="1007">
                  <c:v>2</c:v>
                </c:pt>
                <c:pt idx="1008">
                  <c:v>1</c:v>
                </c:pt>
                <c:pt idx="1009">
                  <c:v>1</c:v>
                </c:pt>
                <c:pt idx="1010">
                  <c:v>1</c:v>
                </c:pt>
                <c:pt idx="1011">
                  <c:v>1</c:v>
                </c:pt>
                <c:pt idx="1012">
                  <c:v>2</c:v>
                </c:pt>
                <c:pt idx="1013">
                  <c:v>2</c:v>
                </c:pt>
                <c:pt idx="1014">
                  <c:v>0</c:v>
                </c:pt>
                <c:pt idx="1015">
                  <c:v>3</c:v>
                </c:pt>
                <c:pt idx="1016">
                  <c:v>1</c:v>
                </c:pt>
                <c:pt idx="1017">
                  <c:v>1</c:v>
                </c:pt>
                <c:pt idx="1018">
                  <c:v>1</c:v>
                </c:pt>
                <c:pt idx="1019">
                  <c:v>2</c:v>
                </c:pt>
                <c:pt idx="1020">
                  <c:v>1</c:v>
                </c:pt>
                <c:pt idx="1021">
                  <c:v>1</c:v>
                </c:pt>
                <c:pt idx="1022">
                  <c:v>1</c:v>
                </c:pt>
                <c:pt idx="1023">
                  <c:v>2</c:v>
                </c:pt>
                <c:pt idx="1024">
                  <c:v>1</c:v>
                </c:pt>
                <c:pt idx="1025">
                  <c:v>2</c:v>
                </c:pt>
                <c:pt idx="1026">
                  <c:v>1</c:v>
                </c:pt>
                <c:pt idx="1027">
                  <c:v>1</c:v>
                </c:pt>
                <c:pt idx="1028">
                  <c:v>3</c:v>
                </c:pt>
                <c:pt idx="1029">
                  <c:v>2</c:v>
                </c:pt>
                <c:pt idx="1030">
                  <c:v>0</c:v>
                </c:pt>
                <c:pt idx="1031">
                  <c:v>0</c:v>
                </c:pt>
                <c:pt idx="1032">
                  <c:v>1</c:v>
                </c:pt>
                <c:pt idx="1033">
                  <c:v>1</c:v>
                </c:pt>
                <c:pt idx="1034">
                  <c:v>0</c:v>
                </c:pt>
                <c:pt idx="1035">
                  <c:v>2</c:v>
                </c:pt>
                <c:pt idx="1036">
                  <c:v>0</c:v>
                </c:pt>
                <c:pt idx="1037">
                  <c:v>1</c:v>
                </c:pt>
                <c:pt idx="1038">
                  <c:v>2</c:v>
                </c:pt>
                <c:pt idx="1039">
                  <c:v>1</c:v>
                </c:pt>
                <c:pt idx="1040">
                  <c:v>0</c:v>
                </c:pt>
                <c:pt idx="1041">
                  <c:v>3</c:v>
                </c:pt>
                <c:pt idx="1042">
                  <c:v>1</c:v>
                </c:pt>
                <c:pt idx="1043">
                  <c:v>1</c:v>
                </c:pt>
                <c:pt idx="1044">
                  <c:v>1</c:v>
                </c:pt>
                <c:pt idx="1045">
                  <c:v>1</c:v>
                </c:pt>
                <c:pt idx="1046">
                  <c:v>1</c:v>
                </c:pt>
                <c:pt idx="1047">
                  <c:v>1</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numCache>
            </c:numRef>
          </c:val>
          <c:smooth val="0"/>
          <c:extLst>
            <c:ext xmlns:c16="http://schemas.microsoft.com/office/drawing/2014/chart" uri="{C3380CC4-5D6E-409C-BE32-E72D297353CC}">
              <c16:uniqueId val="{00000000-6EEA-4B5E-95BA-9504ACDD0B36}"/>
            </c:ext>
          </c:extLst>
        </c:ser>
        <c:dLbls>
          <c:showLegendKey val="0"/>
          <c:showVal val="0"/>
          <c:showCatName val="0"/>
          <c:showSerName val="0"/>
          <c:showPercent val="0"/>
          <c:showBubbleSize val="0"/>
        </c:dLbls>
        <c:smooth val="0"/>
        <c:axId val="543558192"/>
        <c:axId val="543554256"/>
      </c:lineChart>
      <c:catAx>
        <c:axId val="543558192"/>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4256"/>
        <c:crosses val="autoZero"/>
        <c:auto val="1"/>
        <c:lblAlgn val="ctr"/>
        <c:lblOffset val="100"/>
        <c:noMultiLvlLbl val="0"/>
      </c:catAx>
      <c:valAx>
        <c:axId val="543554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8192"/>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result4!$C$1</c:f>
              <c:strCache>
                <c:ptCount val="1"/>
                <c:pt idx="0">
                  <c:v>#Total</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result4!$C$2:$C$1802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213</c:v>
                </c:pt>
                <c:pt idx="577">
                  <c:v>409</c:v>
                </c:pt>
                <c:pt idx="578">
                  <c:v>435</c:v>
                </c:pt>
                <c:pt idx="579">
                  <c:v>575</c:v>
                </c:pt>
                <c:pt idx="580">
                  <c:v>722</c:v>
                </c:pt>
                <c:pt idx="581">
                  <c:v>755</c:v>
                </c:pt>
                <c:pt idx="582">
                  <c:v>784</c:v>
                </c:pt>
                <c:pt idx="583">
                  <c:v>814</c:v>
                </c:pt>
                <c:pt idx="584">
                  <c:v>884</c:v>
                </c:pt>
                <c:pt idx="585">
                  <c:v>1073</c:v>
                </c:pt>
                <c:pt idx="586">
                  <c:v>1149</c:v>
                </c:pt>
                <c:pt idx="587">
                  <c:v>1249</c:v>
                </c:pt>
                <c:pt idx="588">
                  <c:v>1332</c:v>
                </c:pt>
                <c:pt idx="589">
                  <c:v>1613</c:v>
                </c:pt>
                <c:pt idx="590">
                  <c:v>2025</c:v>
                </c:pt>
                <c:pt idx="591">
                  <c:v>2224</c:v>
                </c:pt>
                <c:pt idx="592">
                  <c:v>2642</c:v>
                </c:pt>
                <c:pt idx="593">
                  <c:v>2976</c:v>
                </c:pt>
                <c:pt idx="594">
                  <c:v>3051</c:v>
                </c:pt>
                <c:pt idx="595">
                  <c:v>3204</c:v>
                </c:pt>
                <c:pt idx="596">
                  <c:v>3740</c:v>
                </c:pt>
                <c:pt idx="597">
                  <c:v>4715</c:v>
                </c:pt>
                <c:pt idx="598">
                  <c:v>5862</c:v>
                </c:pt>
                <c:pt idx="599">
                  <c:v>6959</c:v>
                </c:pt>
                <c:pt idx="600">
                  <c:v>8065</c:v>
                </c:pt>
                <c:pt idx="601">
                  <c:v>9144</c:v>
                </c:pt>
                <c:pt idx="602">
                  <c:v>9675</c:v>
                </c:pt>
                <c:pt idx="603">
                  <c:v>10609</c:v>
                </c:pt>
                <c:pt idx="604">
                  <c:v>11539</c:v>
                </c:pt>
                <c:pt idx="605">
                  <c:v>12303</c:v>
                </c:pt>
                <c:pt idx="606">
                  <c:v>13065</c:v>
                </c:pt>
                <c:pt idx="607">
                  <c:v>13768</c:v>
                </c:pt>
                <c:pt idx="608">
                  <c:v>15152</c:v>
                </c:pt>
                <c:pt idx="609">
                  <c:v>16267</c:v>
                </c:pt>
                <c:pt idx="610">
                  <c:v>17611</c:v>
                </c:pt>
                <c:pt idx="611">
                  <c:v>19103</c:v>
                </c:pt>
                <c:pt idx="612">
                  <c:v>19983</c:v>
                </c:pt>
                <c:pt idx="613">
                  <c:v>20995</c:v>
                </c:pt>
                <c:pt idx="614">
                  <c:v>22156</c:v>
                </c:pt>
                <c:pt idx="615">
                  <c:v>23357</c:v>
                </c:pt>
                <c:pt idx="616">
                  <c:v>24374</c:v>
                </c:pt>
                <c:pt idx="617">
                  <c:v>25140</c:v>
                </c:pt>
                <c:pt idx="618">
                  <c:v>25731</c:v>
                </c:pt>
                <c:pt idx="619">
                  <c:v>26865</c:v>
                </c:pt>
                <c:pt idx="620">
                  <c:v>27528</c:v>
                </c:pt>
                <c:pt idx="621">
                  <c:v>27997</c:v>
                </c:pt>
                <c:pt idx="622">
                  <c:v>28440</c:v>
                </c:pt>
                <c:pt idx="623">
                  <c:v>28892</c:v>
                </c:pt>
                <c:pt idx="624">
                  <c:v>29312</c:v>
                </c:pt>
                <c:pt idx="625">
                  <c:v>29669</c:v>
                </c:pt>
                <c:pt idx="626">
                  <c:v>30014</c:v>
                </c:pt>
                <c:pt idx="627">
                  <c:v>30333</c:v>
                </c:pt>
                <c:pt idx="628">
                  <c:v>30674</c:v>
                </c:pt>
                <c:pt idx="629">
                  <c:v>30973</c:v>
                </c:pt>
                <c:pt idx="630">
                  <c:v>31206</c:v>
                </c:pt>
                <c:pt idx="631">
                  <c:v>31454</c:v>
                </c:pt>
                <c:pt idx="632">
                  <c:v>31692</c:v>
                </c:pt>
                <c:pt idx="633">
                  <c:v>31921</c:v>
                </c:pt>
                <c:pt idx="634">
                  <c:v>32123</c:v>
                </c:pt>
                <c:pt idx="635">
                  <c:v>32321</c:v>
                </c:pt>
                <c:pt idx="636">
                  <c:v>32483</c:v>
                </c:pt>
                <c:pt idx="637">
                  <c:v>32656</c:v>
                </c:pt>
                <c:pt idx="638">
                  <c:v>32851</c:v>
                </c:pt>
                <c:pt idx="639">
                  <c:v>33002</c:v>
                </c:pt>
                <c:pt idx="640">
                  <c:v>33154</c:v>
                </c:pt>
                <c:pt idx="641">
                  <c:v>33283</c:v>
                </c:pt>
                <c:pt idx="642">
                  <c:v>33412</c:v>
                </c:pt>
                <c:pt idx="643">
                  <c:v>33524</c:v>
                </c:pt>
                <c:pt idx="644">
                  <c:v>33632</c:v>
                </c:pt>
                <c:pt idx="645">
                  <c:v>33732</c:v>
                </c:pt>
                <c:pt idx="646">
                  <c:v>33811</c:v>
                </c:pt>
                <c:pt idx="647">
                  <c:v>33869</c:v>
                </c:pt>
                <c:pt idx="648">
                  <c:v>33926</c:v>
                </c:pt>
                <c:pt idx="649">
                  <c:v>33991</c:v>
                </c:pt>
                <c:pt idx="650">
                  <c:v>34042</c:v>
                </c:pt>
                <c:pt idx="651">
                  <c:v>34094</c:v>
                </c:pt>
                <c:pt idx="652">
                  <c:v>34143</c:v>
                </c:pt>
                <c:pt idx="653">
                  <c:v>34183</c:v>
                </c:pt>
                <c:pt idx="654">
                  <c:v>34226</c:v>
                </c:pt>
                <c:pt idx="655">
                  <c:v>34264</c:v>
                </c:pt>
                <c:pt idx="656">
                  <c:v>34303</c:v>
                </c:pt>
                <c:pt idx="657">
                  <c:v>34331</c:v>
                </c:pt>
                <c:pt idx="658">
                  <c:v>34373</c:v>
                </c:pt>
                <c:pt idx="659">
                  <c:v>34410</c:v>
                </c:pt>
                <c:pt idx="660">
                  <c:v>34443</c:v>
                </c:pt>
                <c:pt idx="661">
                  <c:v>34477</c:v>
                </c:pt>
                <c:pt idx="662">
                  <c:v>34498</c:v>
                </c:pt>
                <c:pt idx="663">
                  <c:v>34515</c:v>
                </c:pt>
                <c:pt idx="664">
                  <c:v>34537</c:v>
                </c:pt>
                <c:pt idx="665">
                  <c:v>34554</c:v>
                </c:pt>
                <c:pt idx="666">
                  <c:v>34576</c:v>
                </c:pt>
                <c:pt idx="667">
                  <c:v>34598</c:v>
                </c:pt>
                <c:pt idx="668">
                  <c:v>34616</c:v>
                </c:pt>
                <c:pt idx="669">
                  <c:v>34632</c:v>
                </c:pt>
                <c:pt idx="670">
                  <c:v>34648</c:v>
                </c:pt>
                <c:pt idx="671">
                  <c:v>34667</c:v>
                </c:pt>
                <c:pt idx="672">
                  <c:v>34676</c:v>
                </c:pt>
                <c:pt idx="673">
                  <c:v>34694</c:v>
                </c:pt>
                <c:pt idx="674">
                  <c:v>34715</c:v>
                </c:pt>
                <c:pt idx="675">
                  <c:v>34727</c:v>
                </c:pt>
                <c:pt idx="676">
                  <c:v>34742</c:v>
                </c:pt>
                <c:pt idx="677">
                  <c:v>34755</c:v>
                </c:pt>
                <c:pt idx="678">
                  <c:v>34765</c:v>
                </c:pt>
                <c:pt idx="679">
                  <c:v>34784</c:v>
                </c:pt>
                <c:pt idx="680">
                  <c:v>34799</c:v>
                </c:pt>
                <c:pt idx="681">
                  <c:v>34823</c:v>
                </c:pt>
                <c:pt idx="682">
                  <c:v>34840</c:v>
                </c:pt>
                <c:pt idx="683">
                  <c:v>34871</c:v>
                </c:pt>
                <c:pt idx="684">
                  <c:v>34885</c:v>
                </c:pt>
                <c:pt idx="685">
                  <c:v>34894</c:v>
                </c:pt>
                <c:pt idx="686">
                  <c:v>34903</c:v>
                </c:pt>
                <c:pt idx="687">
                  <c:v>34908</c:v>
                </c:pt>
                <c:pt idx="688">
                  <c:v>34918</c:v>
                </c:pt>
                <c:pt idx="689">
                  <c:v>34922</c:v>
                </c:pt>
                <c:pt idx="690">
                  <c:v>34935</c:v>
                </c:pt>
                <c:pt idx="691">
                  <c:v>34947</c:v>
                </c:pt>
                <c:pt idx="692">
                  <c:v>34955</c:v>
                </c:pt>
                <c:pt idx="693">
                  <c:v>34969</c:v>
                </c:pt>
                <c:pt idx="694">
                  <c:v>34977</c:v>
                </c:pt>
                <c:pt idx="695">
                  <c:v>34987</c:v>
                </c:pt>
                <c:pt idx="696">
                  <c:v>34999</c:v>
                </c:pt>
                <c:pt idx="697">
                  <c:v>35009</c:v>
                </c:pt>
                <c:pt idx="698">
                  <c:v>35016</c:v>
                </c:pt>
                <c:pt idx="699">
                  <c:v>35024</c:v>
                </c:pt>
                <c:pt idx="700">
                  <c:v>35031</c:v>
                </c:pt>
                <c:pt idx="701">
                  <c:v>35035</c:v>
                </c:pt>
                <c:pt idx="702">
                  <c:v>35040</c:v>
                </c:pt>
                <c:pt idx="703">
                  <c:v>35051</c:v>
                </c:pt>
                <c:pt idx="704">
                  <c:v>35060</c:v>
                </c:pt>
                <c:pt idx="705">
                  <c:v>35066</c:v>
                </c:pt>
                <c:pt idx="706">
                  <c:v>35074</c:v>
                </c:pt>
                <c:pt idx="707">
                  <c:v>35078</c:v>
                </c:pt>
                <c:pt idx="708">
                  <c:v>35083</c:v>
                </c:pt>
                <c:pt idx="709">
                  <c:v>35092</c:v>
                </c:pt>
                <c:pt idx="710">
                  <c:v>35101</c:v>
                </c:pt>
                <c:pt idx="711">
                  <c:v>35113</c:v>
                </c:pt>
                <c:pt idx="712">
                  <c:v>35121</c:v>
                </c:pt>
                <c:pt idx="713">
                  <c:v>35128</c:v>
                </c:pt>
                <c:pt idx="714">
                  <c:v>35136</c:v>
                </c:pt>
                <c:pt idx="715">
                  <c:v>35144</c:v>
                </c:pt>
                <c:pt idx="716">
                  <c:v>35149</c:v>
                </c:pt>
                <c:pt idx="717">
                  <c:v>35157</c:v>
                </c:pt>
                <c:pt idx="718">
                  <c:v>35160</c:v>
                </c:pt>
                <c:pt idx="719">
                  <c:v>35164</c:v>
                </c:pt>
                <c:pt idx="720">
                  <c:v>35173</c:v>
                </c:pt>
                <c:pt idx="721">
                  <c:v>35176</c:v>
                </c:pt>
                <c:pt idx="722">
                  <c:v>35178</c:v>
                </c:pt>
                <c:pt idx="723">
                  <c:v>35184</c:v>
                </c:pt>
                <c:pt idx="724">
                  <c:v>35186</c:v>
                </c:pt>
                <c:pt idx="725">
                  <c:v>35191</c:v>
                </c:pt>
                <c:pt idx="726">
                  <c:v>35196</c:v>
                </c:pt>
                <c:pt idx="727">
                  <c:v>35201</c:v>
                </c:pt>
                <c:pt idx="728">
                  <c:v>35207</c:v>
                </c:pt>
                <c:pt idx="729">
                  <c:v>35215</c:v>
                </c:pt>
                <c:pt idx="730">
                  <c:v>35218</c:v>
                </c:pt>
                <c:pt idx="731">
                  <c:v>35225</c:v>
                </c:pt>
                <c:pt idx="732">
                  <c:v>35229</c:v>
                </c:pt>
                <c:pt idx="733">
                  <c:v>35236</c:v>
                </c:pt>
                <c:pt idx="734">
                  <c:v>35241</c:v>
                </c:pt>
                <c:pt idx="735">
                  <c:v>35253</c:v>
                </c:pt>
                <c:pt idx="736">
                  <c:v>35263</c:v>
                </c:pt>
                <c:pt idx="737">
                  <c:v>35265</c:v>
                </c:pt>
                <c:pt idx="738">
                  <c:v>35270</c:v>
                </c:pt>
                <c:pt idx="739">
                  <c:v>35271</c:v>
                </c:pt>
                <c:pt idx="740">
                  <c:v>35278</c:v>
                </c:pt>
                <c:pt idx="741">
                  <c:v>35282</c:v>
                </c:pt>
                <c:pt idx="742">
                  <c:v>35282</c:v>
                </c:pt>
                <c:pt idx="743">
                  <c:v>35284</c:v>
                </c:pt>
                <c:pt idx="744">
                  <c:v>35286</c:v>
                </c:pt>
                <c:pt idx="745">
                  <c:v>35288</c:v>
                </c:pt>
                <c:pt idx="746">
                  <c:v>35292</c:v>
                </c:pt>
                <c:pt idx="747">
                  <c:v>35296</c:v>
                </c:pt>
                <c:pt idx="748">
                  <c:v>35297</c:v>
                </c:pt>
                <c:pt idx="749">
                  <c:v>35301</c:v>
                </c:pt>
                <c:pt idx="750">
                  <c:v>35307</c:v>
                </c:pt>
                <c:pt idx="751">
                  <c:v>35315</c:v>
                </c:pt>
                <c:pt idx="752">
                  <c:v>35319</c:v>
                </c:pt>
                <c:pt idx="753">
                  <c:v>35323</c:v>
                </c:pt>
                <c:pt idx="754">
                  <c:v>35327</c:v>
                </c:pt>
                <c:pt idx="755">
                  <c:v>35329</c:v>
                </c:pt>
                <c:pt idx="756">
                  <c:v>35331</c:v>
                </c:pt>
                <c:pt idx="757">
                  <c:v>35337</c:v>
                </c:pt>
                <c:pt idx="758">
                  <c:v>35347</c:v>
                </c:pt>
                <c:pt idx="759">
                  <c:v>35352</c:v>
                </c:pt>
                <c:pt idx="760">
                  <c:v>35354</c:v>
                </c:pt>
                <c:pt idx="761">
                  <c:v>35358</c:v>
                </c:pt>
                <c:pt idx="762">
                  <c:v>35360</c:v>
                </c:pt>
                <c:pt idx="763">
                  <c:v>35362</c:v>
                </c:pt>
                <c:pt idx="764">
                  <c:v>35362</c:v>
                </c:pt>
                <c:pt idx="765">
                  <c:v>35368</c:v>
                </c:pt>
                <c:pt idx="766">
                  <c:v>35374</c:v>
                </c:pt>
                <c:pt idx="767">
                  <c:v>35378</c:v>
                </c:pt>
                <c:pt idx="768">
                  <c:v>35378</c:v>
                </c:pt>
                <c:pt idx="769">
                  <c:v>35381</c:v>
                </c:pt>
                <c:pt idx="770">
                  <c:v>35382</c:v>
                </c:pt>
                <c:pt idx="771">
                  <c:v>35385</c:v>
                </c:pt>
                <c:pt idx="772">
                  <c:v>35388</c:v>
                </c:pt>
                <c:pt idx="773">
                  <c:v>35394</c:v>
                </c:pt>
                <c:pt idx="774">
                  <c:v>35394</c:v>
                </c:pt>
                <c:pt idx="775">
                  <c:v>35396</c:v>
                </c:pt>
                <c:pt idx="776">
                  <c:v>35404</c:v>
                </c:pt>
                <c:pt idx="777">
                  <c:v>35406</c:v>
                </c:pt>
                <c:pt idx="778">
                  <c:v>35406</c:v>
                </c:pt>
                <c:pt idx="779">
                  <c:v>35411</c:v>
                </c:pt>
                <c:pt idx="780">
                  <c:v>35414</c:v>
                </c:pt>
                <c:pt idx="781">
                  <c:v>35417</c:v>
                </c:pt>
                <c:pt idx="782">
                  <c:v>35418</c:v>
                </c:pt>
                <c:pt idx="783">
                  <c:v>35418</c:v>
                </c:pt>
                <c:pt idx="784">
                  <c:v>35420</c:v>
                </c:pt>
                <c:pt idx="785">
                  <c:v>35422</c:v>
                </c:pt>
                <c:pt idx="786">
                  <c:v>35426</c:v>
                </c:pt>
                <c:pt idx="787">
                  <c:v>35430</c:v>
                </c:pt>
                <c:pt idx="788">
                  <c:v>35432</c:v>
                </c:pt>
                <c:pt idx="789">
                  <c:v>35433</c:v>
                </c:pt>
                <c:pt idx="790">
                  <c:v>35436</c:v>
                </c:pt>
                <c:pt idx="791">
                  <c:v>35440</c:v>
                </c:pt>
                <c:pt idx="792">
                  <c:v>35444</c:v>
                </c:pt>
                <c:pt idx="793">
                  <c:v>35445</c:v>
                </c:pt>
                <c:pt idx="794">
                  <c:v>35446</c:v>
                </c:pt>
                <c:pt idx="795">
                  <c:v>35448</c:v>
                </c:pt>
                <c:pt idx="796">
                  <c:v>35449</c:v>
                </c:pt>
                <c:pt idx="797">
                  <c:v>35451</c:v>
                </c:pt>
                <c:pt idx="798">
                  <c:v>35452</c:v>
                </c:pt>
                <c:pt idx="799">
                  <c:v>35456</c:v>
                </c:pt>
                <c:pt idx="800">
                  <c:v>35456</c:v>
                </c:pt>
                <c:pt idx="801">
                  <c:v>35456</c:v>
                </c:pt>
                <c:pt idx="802">
                  <c:v>35459</c:v>
                </c:pt>
                <c:pt idx="803">
                  <c:v>35462</c:v>
                </c:pt>
                <c:pt idx="804">
                  <c:v>35463</c:v>
                </c:pt>
                <c:pt idx="805">
                  <c:v>35466</c:v>
                </c:pt>
                <c:pt idx="806">
                  <c:v>35470</c:v>
                </c:pt>
                <c:pt idx="807">
                  <c:v>35471</c:v>
                </c:pt>
                <c:pt idx="808">
                  <c:v>35472</c:v>
                </c:pt>
                <c:pt idx="809">
                  <c:v>35479</c:v>
                </c:pt>
                <c:pt idx="810">
                  <c:v>35481</c:v>
                </c:pt>
                <c:pt idx="811">
                  <c:v>35483</c:v>
                </c:pt>
                <c:pt idx="812">
                  <c:v>35485</c:v>
                </c:pt>
                <c:pt idx="813">
                  <c:v>35488</c:v>
                </c:pt>
                <c:pt idx="814">
                  <c:v>35491</c:v>
                </c:pt>
                <c:pt idx="815">
                  <c:v>35492</c:v>
                </c:pt>
                <c:pt idx="816">
                  <c:v>35493</c:v>
                </c:pt>
                <c:pt idx="817">
                  <c:v>35494</c:v>
                </c:pt>
                <c:pt idx="818">
                  <c:v>35497</c:v>
                </c:pt>
                <c:pt idx="819">
                  <c:v>35499</c:v>
                </c:pt>
                <c:pt idx="820">
                  <c:v>35501</c:v>
                </c:pt>
                <c:pt idx="821">
                  <c:v>35503</c:v>
                </c:pt>
                <c:pt idx="822">
                  <c:v>35506</c:v>
                </c:pt>
                <c:pt idx="823">
                  <c:v>35507</c:v>
                </c:pt>
                <c:pt idx="824">
                  <c:v>35509</c:v>
                </c:pt>
                <c:pt idx="825">
                  <c:v>35511</c:v>
                </c:pt>
                <c:pt idx="826">
                  <c:v>35513</c:v>
                </c:pt>
                <c:pt idx="827">
                  <c:v>35514</c:v>
                </c:pt>
                <c:pt idx="828">
                  <c:v>35516</c:v>
                </c:pt>
                <c:pt idx="829">
                  <c:v>35518</c:v>
                </c:pt>
                <c:pt idx="830">
                  <c:v>35519</c:v>
                </c:pt>
                <c:pt idx="831">
                  <c:v>35521</c:v>
                </c:pt>
                <c:pt idx="832">
                  <c:v>35521</c:v>
                </c:pt>
                <c:pt idx="833">
                  <c:v>35525</c:v>
                </c:pt>
                <c:pt idx="834">
                  <c:v>35525</c:v>
                </c:pt>
                <c:pt idx="835">
                  <c:v>35526</c:v>
                </c:pt>
                <c:pt idx="836">
                  <c:v>35528</c:v>
                </c:pt>
                <c:pt idx="837">
                  <c:v>35531</c:v>
                </c:pt>
                <c:pt idx="838">
                  <c:v>35531</c:v>
                </c:pt>
                <c:pt idx="839">
                  <c:v>35531</c:v>
                </c:pt>
                <c:pt idx="840">
                  <c:v>35533</c:v>
                </c:pt>
                <c:pt idx="841">
                  <c:v>35535</c:v>
                </c:pt>
                <c:pt idx="842">
                  <c:v>35536</c:v>
                </c:pt>
                <c:pt idx="843">
                  <c:v>35538</c:v>
                </c:pt>
                <c:pt idx="844">
                  <c:v>35539</c:v>
                </c:pt>
                <c:pt idx="845">
                  <c:v>35541</c:v>
                </c:pt>
                <c:pt idx="846">
                  <c:v>35541</c:v>
                </c:pt>
                <c:pt idx="847">
                  <c:v>35541</c:v>
                </c:pt>
                <c:pt idx="848">
                  <c:v>35545</c:v>
                </c:pt>
                <c:pt idx="849">
                  <c:v>35547</c:v>
                </c:pt>
                <c:pt idx="850">
                  <c:v>35548</c:v>
                </c:pt>
                <c:pt idx="851">
                  <c:v>35550</c:v>
                </c:pt>
                <c:pt idx="852">
                  <c:v>35554</c:v>
                </c:pt>
                <c:pt idx="853">
                  <c:v>35557</c:v>
                </c:pt>
                <c:pt idx="854">
                  <c:v>35559</c:v>
                </c:pt>
                <c:pt idx="855">
                  <c:v>35562</c:v>
                </c:pt>
                <c:pt idx="856">
                  <c:v>35562</c:v>
                </c:pt>
                <c:pt idx="857">
                  <c:v>35562</c:v>
                </c:pt>
                <c:pt idx="858">
                  <c:v>35563</c:v>
                </c:pt>
                <c:pt idx="859">
                  <c:v>35563</c:v>
                </c:pt>
                <c:pt idx="860">
                  <c:v>35563</c:v>
                </c:pt>
                <c:pt idx="861">
                  <c:v>35566</c:v>
                </c:pt>
                <c:pt idx="862">
                  <c:v>35568</c:v>
                </c:pt>
                <c:pt idx="863">
                  <c:v>35569</c:v>
                </c:pt>
                <c:pt idx="864">
                  <c:v>35572</c:v>
                </c:pt>
                <c:pt idx="865">
                  <c:v>35572</c:v>
                </c:pt>
                <c:pt idx="866">
                  <c:v>35574</c:v>
                </c:pt>
                <c:pt idx="867">
                  <c:v>35574</c:v>
                </c:pt>
                <c:pt idx="868">
                  <c:v>35574</c:v>
                </c:pt>
                <c:pt idx="869">
                  <c:v>35574</c:v>
                </c:pt>
                <c:pt idx="870">
                  <c:v>35574</c:v>
                </c:pt>
                <c:pt idx="871">
                  <c:v>35576</c:v>
                </c:pt>
                <c:pt idx="872">
                  <c:v>35577</c:v>
                </c:pt>
                <c:pt idx="873">
                  <c:v>35578</c:v>
                </c:pt>
                <c:pt idx="874">
                  <c:v>35580</c:v>
                </c:pt>
                <c:pt idx="875">
                  <c:v>35582</c:v>
                </c:pt>
                <c:pt idx="876">
                  <c:v>35583</c:v>
                </c:pt>
                <c:pt idx="877">
                  <c:v>35584</c:v>
                </c:pt>
                <c:pt idx="878">
                  <c:v>35584</c:v>
                </c:pt>
                <c:pt idx="879">
                  <c:v>35585</c:v>
                </c:pt>
                <c:pt idx="880">
                  <c:v>35586</c:v>
                </c:pt>
                <c:pt idx="881">
                  <c:v>35587</c:v>
                </c:pt>
                <c:pt idx="882">
                  <c:v>35587</c:v>
                </c:pt>
                <c:pt idx="883">
                  <c:v>35587</c:v>
                </c:pt>
                <c:pt idx="884">
                  <c:v>35590</c:v>
                </c:pt>
                <c:pt idx="885">
                  <c:v>35592</c:v>
                </c:pt>
                <c:pt idx="886">
                  <c:v>35594</c:v>
                </c:pt>
                <c:pt idx="887">
                  <c:v>35597</c:v>
                </c:pt>
                <c:pt idx="888">
                  <c:v>35598</c:v>
                </c:pt>
                <c:pt idx="889">
                  <c:v>35600</c:v>
                </c:pt>
                <c:pt idx="890">
                  <c:v>35600</c:v>
                </c:pt>
                <c:pt idx="891">
                  <c:v>35601</c:v>
                </c:pt>
                <c:pt idx="892">
                  <c:v>35602</c:v>
                </c:pt>
                <c:pt idx="893">
                  <c:v>35602</c:v>
                </c:pt>
                <c:pt idx="894">
                  <c:v>35602</c:v>
                </c:pt>
                <c:pt idx="895">
                  <c:v>35603</c:v>
                </c:pt>
                <c:pt idx="896">
                  <c:v>35605</c:v>
                </c:pt>
                <c:pt idx="897">
                  <c:v>35608</c:v>
                </c:pt>
                <c:pt idx="898">
                  <c:v>35608</c:v>
                </c:pt>
                <c:pt idx="899">
                  <c:v>35609</c:v>
                </c:pt>
                <c:pt idx="900">
                  <c:v>35610</c:v>
                </c:pt>
                <c:pt idx="901">
                  <c:v>35613</c:v>
                </c:pt>
                <c:pt idx="902">
                  <c:v>35615</c:v>
                </c:pt>
                <c:pt idx="903">
                  <c:v>35616</c:v>
                </c:pt>
                <c:pt idx="904">
                  <c:v>35617</c:v>
                </c:pt>
                <c:pt idx="905">
                  <c:v>35619</c:v>
                </c:pt>
                <c:pt idx="906">
                  <c:v>35621</c:v>
                </c:pt>
                <c:pt idx="907">
                  <c:v>35623</c:v>
                </c:pt>
                <c:pt idx="908">
                  <c:v>35623</c:v>
                </c:pt>
                <c:pt idx="909">
                  <c:v>35623</c:v>
                </c:pt>
                <c:pt idx="910">
                  <c:v>35625</c:v>
                </c:pt>
                <c:pt idx="911">
                  <c:v>35625</c:v>
                </c:pt>
                <c:pt idx="912">
                  <c:v>35626</c:v>
                </c:pt>
                <c:pt idx="913">
                  <c:v>35627</c:v>
                </c:pt>
                <c:pt idx="914">
                  <c:v>35629</c:v>
                </c:pt>
                <c:pt idx="915">
                  <c:v>35629</c:v>
                </c:pt>
                <c:pt idx="916">
                  <c:v>35630</c:v>
                </c:pt>
                <c:pt idx="917">
                  <c:v>35630</c:v>
                </c:pt>
                <c:pt idx="918">
                  <c:v>35631</c:v>
                </c:pt>
                <c:pt idx="919">
                  <c:v>35631</c:v>
                </c:pt>
                <c:pt idx="920">
                  <c:v>35633</c:v>
                </c:pt>
                <c:pt idx="921">
                  <c:v>35635</c:v>
                </c:pt>
                <c:pt idx="922">
                  <c:v>35636</c:v>
                </c:pt>
                <c:pt idx="923">
                  <c:v>35638</c:v>
                </c:pt>
                <c:pt idx="924">
                  <c:v>35640</c:v>
                </c:pt>
                <c:pt idx="925">
                  <c:v>35641</c:v>
                </c:pt>
                <c:pt idx="926">
                  <c:v>35644</c:v>
                </c:pt>
                <c:pt idx="927">
                  <c:v>35645</c:v>
                </c:pt>
                <c:pt idx="928">
                  <c:v>35647</c:v>
                </c:pt>
                <c:pt idx="929">
                  <c:v>35652</c:v>
                </c:pt>
                <c:pt idx="930">
                  <c:v>35652</c:v>
                </c:pt>
                <c:pt idx="931">
                  <c:v>35654</c:v>
                </c:pt>
                <c:pt idx="932">
                  <c:v>35654</c:v>
                </c:pt>
                <c:pt idx="933">
                  <c:v>35656</c:v>
                </c:pt>
                <c:pt idx="934">
                  <c:v>35658</c:v>
                </c:pt>
                <c:pt idx="935">
                  <c:v>35659</c:v>
                </c:pt>
                <c:pt idx="936">
                  <c:v>35661</c:v>
                </c:pt>
                <c:pt idx="937">
                  <c:v>35661</c:v>
                </c:pt>
                <c:pt idx="938">
                  <c:v>35662</c:v>
                </c:pt>
                <c:pt idx="939">
                  <c:v>35662</c:v>
                </c:pt>
                <c:pt idx="940">
                  <c:v>35663</c:v>
                </c:pt>
                <c:pt idx="941">
                  <c:v>35663</c:v>
                </c:pt>
                <c:pt idx="942">
                  <c:v>35666</c:v>
                </c:pt>
                <c:pt idx="943">
                  <c:v>35666</c:v>
                </c:pt>
                <c:pt idx="944">
                  <c:v>35669</c:v>
                </c:pt>
                <c:pt idx="945">
                  <c:v>35670</c:v>
                </c:pt>
                <c:pt idx="946">
                  <c:v>35672</c:v>
                </c:pt>
                <c:pt idx="947">
                  <c:v>35674</c:v>
                </c:pt>
                <c:pt idx="948">
                  <c:v>35675</c:v>
                </c:pt>
                <c:pt idx="949">
                  <c:v>35677</c:v>
                </c:pt>
                <c:pt idx="950">
                  <c:v>35677</c:v>
                </c:pt>
                <c:pt idx="951">
                  <c:v>35677</c:v>
                </c:pt>
                <c:pt idx="952">
                  <c:v>35679</c:v>
                </c:pt>
                <c:pt idx="953">
                  <c:v>35680</c:v>
                </c:pt>
                <c:pt idx="954">
                  <c:v>35681</c:v>
                </c:pt>
                <c:pt idx="955">
                  <c:v>35683</c:v>
                </c:pt>
                <c:pt idx="956">
                  <c:v>35684</c:v>
                </c:pt>
                <c:pt idx="957">
                  <c:v>35684</c:v>
                </c:pt>
                <c:pt idx="958">
                  <c:v>35685</c:v>
                </c:pt>
                <c:pt idx="959">
                  <c:v>35687</c:v>
                </c:pt>
                <c:pt idx="960">
                  <c:v>35687</c:v>
                </c:pt>
                <c:pt idx="961">
                  <c:v>35687</c:v>
                </c:pt>
                <c:pt idx="962">
                  <c:v>35688</c:v>
                </c:pt>
                <c:pt idx="963">
                  <c:v>35690</c:v>
                </c:pt>
                <c:pt idx="964">
                  <c:v>35690</c:v>
                </c:pt>
                <c:pt idx="965">
                  <c:v>35690</c:v>
                </c:pt>
                <c:pt idx="966">
                  <c:v>35691</c:v>
                </c:pt>
                <c:pt idx="967">
                  <c:v>35691</c:v>
                </c:pt>
                <c:pt idx="968">
                  <c:v>35691</c:v>
                </c:pt>
                <c:pt idx="969">
                  <c:v>35692</c:v>
                </c:pt>
                <c:pt idx="970">
                  <c:v>35693</c:v>
                </c:pt>
                <c:pt idx="971">
                  <c:v>35693</c:v>
                </c:pt>
                <c:pt idx="972">
                  <c:v>35693</c:v>
                </c:pt>
                <c:pt idx="973">
                  <c:v>35695</c:v>
                </c:pt>
                <c:pt idx="974">
                  <c:v>35695</c:v>
                </c:pt>
                <c:pt idx="975">
                  <c:v>35696</c:v>
                </c:pt>
                <c:pt idx="976">
                  <c:v>35696</c:v>
                </c:pt>
                <c:pt idx="977">
                  <c:v>35698</c:v>
                </c:pt>
                <c:pt idx="978">
                  <c:v>35698</c:v>
                </c:pt>
                <c:pt idx="979">
                  <c:v>35701</c:v>
                </c:pt>
                <c:pt idx="980">
                  <c:v>35701</c:v>
                </c:pt>
                <c:pt idx="981">
                  <c:v>35701</c:v>
                </c:pt>
                <c:pt idx="982">
                  <c:v>35701</c:v>
                </c:pt>
                <c:pt idx="983">
                  <c:v>35703</c:v>
                </c:pt>
                <c:pt idx="984">
                  <c:v>35705</c:v>
                </c:pt>
                <c:pt idx="985">
                  <c:v>35706</c:v>
                </c:pt>
                <c:pt idx="986">
                  <c:v>35707</c:v>
                </c:pt>
                <c:pt idx="987">
                  <c:v>35708</c:v>
                </c:pt>
                <c:pt idx="988">
                  <c:v>35709</c:v>
                </c:pt>
                <c:pt idx="989">
                  <c:v>35711</c:v>
                </c:pt>
                <c:pt idx="990">
                  <c:v>35713</c:v>
                </c:pt>
                <c:pt idx="991">
                  <c:v>35714</c:v>
                </c:pt>
                <c:pt idx="992">
                  <c:v>35715</c:v>
                </c:pt>
                <c:pt idx="993">
                  <c:v>35715</c:v>
                </c:pt>
                <c:pt idx="994">
                  <c:v>35715</c:v>
                </c:pt>
                <c:pt idx="995">
                  <c:v>35716</c:v>
                </c:pt>
                <c:pt idx="996">
                  <c:v>35719</c:v>
                </c:pt>
                <c:pt idx="997">
                  <c:v>35720</c:v>
                </c:pt>
                <c:pt idx="998">
                  <c:v>35721</c:v>
                </c:pt>
                <c:pt idx="999">
                  <c:v>35722</c:v>
                </c:pt>
                <c:pt idx="1000">
                  <c:v>35722</c:v>
                </c:pt>
                <c:pt idx="1001">
                  <c:v>35722</c:v>
                </c:pt>
                <c:pt idx="1002">
                  <c:v>35723</c:v>
                </c:pt>
                <c:pt idx="1003">
                  <c:v>35724</c:v>
                </c:pt>
                <c:pt idx="1004">
                  <c:v>35724</c:v>
                </c:pt>
                <c:pt idx="1005">
                  <c:v>35724</c:v>
                </c:pt>
                <c:pt idx="1006">
                  <c:v>35724</c:v>
                </c:pt>
                <c:pt idx="1007">
                  <c:v>35726</c:v>
                </c:pt>
                <c:pt idx="1008">
                  <c:v>35727</c:v>
                </c:pt>
                <c:pt idx="1009">
                  <c:v>35728</c:v>
                </c:pt>
                <c:pt idx="1010">
                  <c:v>35729</c:v>
                </c:pt>
                <c:pt idx="1011">
                  <c:v>35730</c:v>
                </c:pt>
                <c:pt idx="1012">
                  <c:v>35732</c:v>
                </c:pt>
                <c:pt idx="1013">
                  <c:v>35734</c:v>
                </c:pt>
                <c:pt idx="1014">
                  <c:v>35734</c:v>
                </c:pt>
                <c:pt idx="1015">
                  <c:v>35737</c:v>
                </c:pt>
                <c:pt idx="1016">
                  <c:v>35738</c:v>
                </c:pt>
                <c:pt idx="1017">
                  <c:v>35739</c:v>
                </c:pt>
                <c:pt idx="1018">
                  <c:v>35740</c:v>
                </c:pt>
                <c:pt idx="1019">
                  <c:v>35742</c:v>
                </c:pt>
                <c:pt idx="1020">
                  <c:v>35743</c:v>
                </c:pt>
                <c:pt idx="1021">
                  <c:v>35744</c:v>
                </c:pt>
                <c:pt idx="1022">
                  <c:v>35745</c:v>
                </c:pt>
                <c:pt idx="1023">
                  <c:v>35747</c:v>
                </c:pt>
                <c:pt idx="1024">
                  <c:v>35748</c:v>
                </c:pt>
                <c:pt idx="1025">
                  <c:v>35750</c:v>
                </c:pt>
                <c:pt idx="1026">
                  <c:v>35751</c:v>
                </c:pt>
                <c:pt idx="1027">
                  <c:v>35752</c:v>
                </c:pt>
                <c:pt idx="1028">
                  <c:v>35755</c:v>
                </c:pt>
                <c:pt idx="1029">
                  <c:v>35757</c:v>
                </c:pt>
                <c:pt idx="1030">
                  <c:v>35757</c:v>
                </c:pt>
                <c:pt idx="1031">
                  <c:v>35757</c:v>
                </c:pt>
                <c:pt idx="1032">
                  <c:v>35758</c:v>
                </c:pt>
                <c:pt idx="1033">
                  <c:v>35759</c:v>
                </c:pt>
                <c:pt idx="1034">
                  <c:v>35759</c:v>
                </c:pt>
                <c:pt idx="1035">
                  <c:v>35761</c:v>
                </c:pt>
                <c:pt idx="1036">
                  <c:v>35761</c:v>
                </c:pt>
                <c:pt idx="1037">
                  <c:v>35762</c:v>
                </c:pt>
                <c:pt idx="1038">
                  <c:v>35764</c:v>
                </c:pt>
                <c:pt idx="1039">
                  <c:v>35765</c:v>
                </c:pt>
                <c:pt idx="1040">
                  <c:v>35765</c:v>
                </c:pt>
                <c:pt idx="1041">
                  <c:v>35768</c:v>
                </c:pt>
                <c:pt idx="1042">
                  <c:v>35769</c:v>
                </c:pt>
                <c:pt idx="1043">
                  <c:v>35770</c:v>
                </c:pt>
                <c:pt idx="1044">
                  <c:v>35771</c:v>
                </c:pt>
                <c:pt idx="1045">
                  <c:v>35772</c:v>
                </c:pt>
                <c:pt idx="1046">
                  <c:v>35773</c:v>
                </c:pt>
                <c:pt idx="1047">
                  <c:v>35774</c:v>
                </c:pt>
                <c:pt idx="1048">
                  <c:v>35774</c:v>
                </c:pt>
                <c:pt idx="1049">
                  <c:v>35774</c:v>
                </c:pt>
                <c:pt idx="1050">
                  <c:v>35774</c:v>
                </c:pt>
                <c:pt idx="1051">
                  <c:v>35774</c:v>
                </c:pt>
                <c:pt idx="1052">
                  <c:v>35774</c:v>
                </c:pt>
                <c:pt idx="1053">
                  <c:v>35774</c:v>
                </c:pt>
                <c:pt idx="1054">
                  <c:v>35774</c:v>
                </c:pt>
                <c:pt idx="1055">
                  <c:v>35774</c:v>
                </c:pt>
                <c:pt idx="1056">
                  <c:v>35774</c:v>
                </c:pt>
                <c:pt idx="1057">
                  <c:v>35774</c:v>
                </c:pt>
                <c:pt idx="1058">
                  <c:v>35774</c:v>
                </c:pt>
                <c:pt idx="1059">
                  <c:v>35774</c:v>
                </c:pt>
                <c:pt idx="1060">
                  <c:v>35774</c:v>
                </c:pt>
                <c:pt idx="1061">
                  <c:v>35774</c:v>
                </c:pt>
                <c:pt idx="1062">
                  <c:v>35774</c:v>
                </c:pt>
                <c:pt idx="1063">
                  <c:v>35774</c:v>
                </c:pt>
                <c:pt idx="1064">
                  <c:v>35774</c:v>
                </c:pt>
                <c:pt idx="1065">
                  <c:v>35774</c:v>
                </c:pt>
                <c:pt idx="1066">
                  <c:v>35774</c:v>
                </c:pt>
                <c:pt idx="1067">
                  <c:v>35774</c:v>
                </c:pt>
                <c:pt idx="1068">
                  <c:v>35774</c:v>
                </c:pt>
                <c:pt idx="1069">
                  <c:v>35774</c:v>
                </c:pt>
                <c:pt idx="1070">
                  <c:v>35774</c:v>
                </c:pt>
                <c:pt idx="1071">
                  <c:v>35774</c:v>
                </c:pt>
                <c:pt idx="1072">
                  <c:v>35774</c:v>
                </c:pt>
                <c:pt idx="1073">
                  <c:v>35774</c:v>
                </c:pt>
                <c:pt idx="1074">
                  <c:v>35774</c:v>
                </c:pt>
                <c:pt idx="1075">
                  <c:v>35774</c:v>
                </c:pt>
                <c:pt idx="1076">
                  <c:v>35774</c:v>
                </c:pt>
                <c:pt idx="1077">
                  <c:v>35774</c:v>
                </c:pt>
                <c:pt idx="1078">
                  <c:v>35774</c:v>
                </c:pt>
                <c:pt idx="1079">
                  <c:v>35774</c:v>
                </c:pt>
                <c:pt idx="1080">
                  <c:v>35774</c:v>
                </c:pt>
                <c:pt idx="1081">
                  <c:v>35774</c:v>
                </c:pt>
                <c:pt idx="1082">
                  <c:v>35774</c:v>
                </c:pt>
                <c:pt idx="1083">
                  <c:v>35774</c:v>
                </c:pt>
                <c:pt idx="1084">
                  <c:v>35774</c:v>
                </c:pt>
                <c:pt idx="1085">
                  <c:v>35774</c:v>
                </c:pt>
                <c:pt idx="1086">
                  <c:v>35774</c:v>
                </c:pt>
                <c:pt idx="1087">
                  <c:v>35774</c:v>
                </c:pt>
                <c:pt idx="1088">
                  <c:v>35774</c:v>
                </c:pt>
                <c:pt idx="1089">
                  <c:v>35774</c:v>
                </c:pt>
                <c:pt idx="1090">
                  <c:v>35774</c:v>
                </c:pt>
                <c:pt idx="1091">
                  <c:v>35774</c:v>
                </c:pt>
                <c:pt idx="1092">
                  <c:v>35774</c:v>
                </c:pt>
                <c:pt idx="1093">
                  <c:v>35774</c:v>
                </c:pt>
                <c:pt idx="1094">
                  <c:v>35774</c:v>
                </c:pt>
                <c:pt idx="1095">
                  <c:v>35774</c:v>
                </c:pt>
                <c:pt idx="1096">
                  <c:v>35774</c:v>
                </c:pt>
                <c:pt idx="1097">
                  <c:v>35774</c:v>
                </c:pt>
                <c:pt idx="1098">
                  <c:v>35774</c:v>
                </c:pt>
                <c:pt idx="1099">
                  <c:v>35774</c:v>
                </c:pt>
                <c:pt idx="1100">
                  <c:v>35774</c:v>
                </c:pt>
                <c:pt idx="1101">
                  <c:v>35774</c:v>
                </c:pt>
                <c:pt idx="1102">
                  <c:v>35774</c:v>
                </c:pt>
                <c:pt idx="1103">
                  <c:v>35774</c:v>
                </c:pt>
                <c:pt idx="1104">
                  <c:v>35774</c:v>
                </c:pt>
                <c:pt idx="1105">
                  <c:v>35774</c:v>
                </c:pt>
                <c:pt idx="1106">
                  <c:v>35774</c:v>
                </c:pt>
                <c:pt idx="1107">
                  <c:v>35774</c:v>
                </c:pt>
                <c:pt idx="1108">
                  <c:v>35774</c:v>
                </c:pt>
                <c:pt idx="1109">
                  <c:v>35774</c:v>
                </c:pt>
                <c:pt idx="1110">
                  <c:v>35774</c:v>
                </c:pt>
                <c:pt idx="1111">
                  <c:v>35774</c:v>
                </c:pt>
                <c:pt idx="1112">
                  <c:v>35774</c:v>
                </c:pt>
                <c:pt idx="1113">
                  <c:v>35774</c:v>
                </c:pt>
                <c:pt idx="1114">
                  <c:v>35774</c:v>
                </c:pt>
                <c:pt idx="1115">
                  <c:v>35774</c:v>
                </c:pt>
                <c:pt idx="1116">
                  <c:v>35774</c:v>
                </c:pt>
                <c:pt idx="1117">
                  <c:v>35774</c:v>
                </c:pt>
                <c:pt idx="1118">
                  <c:v>35774</c:v>
                </c:pt>
                <c:pt idx="1119">
                  <c:v>35774</c:v>
                </c:pt>
                <c:pt idx="1120">
                  <c:v>35774</c:v>
                </c:pt>
                <c:pt idx="1121">
                  <c:v>35774</c:v>
                </c:pt>
                <c:pt idx="1122">
                  <c:v>35774</c:v>
                </c:pt>
                <c:pt idx="1123">
                  <c:v>35774</c:v>
                </c:pt>
                <c:pt idx="1124">
                  <c:v>35774</c:v>
                </c:pt>
                <c:pt idx="1125">
                  <c:v>35774</c:v>
                </c:pt>
                <c:pt idx="1126">
                  <c:v>35774</c:v>
                </c:pt>
                <c:pt idx="1127">
                  <c:v>35774</c:v>
                </c:pt>
                <c:pt idx="1128">
                  <c:v>35774</c:v>
                </c:pt>
                <c:pt idx="1129">
                  <c:v>35774</c:v>
                </c:pt>
                <c:pt idx="1130">
                  <c:v>35774</c:v>
                </c:pt>
                <c:pt idx="1131">
                  <c:v>35774</c:v>
                </c:pt>
                <c:pt idx="1132">
                  <c:v>35774</c:v>
                </c:pt>
                <c:pt idx="1133">
                  <c:v>35774</c:v>
                </c:pt>
                <c:pt idx="1134">
                  <c:v>35774</c:v>
                </c:pt>
                <c:pt idx="1135">
                  <c:v>35774</c:v>
                </c:pt>
                <c:pt idx="1136">
                  <c:v>35774</c:v>
                </c:pt>
                <c:pt idx="1137">
                  <c:v>35774</c:v>
                </c:pt>
                <c:pt idx="1138">
                  <c:v>35774</c:v>
                </c:pt>
                <c:pt idx="1139">
                  <c:v>35774</c:v>
                </c:pt>
                <c:pt idx="1140">
                  <c:v>35774</c:v>
                </c:pt>
                <c:pt idx="1141">
                  <c:v>35774</c:v>
                </c:pt>
                <c:pt idx="1142">
                  <c:v>35774</c:v>
                </c:pt>
                <c:pt idx="1143">
                  <c:v>35774</c:v>
                </c:pt>
                <c:pt idx="1144">
                  <c:v>35774</c:v>
                </c:pt>
                <c:pt idx="1145">
                  <c:v>35774</c:v>
                </c:pt>
                <c:pt idx="1146">
                  <c:v>35774</c:v>
                </c:pt>
                <c:pt idx="1147">
                  <c:v>35774</c:v>
                </c:pt>
                <c:pt idx="1148">
                  <c:v>35774</c:v>
                </c:pt>
                <c:pt idx="1149">
                  <c:v>35774</c:v>
                </c:pt>
                <c:pt idx="1150">
                  <c:v>35774</c:v>
                </c:pt>
                <c:pt idx="1151">
                  <c:v>35774</c:v>
                </c:pt>
                <c:pt idx="1152">
                  <c:v>35774</c:v>
                </c:pt>
                <c:pt idx="1153">
                  <c:v>35774</c:v>
                </c:pt>
                <c:pt idx="1154">
                  <c:v>35774</c:v>
                </c:pt>
                <c:pt idx="1155">
                  <c:v>35774</c:v>
                </c:pt>
                <c:pt idx="1156">
                  <c:v>35774</c:v>
                </c:pt>
                <c:pt idx="1157">
                  <c:v>35774</c:v>
                </c:pt>
                <c:pt idx="1158">
                  <c:v>35774</c:v>
                </c:pt>
                <c:pt idx="1159">
                  <c:v>35774</c:v>
                </c:pt>
                <c:pt idx="1160">
                  <c:v>35774</c:v>
                </c:pt>
                <c:pt idx="1161">
                  <c:v>35774</c:v>
                </c:pt>
                <c:pt idx="1162">
                  <c:v>35774</c:v>
                </c:pt>
                <c:pt idx="1163">
                  <c:v>35774</c:v>
                </c:pt>
                <c:pt idx="1164">
                  <c:v>35774</c:v>
                </c:pt>
                <c:pt idx="1165">
                  <c:v>35774</c:v>
                </c:pt>
                <c:pt idx="1166">
                  <c:v>35774</c:v>
                </c:pt>
                <c:pt idx="1167">
                  <c:v>35774</c:v>
                </c:pt>
                <c:pt idx="1168">
                  <c:v>35774</c:v>
                </c:pt>
                <c:pt idx="1169">
                  <c:v>35774</c:v>
                </c:pt>
                <c:pt idx="1170">
                  <c:v>35774</c:v>
                </c:pt>
                <c:pt idx="1171">
                  <c:v>35774</c:v>
                </c:pt>
                <c:pt idx="1172">
                  <c:v>35774</c:v>
                </c:pt>
                <c:pt idx="1173">
                  <c:v>35774</c:v>
                </c:pt>
                <c:pt idx="1174">
                  <c:v>35774</c:v>
                </c:pt>
                <c:pt idx="1175">
                  <c:v>35774</c:v>
                </c:pt>
                <c:pt idx="1176">
                  <c:v>35774</c:v>
                </c:pt>
                <c:pt idx="1177">
                  <c:v>35774</c:v>
                </c:pt>
                <c:pt idx="1178">
                  <c:v>35774</c:v>
                </c:pt>
                <c:pt idx="1179">
                  <c:v>35774</c:v>
                </c:pt>
                <c:pt idx="1180">
                  <c:v>35774</c:v>
                </c:pt>
                <c:pt idx="1181">
                  <c:v>35774</c:v>
                </c:pt>
                <c:pt idx="1182">
                  <c:v>35774</c:v>
                </c:pt>
                <c:pt idx="1183">
                  <c:v>35774</c:v>
                </c:pt>
                <c:pt idx="1184">
                  <c:v>35774</c:v>
                </c:pt>
                <c:pt idx="1185">
                  <c:v>35774</c:v>
                </c:pt>
                <c:pt idx="1186">
                  <c:v>35774</c:v>
                </c:pt>
                <c:pt idx="1187">
                  <c:v>35774</c:v>
                </c:pt>
                <c:pt idx="1188">
                  <c:v>35774</c:v>
                </c:pt>
                <c:pt idx="1189">
                  <c:v>35774</c:v>
                </c:pt>
                <c:pt idx="1190">
                  <c:v>35774</c:v>
                </c:pt>
                <c:pt idx="1191">
                  <c:v>35774</c:v>
                </c:pt>
                <c:pt idx="1192">
                  <c:v>35774</c:v>
                </c:pt>
                <c:pt idx="1193">
                  <c:v>35774</c:v>
                </c:pt>
                <c:pt idx="1194">
                  <c:v>35774</c:v>
                </c:pt>
                <c:pt idx="1195">
                  <c:v>35774</c:v>
                </c:pt>
                <c:pt idx="1196">
                  <c:v>35774</c:v>
                </c:pt>
                <c:pt idx="1197">
                  <c:v>35774</c:v>
                </c:pt>
                <c:pt idx="1198">
                  <c:v>35774</c:v>
                </c:pt>
                <c:pt idx="1199">
                  <c:v>35774</c:v>
                </c:pt>
                <c:pt idx="1200">
                  <c:v>35774</c:v>
                </c:pt>
                <c:pt idx="1201">
                  <c:v>35774</c:v>
                </c:pt>
                <c:pt idx="1202">
                  <c:v>35774</c:v>
                </c:pt>
                <c:pt idx="1203">
                  <c:v>35774</c:v>
                </c:pt>
                <c:pt idx="1204">
                  <c:v>35774</c:v>
                </c:pt>
                <c:pt idx="1205">
                  <c:v>35774</c:v>
                </c:pt>
                <c:pt idx="1206">
                  <c:v>35774</c:v>
                </c:pt>
                <c:pt idx="1207">
                  <c:v>35774</c:v>
                </c:pt>
                <c:pt idx="1208">
                  <c:v>35774</c:v>
                </c:pt>
                <c:pt idx="1209">
                  <c:v>35774</c:v>
                </c:pt>
                <c:pt idx="1210">
                  <c:v>35774</c:v>
                </c:pt>
                <c:pt idx="1211">
                  <c:v>35774</c:v>
                </c:pt>
                <c:pt idx="1212">
                  <c:v>35774</c:v>
                </c:pt>
                <c:pt idx="1213">
                  <c:v>35774</c:v>
                </c:pt>
                <c:pt idx="1214">
                  <c:v>35774</c:v>
                </c:pt>
                <c:pt idx="1215">
                  <c:v>35774</c:v>
                </c:pt>
                <c:pt idx="1216">
                  <c:v>35774</c:v>
                </c:pt>
                <c:pt idx="1217">
                  <c:v>35774</c:v>
                </c:pt>
                <c:pt idx="1218">
                  <c:v>35774</c:v>
                </c:pt>
                <c:pt idx="1219">
                  <c:v>35774</c:v>
                </c:pt>
                <c:pt idx="1220">
                  <c:v>35774</c:v>
                </c:pt>
                <c:pt idx="1221">
                  <c:v>35774</c:v>
                </c:pt>
                <c:pt idx="1222">
                  <c:v>35774</c:v>
                </c:pt>
                <c:pt idx="1223">
                  <c:v>35774</c:v>
                </c:pt>
                <c:pt idx="1224">
                  <c:v>35774</c:v>
                </c:pt>
                <c:pt idx="1225">
                  <c:v>35774</c:v>
                </c:pt>
                <c:pt idx="1226">
                  <c:v>35774</c:v>
                </c:pt>
                <c:pt idx="1227">
                  <c:v>35774</c:v>
                </c:pt>
                <c:pt idx="1228">
                  <c:v>35774</c:v>
                </c:pt>
                <c:pt idx="1229">
                  <c:v>35774</c:v>
                </c:pt>
                <c:pt idx="1230">
                  <c:v>35774</c:v>
                </c:pt>
                <c:pt idx="1231">
                  <c:v>35774</c:v>
                </c:pt>
                <c:pt idx="1232">
                  <c:v>35774</c:v>
                </c:pt>
                <c:pt idx="1233">
                  <c:v>35774</c:v>
                </c:pt>
                <c:pt idx="1234">
                  <c:v>35774</c:v>
                </c:pt>
                <c:pt idx="1235">
                  <c:v>35774</c:v>
                </c:pt>
                <c:pt idx="1236">
                  <c:v>35774</c:v>
                </c:pt>
                <c:pt idx="1237">
                  <c:v>35774</c:v>
                </c:pt>
                <c:pt idx="1238">
                  <c:v>35774</c:v>
                </c:pt>
                <c:pt idx="1239">
                  <c:v>35774</c:v>
                </c:pt>
                <c:pt idx="1240">
                  <c:v>35774</c:v>
                </c:pt>
                <c:pt idx="1241">
                  <c:v>35774</c:v>
                </c:pt>
                <c:pt idx="1242">
                  <c:v>35774</c:v>
                </c:pt>
                <c:pt idx="1243">
                  <c:v>35774</c:v>
                </c:pt>
                <c:pt idx="1244">
                  <c:v>35774</c:v>
                </c:pt>
                <c:pt idx="1245">
                  <c:v>35774</c:v>
                </c:pt>
                <c:pt idx="1246">
                  <c:v>35774</c:v>
                </c:pt>
                <c:pt idx="1247">
                  <c:v>35774</c:v>
                </c:pt>
                <c:pt idx="1248">
                  <c:v>35774</c:v>
                </c:pt>
                <c:pt idx="1249">
                  <c:v>35774</c:v>
                </c:pt>
                <c:pt idx="1250">
                  <c:v>35774</c:v>
                </c:pt>
                <c:pt idx="1251">
                  <c:v>35774</c:v>
                </c:pt>
                <c:pt idx="1252">
                  <c:v>35774</c:v>
                </c:pt>
                <c:pt idx="1253">
                  <c:v>35774</c:v>
                </c:pt>
                <c:pt idx="1254">
                  <c:v>35774</c:v>
                </c:pt>
                <c:pt idx="1255">
                  <c:v>35774</c:v>
                </c:pt>
                <c:pt idx="1256">
                  <c:v>35774</c:v>
                </c:pt>
                <c:pt idx="1257">
                  <c:v>35774</c:v>
                </c:pt>
                <c:pt idx="1258">
                  <c:v>35774</c:v>
                </c:pt>
                <c:pt idx="1259">
                  <c:v>35774</c:v>
                </c:pt>
                <c:pt idx="1260">
                  <c:v>35774</c:v>
                </c:pt>
                <c:pt idx="1261">
                  <c:v>35774</c:v>
                </c:pt>
                <c:pt idx="1262">
                  <c:v>35774</c:v>
                </c:pt>
                <c:pt idx="1263">
                  <c:v>35774</c:v>
                </c:pt>
                <c:pt idx="1264">
                  <c:v>35774</c:v>
                </c:pt>
                <c:pt idx="1265">
                  <c:v>35774</c:v>
                </c:pt>
                <c:pt idx="1266">
                  <c:v>35774</c:v>
                </c:pt>
                <c:pt idx="1267">
                  <c:v>35774</c:v>
                </c:pt>
                <c:pt idx="1268">
                  <c:v>35774</c:v>
                </c:pt>
                <c:pt idx="1269">
                  <c:v>35774</c:v>
                </c:pt>
                <c:pt idx="1270">
                  <c:v>35774</c:v>
                </c:pt>
                <c:pt idx="1271">
                  <c:v>35774</c:v>
                </c:pt>
                <c:pt idx="1272">
                  <c:v>35774</c:v>
                </c:pt>
                <c:pt idx="1273">
                  <c:v>35774</c:v>
                </c:pt>
                <c:pt idx="1274">
                  <c:v>35774</c:v>
                </c:pt>
                <c:pt idx="1275">
                  <c:v>35774</c:v>
                </c:pt>
                <c:pt idx="1276">
                  <c:v>35774</c:v>
                </c:pt>
                <c:pt idx="1277">
                  <c:v>35774</c:v>
                </c:pt>
                <c:pt idx="1278">
                  <c:v>35774</c:v>
                </c:pt>
                <c:pt idx="1279">
                  <c:v>35774</c:v>
                </c:pt>
                <c:pt idx="1280">
                  <c:v>35774</c:v>
                </c:pt>
                <c:pt idx="1281">
                  <c:v>35774</c:v>
                </c:pt>
                <c:pt idx="1282">
                  <c:v>35774</c:v>
                </c:pt>
                <c:pt idx="1283">
                  <c:v>35774</c:v>
                </c:pt>
                <c:pt idx="1284">
                  <c:v>35774</c:v>
                </c:pt>
                <c:pt idx="1285">
                  <c:v>35774</c:v>
                </c:pt>
                <c:pt idx="1286">
                  <c:v>35774</c:v>
                </c:pt>
                <c:pt idx="1287">
                  <c:v>35774</c:v>
                </c:pt>
                <c:pt idx="1288">
                  <c:v>35774</c:v>
                </c:pt>
                <c:pt idx="1289">
                  <c:v>35774</c:v>
                </c:pt>
                <c:pt idx="1290">
                  <c:v>35774</c:v>
                </c:pt>
                <c:pt idx="1291">
                  <c:v>35774</c:v>
                </c:pt>
                <c:pt idx="1292">
                  <c:v>35774</c:v>
                </c:pt>
                <c:pt idx="1293">
                  <c:v>35774</c:v>
                </c:pt>
                <c:pt idx="1294">
                  <c:v>35774</c:v>
                </c:pt>
                <c:pt idx="1295">
                  <c:v>35774</c:v>
                </c:pt>
                <c:pt idx="1296">
                  <c:v>35774</c:v>
                </c:pt>
                <c:pt idx="1297">
                  <c:v>35774</c:v>
                </c:pt>
                <c:pt idx="1298">
                  <c:v>35774</c:v>
                </c:pt>
                <c:pt idx="1299">
                  <c:v>35774</c:v>
                </c:pt>
                <c:pt idx="1300">
                  <c:v>35774</c:v>
                </c:pt>
                <c:pt idx="1301">
                  <c:v>35774</c:v>
                </c:pt>
                <c:pt idx="1302">
                  <c:v>35774</c:v>
                </c:pt>
                <c:pt idx="1303">
                  <c:v>35774</c:v>
                </c:pt>
                <c:pt idx="1304">
                  <c:v>35774</c:v>
                </c:pt>
                <c:pt idx="1305">
                  <c:v>35774</c:v>
                </c:pt>
                <c:pt idx="1306">
                  <c:v>35774</c:v>
                </c:pt>
                <c:pt idx="1307">
                  <c:v>35774</c:v>
                </c:pt>
                <c:pt idx="1308">
                  <c:v>35774</c:v>
                </c:pt>
                <c:pt idx="1309">
                  <c:v>35774</c:v>
                </c:pt>
                <c:pt idx="1310">
                  <c:v>35774</c:v>
                </c:pt>
                <c:pt idx="1311">
                  <c:v>35774</c:v>
                </c:pt>
                <c:pt idx="1312">
                  <c:v>35774</c:v>
                </c:pt>
                <c:pt idx="1313">
                  <c:v>35774</c:v>
                </c:pt>
                <c:pt idx="1314">
                  <c:v>35774</c:v>
                </c:pt>
                <c:pt idx="1315">
                  <c:v>35774</c:v>
                </c:pt>
                <c:pt idx="1316">
                  <c:v>35774</c:v>
                </c:pt>
                <c:pt idx="1317">
                  <c:v>35774</c:v>
                </c:pt>
                <c:pt idx="1318">
                  <c:v>35774</c:v>
                </c:pt>
                <c:pt idx="1319">
                  <c:v>35774</c:v>
                </c:pt>
                <c:pt idx="1320">
                  <c:v>35774</c:v>
                </c:pt>
                <c:pt idx="1321">
                  <c:v>35774</c:v>
                </c:pt>
                <c:pt idx="1322">
                  <c:v>35774</c:v>
                </c:pt>
                <c:pt idx="1323">
                  <c:v>35774</c:v>
                </c:pt>
                <c:pt idx="1324">
                  <c:v>35774</c:v>
                </c:pt>
                <c:pt idx="1325">
                  <c:v>35774</c:v>
                </c:pt>
                <c:pt idx="1326">
                  <c:v>35774</c:v>
                </c:pt>
                <c:pt idx="1327">
                  <c:v>35774</c:v>
                </c:pt>
                <c:pt idx="1328">
                  <c:v>35774</c:v>
                </c:pt>
                <c:pt idx="1329">
                  <c:v>35774</c:v>
                </c:pt>
                <c:pt idx="1330">
                  <c:v>35774</c:v>
                </c:pt>
                <c:pt idx="1331">
                  <c:v>35774</c:v>
                </c:pt>
                <c:pt idx="1332">
                  <c:v>35774</c:v>
                </c:pt>
                <c:pt idx="1333">
                  <c:v>35774</c:v>
                </c:pt>
                <c:pt idx="1334">
                  <c:v>35774</c:v>
                </c:pt>
                <c:pt idx="1335">
                  <c:v>35774</c:v>
                </c:pt>
                <c:pt idx="1336">
                  <c:v>35774</c:v>
                </c:pt>
                <c:pt idx="1337">
                  <c:v>35774</c:v>
                </c:pt>
                <c:pt idx="1338">
                  <c:v>35774</c:v>
                </c:pt>
                <c:pt idx="1339">
                  <c:v>35774</c:v>
                </c:pt>
                <c:pt idx="1340">
                  <c:v>35774</c:v>
                </c:pt>
                <c:pt idx="1341">
                  <c:v>35774</c:v>
                </c:pt>
                <c:pt idx="1342">
                  <c:v>35774</c:v>
                </c:pt>
                <c:pt idx="1343">
                  <c:v>35774</c:v>
                </c:pt>
                <c:pt idx="1344">
                  <c:v>35774</c:v>
                </c:pt>
                <c:pt idx="1345">
                  <c:v>35774</c:v>
                </c:pt>
                <c:pt idx="1346">
                  <c:v>35774</c:v>
                </c:pt>
                <c:pt idx="1347">
                  <c:v>35774</c:v>
                </c:pt>
                <c:pt idx="1348">
                  <c:v>35774</c:v>
                </c:pt>
                <c:pt idx="1349">
                  <c:v>35774</c:v>
                </c:pt>
                <c:pt idx="1350">
                  <c:v>35774</c:v>
                </c:pt>
                <c:pt idx="1351">
                  <c:v>35774</c:v>
                </c:pt>
                <c:pt idx="1352">
                  <c:v>35774</c:v>
                </c:pt>
                <c:pt idx="1353">
                  <c:v>35774</c:v>
                </c:pt>
                <c:pt idx="1354">
                  <c:v>35774</c:v>
                </c:pt>
                <c:pt idx="1355">
                  <c:v>35774</c:v>
                </c:pt>
                <c:pt idx="1356">
                  <c:v>35774</c:v>
                </c:pt>
                <c:pt idx="1357">
                  <c:v>35774</c:v>
                </c:pt>
                <c:pt idx="1358">
                  <c:v>35774</c:v>
                </c:pt>
                <c:pt idx="1359">
                  <c:v>35774</c:v>
                </c:pt>
                <c:pt idx="1360">
                  <c:v>35774</c:v>
                </c:pt>
                <c:pt idx="1361">
                  <c:v>35774</c:v>
                </c:pt>
                <c:pt idx="1362">
                  <c:v>35774</c:v>
                </c:pt>
                <c:pt idx="1363">
                  <c:v>35774</c:v>
                </c:pt>
                <c:pt idx="1364">
                  <c:v>35774</c:v>
                </c:pt>
                <c:pt idx="1365">
                  <c:v>35774</c:v>
                </c:pt>
                <c:pt idx="1366">
                  <c:v>35774</c:v>
                </c:pt>
                <c:pt idx="1367">
                  <c:v>35774</c:v>
                </c:pt>
                <c:pt idx="1368">
                  <c:v>35774</c:v>
                </c:pt>
                <c:pt idx="1369">
                  <c:v>35774</c:v>
                </c:pt>
                <c:pt idx="1370">
                  <c:v>35774</c:v>
                </c:pt>
                <c:pt idx="1371">
                  <c:v>35774</c:v>
                </c:pt>
                <c:pt idx="1372">
                  <c:v>35774</c:v>
                </c:pt>
                <c:pt idx="1373">
                  <c:v>35774</c:v>
                </c:pt>
                <c:pt idx="1374">
                  <c:v>35774</c:v>
                </c:pt>
                <c:pt idx="1375">
                  <c:v>35774</c:v>
                </c:pt>
                <c:pt idx="1376">
                  <c:v>35774</c:v>
                </c:pt>
                <c:pt idx="1377">
                  <c:v>35774</c:v>
                </c:pt>
                <c:pt idx="1378">
                  <c:v>35774</c:v>
                </c:pt>
                <c:pt idx="1379">
                  <c:v>35774</c:v>
                </c:pt>
                <c:pt idx="1380">
                  <c:v>35774</c:v>
                </c:pt>
                <c:pt idx="1381">
                  <c:v>35774</c:v>
                </c:pt>
                <c:pt idx="1382">
                  <c:v>35774</c:v>
                </c:pt>
                <c:pt idx="1383">
                  <c:v>35774</c:v>
                </c:pt>
                <c:pt idx="1384">
                  <c:v>35774</c:v>
                </c:pt>
                <c:pt idx="1385">
                  <c:v>35774</c:v>
                </c:pt>
                <c:pt idx="1386">
                  <c:v>35774</c:v>
                </c:pt>
                <c:pt idx="1387">
                  <c:v>35774</c:v>
                </c:pt>
                <c:pt idx="1388">
                  <c:v>35774</c:v>
                </c:pt>
                <c:pt idx="1389">
                  <c:v>35774</c:v>
                </c:pt>
                <c:pt idx="1390">
                  <c:v>35774</c:v>
                </c:pt>
                <c:pt idx="1391">
                  <c:v>35774</c:v>
                </c:pt>
                <c:pt idx="1392">
                  <c:v>35774</c:v>
                </c:pt>
                <c:pt idx="1393">
                  <c:v>35774</c:v>
                </c:pt>
                <c:pt idx="1394">
                  <c:v>35774</c:v>
                </c:pt>
                <c:pt idx="1395">
                  <c:v>35774</c:v>
                </c:pt>
                <c:pt idx="1396">
                  <c:v>35774</c:v>
                </c:pt>
                <c:pt idx="1397">
                  <c:v>35774</c:v>
                </c:pt>
                <c:pt idx="1398">
                  <c:v>35774</c:v>
                </c:pt>
                <c:pt idx="1399">
                  <c:v>35774</c:v>
                </c:pt>
                <c:pt idx="1400">
                  <c:v>35774</c:v>
                </c:pt>
                <c:pt idx="1401">
                  <c:v>35774</c:v>
                </c:pt>
                <c:pt idx="1402">
                  <c:v>35774</c:v>
                </c:pt>
                <c:pt idx="1403">
                  <c:v>35774</c:v>
                </c:pt>
                <c:pt idx="1404">
                  <c:v>35774</c:v>
                </c:pt>
                <c:pt idx="1405">
                  <c:v>35774</c:v>
                </c:pt>
                <c:pt idx="1406">
                  <c:v>35774</c:v>
                </c:pt>
                <c:pt idx="1407">
                  <c:v>35774</c:v>
                </c:pt>
                <c:pt idx="1408">
                  <c:v>35774</c:v>
                </c:pt>
                <c:pt idx="1409">
                  <c:v>35774</c:v>
                </c:pt>
                <c:pt idx="1410">
                  <c:v>35774</c:v>
                </c:pt>
                <c:pt idx="1411">
                  <c:v>35774</c:v>
                </c:pt>
                <c:pt idx="1412">
                  <c:v>35774</c:v>
                </c:pt>
                <c:pt idx="1413">
                  <c:v>35774</c:v>
                </c:pt>
                <c:pt idx="1414">
                  <c:v>35774</c:v>
                </c:pt>
                <c:pt idx="1415">
                  <c:v>35774</c:v>
                </c:pt>
                <c:pt idx="1416">
                  <c:v>35774</c:v>
                </c:pt>
                <c:pt idx="1417">
                  <c:v>35774</c:v>
                </c:pt>
                <c:pt idx="1418">
                  <c:v>35774</c:v>
                </c:pt>
                <c:pt idx="1419">
                  <c:v>35774</c:v>
                </c:pt>
                <c:pt idx="1420">
                  <c:v>35774</c:v>
                </c:pt>
                <c:pt idx="1421">
                  <c:v>35774</c:v>
                </c:pt>
                <c:pt idx="1422">
                  <c:v>35774</c:v>
                </c:pt>
                <c:pt idx="1423">
                  <c:v>35774</c:v>
                </c:pt>
                <c:pt idx="1424">
                  <c:v>35774</c:v>
                </c:pt>
                <c:pt idx="1425">
                  <c:v>35774</c:v>
                </c:pt>
                <c:pt idx="1426">
                  <c:v>35774</c:v>
                </c:pt>
                <c:pt idx="1427">
                  <c:v>35774</c:v>
                </c:pt>
                <c:pt idx="1428">
                  <c:v>35774</c:v>
                </c:pt>
                <c:pt idx="1429">
                  <c:v>35774</c:v>
                </c:pt>
                <c:pt idx="1430">
                  <c:v>35774</c:v>
                </c:pt>
                <c:pt idx="1431">
                  <c:v>35774</c:v>
                </c:pt>
                <c:pt idx="1432">
                  <c:v>35774</c:v>
                </c:pt>
                <c:pt idx="1433">
                  <c:v>35774</c:v>
                </c:pt>
                <c:pt idx="1434">
                  <c:v>35774</c:v>
                </c:pt>
                <c:pt idx="1435">
                  <c:v>35774</c:v>
                </c:pt>
                <c:pt idx="1436">
                  <c:v>35774</c:v>
                </c:pt>
                <c:pt idx="1437">
                  <c:v>35774</c:v>
                </c:pt>
                <c:pt idx="1438">
                  <c:v>35774</c:v>
                </c:pt>
                <c:pt idx="1439">
                  <c:v>35774</c:v>
                </c:pt>
                <c:pt idx="1440">
                  <c:v>35774</c:v>
                </c:pt>
                <c:pt idx="1441">
                  <c:v>35774</c:v>
                </c:pt>
                <c:pt idx="1442">
                  <c:v>35774</c:v>
                </c:pt>
                <c:pt idx="1443">
                  <c:v>35774</c:v>
                </c:pt>
                <c:pt idx="1444">
                  <c:v>35774</c:v>
                </c:pt>
                <c:pt idx="1445">
                  <c:v>35774</c:v>
                </c:pt>
                <c:pt idx="1446">
                  <c:v>35774</c:v>
                </c:pt>
                <c:pt idx="1447">
                  <c:v>35774</c:v>
                </c:pt>
                <c:pt idx="1448">
                  <c:v>35774</c:v>
                </c:pt>
                <c:pt idx="1449">
                  <c:v>35774</c:v>
                </c:pt>
                <c:pt idx="1450">
                  <c:v>35774</c:v>
                </c:pt>
                <c:pt idx="1451">
                  <c:v>35774</c:v>
                </c:pt>
                <c:pt idx="1452">
                  <c:v>35774</c:v>
                </c:pt>
                <c:pt idx="1453">
                  <c:v>35774</c:v>
                </c:pt>
                <c:pt idx="1454">
                  <c:v>35774</c:v>
                </c:pt>
                <c:pt idx="1455">
                  <c:v>35774</c:v>
                </c:pt>
                <c:pt idx="1456">
                  <c:v>35774</c:v>
                </c:pt>
                <c:pt idx="1457">
                  <c:v>35774</c:v>
                </c:pt>
                <c:pt idx="1458">
                  <c:v>35774</c:v>
                </c:pt>
                <c:pt idx="1459">
                  <c:v>35774</c:v>
                </c:pt>
                <c:pt idx="1460">
                  <c:v>35774</c:v>
                </c:pt>
                <c:pt idx="1461">
                  <c:v>35774</c:v>
                </c:pt>
                <c:pt idx="1462">
                  <c:v>35774</c:v>
                </c:pt>
                <c:pt idx="1463">
                  <c:v>35774</c:v>
                </c:pt>
                <c:pt idx="1464">
                  <c:v>35774</c:v>
                </c:pt>
                <c:pt idx="1465">
                  <c:v>35774</c:v>
                </c:pt>
                <c:pt idx="1466">
                  <c:v>35774</c:v>
                </c:pt>
                <c:pt idx="1467">
                  <c:v>35774</c:v>
                </c:pt>
                <c:pt idx="1468">
                  <c:v>35774</c:v>
                </c:pt>
                <c:pt idx="1469">
                  <c:v>35774</c:v>
                </c:pt>
                <c:pt idx="1470">
                  <c:v>35774</c:v>
                </c:pt>
                <c:pt idx="1471">
                  <c:v>35774</c:v>
                </c:pt>
                <c:pt idx="1472">
                  <c:v>35774</c:v>
                </c:pt>
                <c:pt idx="1473">
                  <c:v>35774</c:v>
                </c:pt>
                <c:pt idx="1474">
                  <c:v>35774</c:v>
                </c:pt>
                <c:pt idx="1475">
                  <c:v>35774</c:v>
                </c:pt>
                <c:pt idx="1476">
                  <c:v>35774</c:v>
                </c:pt>
                <c:pt idx="1477">
                  <c:v>35774</c:v>
                </c:pt>
                <c:pt idx="1478">
                  <c:v>35774</c:v>
                </c:pt>
                <c:pt idx="1479">
                  <c:v>35774</c:v>
                </c:pt>
                <c:pt idx="1480">
                  <c:v>35774</c:v>
                </c:pt>
                <c:pt idx="1481">
                  <c:v>35774</c:v>
                </c:pt>
                <c:pt idx="1482">
                  <c:v>35774</c:v>
                </c:pt>
                <c:pt idx="1483">
                  <c:v>35774</c:v>
                </c:pt>
                <c:pt idx="1484">
                  <c:v>35774</c:v>
                </c:pt>
                <c:pt idx="1485">
                  <c:v>35774</c:v>
                </c:pt>
                <c:pt idx="1486">
                  <c:v>35774</c:v>
                </c:pt>
                <c:pt idx="1487">
                  <c:v>35774</c:v>
                </c:pt>
                <c:pt idx="1488">
                  <c:v>35774</c:v>
                </c:pt>
                <c:pt idx="1489">
                  <c:v>35774</c:v>
                </c:pt>
                <c:pt idx="1490">
                  <c:v>35774</c:v>
                </c:pt>
                <c:pt idx="1491">
                  <c:v>35774</c:v>
                </c:pt>
                <c:pt idx="1492">
                  <c:v>35774</c:v>
                </c:pt>
                <c:pt idx="1493">
                  <c:v>35774</c:v>
                </c:pt>
                <c:pt idx="1494">
                  <c:v>35774</c:v>
                </c:pt>
                <c:pt idx="1495">
                  <c:v>35774</c:v>
                </c:pt>
                <c:pt idx="1496">
                  <c:v>35774</c:v>
                </c:pt>
                <c:pt idx="1497">
                  <c:v>35774</c:v>
                </c:pt>
                <c:pt idx="1498">
                  <c:v>35774</c:v>
                </c:pt>
                <c:pt idx="1499">
                  <c:v>35774</c:v>
                </c:pt>
                <c:pt idx="1500">
                  <c:v>35774</c:v>
                </c:pt>
                <c:pt idx="1501">
                  <c:v>35774</c:v>
                </c:pt>
                <c:pt idx="1502">
                  <c:v>35774</c:v>
                </c:pt>
                <c:pt idx="1503">
                  <c:v>35774</c:v>
                </c:pt>
                <c:pt idx="1504">
                  <c:v>35774</c:v>
                </c:pt>
                <c:pt idx="1505">
                  <c:v>35774</c:v>
                </c:pt>
                <c:pt idx="1506">
                  <c:v>35774</c:v>
                </c:pt>
                <c:pt idx="1507">
                  <c:v>35774</c:v>
                </c:pt>
                <c:pt idx="1508">
                  <c:v>35774</c:v>
                </c:pt>
                <c:pt idx="1509">
                  <c:v>35774</c:v>
                </c:pt>
                <c:pt idx="1510">
                  <c:v>35774</c:v>
                </c:pt>
                <c:pt idx="1511">
                  <c:v>35774</c:v>
                </c:pt>
                <c:pt idx="1512">
                  <c:v>35774</c:v>
                </c:pt>
                <c:pt idx="1513">
                  <c:v>35774</c:v>
                </c:pt>
                <c:pt idx="1514">
                  <c:v>35774</c:v>
                </c:pt>
                <c:pt idx="1515">
                  <c:v>35774</c:v>
                </c:pt>
                <c:pt idx="1516">
                  <c:v>35774</c:v>
                </c:pt>
                <c:pt idx="1517">
                  <c:v>35774</c:v>
                </c:pt>
                <c:pt idx="1518">
                  <c:v>35774</c:v>
                </c:pt>
                <c:pt idx="1519">
                  <c:v>35774</c:v>
                </c:pt>
                <c:pt idx="1520">
                  <c:v>35774</c:v>
                </c:pt>
                <c:pt idx="1521">
                  <c:v>35774</c:v>
                </c:pt>
                <c:pt idx="1522">
                  <c:v>35774</c:v>
                </c:pt>
                <c:pt idx="1523">
                  <c:v>35774</c:v>
                </c:pt>
                <c:pt idx="1524">
                  <c:v>35774</c:v>
                </c:pt>
                <c:pt idx="1525">
                  <c:v>35774</c:v>
                </c:pt>
                <c:pt idx="1526">
                  <c:v>35774</c:v>
                </c:pt>
                <c:pt idx="1527">
                  <c:v>35774</c:v>
                </c:pt>
                <c:pt idx="1528">
                  <c:v>35774</c:v>
                </c:pt>
                <c:pt idx="1529">
                  <c:v>35774</c:v>
                </c:pt>
                <c:pt idx="1530">
                  <c:v>35774</c:v>
                </c:pt>
                <c:pt idx="1531">
                  <c:v>35774</c:v>
                </c:pt>
                <c:pt idx="1532">
                  <c:v>35774</c:v>
                </c:pt>
                <c:pt idx="1533">
                  <c:v>35774</c:v>
                </c:pt>
                <c:pt idx="1534">
                  <c:v>35774</c:v>
                </c:pt>
                <c:pt idx="1535">
                  <c:v>35774</c:v>
                </c:pt>
                <c:pt idx="1536">
                  <c:v>35774</c:v>
                </c:pt>
                <c:pt idx="1537">
                  <c:v>35774</c:v>
                </c:pt>
                <c:pt idx="1538">
                  <c:v>35774</c:v>
                </c:pt>
                <c:pt idx="1539">
                  <c:v>35774</c:v>
                </c:pt>
                <c:pt idx="1540">
                  <c:v>35774</c:v>
                </c:pt>
                <c:pt idx="1541">
                  <c:v>35774</c:v>
                </c:pt>
                <c:pt idx="1542">
                  <c:v>35774</c:v>
                </c:pt>
                <c:pt idx="1543">
                  <c:v>35774</c:v>
                </c:pt>
                <c:pt idx="1544">
                  <c:v>35774</c:v>
                </c:pt>
                <c:pt idx="1545">
                  <c:v>35774</c:v>
                </c:pt>
                <c:pt idx="1546">
                  <c:v>35774</c:v>
                </c:pt>
                <c:pt idx="1547">
                  <c:v>35774</c:v>
                </c:pt>
                <c:pt idx="1548">
                  <c:v>35774</c:v>
                </c:pt>
                <c:pt idx="1549">
                  <c:v>35774</c:v>
                </c:pt>
                <c:pt idx="1550">
                  <c:v>35774</c:v>
                </c:pt>
                <c:pt idx="1551">
                  <c:v>35774</c:v>
                </c:pt>
                <c:pt idx="1552">
                  <c:v>35774</c:v>
                </c:pt>
                <c:pt idx="1553">
                  <c:v>35774</c:v>
                </c:pt>
                <c:pt idx="1554">
                  <c:v>35774</c:v>
                </c:pt>
                <c:pt idx="1555">
                  <c:v>35774</c:v>
                </c:pt>
                <c:pt idx="1556">
                  <c:v>35774</c:v>
                </c:pt>
                <c:pt idx="1557">
                  <c:v>35774</c:v>
                </c:pt>
                <c:pt idx="1558">
                  <c:v>35774</c:v>
                </c:pt>
                <c:pt idx="1559">
                  <c:v>35774</c:v>
                </c:pt>
                <c:pt idx="1560">
                  <c:v>35774</c:v>
                </c:pt>
                <c:pt idx="1561">
                  <c:v>35774</c:v>
                </c:pt>
                <c:pt idx="1562">
                  <c:v>35774</c:v>
                </c:pt>
                <c:pt idx="1563">
                  <c:v>35774</c:v>
                </c:pt>
                <c:pt idx="1564">
                  <c:v>35774</c:v>
                </c:pt>
                <c:pt idx="1565">
                  <c:v>35774</c:v>
                </c:pt>
                <c:pt idx="1566">
                  <c:v>35774</c:v>
                </c:pt>
                <c:pt idx="1567">
                  <c:v>35774</c:v>
                </c:pt>
                <c:pt idx="1568">
                  <c:v>35774</c:v>
                </c:pt>
                <c:pt idx="1569">
                  <c:v>35774</c:v>
                </c:pt>
                <c:pt idx="1570">
                  <c:v>35774</c:v>
                </c:pt>
                <c:pt idx="1571">
                  <c:v>35774</c:v>
                </c:pt>
                <c:pt idx="1572">
                  <c:v>35774</c:v>
                </c:pt>
                <c:pt idx="1573">
                  <c:v>35774</c:v>
                </c:pt>
                <c:pt idx="1574">
                  <c:v>35774</c:v>
                </c:pt>
                <c:pt idx="1575">
                  <c:v>35774</c:v>
                </c:pt>
                <c:pt idx="1576">
                  <c:v>35774</c:v>
                </c:pt>
                <c:pt idx="1577">
                  <c:v>35774</c:v>
                </c:pt>
                <c:pt idx="1578">
                  <c:v>35774</c:v>
                </c:pt>
                <c:pt idx="1579">
                  <c:v>35774</c:v>
                </c:pt>
                <c:pt idx="1580">
                  <c:v>35774</c:v>
                </c:pt>
                <c:pt idx="1581">
                  <c:v>35774</c:v>
                </c:pt>
                <c:pt idx="1582">
                  <c:v>35774</c:v>
                </c:pt>
                <c:pt idx="1583">
                  <c:v>35774</c:v>
                </c:pt>
                <c:pt idx="1584">
                  <c:v>35774</c:v>
                </c:pt>
                <c:pt idx="1585">
                  <c:v>35774</c:v>
                </c:pt>
                <c:pt idx="1586">
                  <c:v>35774</c:v>
                </c:pt>
                <c:pt idx="1587">
                  <c:v>35774</c:v>
                </c:pt>
                <c:pt idx="1588">
                  <c:v>35774</c:v>
                </c:pt>
                <c:pt idx="1589">
                  <c:v>35774</c:v>
                </c:pt>
                <c:pt idx="1590">
                  <c:v>35774</c:v>
                </c:pt>
                <c:pt idx="1591">
                  <c:v>35774</c:v>
                </c:pt>
                <c:pt idx="1592">
                  <c:v>35774</c:v>
                </c:pt>
                <c:pt idx="1593">
                  <c:v>35774</c:v>
                </c:pt>
                <c:pt idx="1594">
                  <c:v>35774</c:v>
                </c:pt>
                <c:pt idx="1595">
                  <c:v>35774</c:v>
                </c:pt>
                <c:pt idx="1596">
                  <c:v>35774</c:v>
                </c:pt>
                <c:pt idx="1597">
                  <c:v>35774</c:v>
                </c:pt>
                <c:pt idx="1598">
                  <c:v>35774</c:v>
                </c:pt>
                <c:pt idx="1599">
                  <c:v>35774</c:v>
                </c:pt>
                <c:pt idx="1600">
                  <c:v>35774</c:v>
                </c:pt>
                <c:pt idx="1601">
                  <c:v>35774</c:v>
                </c:pt>
                <c:pt idx="1602">
                  <c:v>35774</c:v>
                </c:pt>
                <c:pt idx="1603">
                  <c:v>35774</c:v>
                </c:pt>
                <c:pt idx="1604">
                  <c:v>35774</c:v>
                </c:pt>
                <c:pt idx="1605">
                  <c:v>35774</c:v>
                </c:pt>
                <c:pt idx="1606">
                  <c:v>35774</c:v>
                </c:pt>
                <c:pt idx="1607">
                  <c:v>35774</c:v>
                </c:pt>
                <c:pt idx="1608">
                  <c:v>35774</c:v>
                </c:pt>
                <c:pt idx="1609">
                  <c:v>35774</c:v>
                </c:pt>
                <c:pt idx="1610">
                  <c:v>35774</c:v>
                </c:pt>
                <c:pt idx="1611">
                  <c:v>35774</c:v>
                </c:pt>
                <c:pt idx="1612">
                  <c:v>35774</c:v>
                </c:pt>
                <c:pt idx="1613">
                  <c:v>35774</c:v>
                </c:pt>
                <c:pt idx="1614">
                  <c:v>35774</c:v>
                </c:pt>
                <c:pt idx="1615">
                  <c:v>35774</c:v>
                </c:pt>
                <c:pt idx="1616">
                  <c:v>35774</c:v>
                </c:pt>
                <c:pt idx="1617">
                  <c:v>35774</c:v>
                </c:pt>
                <c:pt idx="1618">
                  <c:v>35774</c:v>
                </c:pt>
                <c:pt idx="1619">
                  <c:v>35774</c:v>
                </c:pt>
                <c:pt idx="1620">
                  <c:v>35774</c:v>
                </c:pt>
                <c:pt idx="1621">
                  <c:v>35774</c:v>
                </c:pt>
                <c:pt idx="1622">
                  <c:v>35774</c:v>
                </c:pt>
                <c:pt idx="1623">
                  <c:v>35774</c:v>
                </c:pt>
                <c:pt idx="1624">
                  <c:v>35774</c:v>
                </c:pt>
                <c:pt idx="1625">
                  <c:v>35774</c:v>
                </c:pt>
                <c:pt idx="1626">
                  <c:v>35774</c:v>
                </c:pt>
                <c:pt idx="1627">
                  <c:v>35774</c:v>
                </c:pt>
                <c:pt idx="1628">
                  <c:v>35774</c:v>
                </c:pt>
                <c:pt idx="1629">
                  <c:v>35774</c:v>
                </c:pt>
                <c:pt idx="1630">
                  <c:v>35774</c:v>
                </c:pt>
                <c:pt idx="1631">
                  <c:v>35774</c:v>
                </c:pt>
                <c:pt idx="1632">
                  <c:v>35774</c:v>
                </c:pt>
                <c:pt idx="1633">
                  <c:v>35774</c:v>
                </c:pt>
                <c:pt idx="1634">
                  <c:v>35774</c:v>
                </c:pt>
                <c:pt idx="1635">
                  <c:v>35774</c:v>
                </c:pt>
                <c:pt idx="1636">
                  <c:v>35774</c:v>
                </c:pt>
                <c:pt idx="1637">
                  <c:v>35774</c:v>
                </c:pt>
                <c:pt idx="1638">
                  <c:v>35774</c:v>
                </c:pt>
                <c:pt idx="1639">
                  <c:v>35774</c:v>
                </c:pt>
                <c:pt idx="1640">
                  <c:v>35774</c:v>
                </c:pt>
                <c:pt idx="1641">
                  <c:v>35774</c:v>
                </c:pt>
                <c:pt idx="1642">
                  <c:v>35774</c:v>
                </c:pt>
                <c:pt idx="1643">
                  <c:v>35774</c:v>
                </c:pt>
                <c:pt idx="1644">
                  <c:v>35774</c:v>
                </c:pt>
                <c:pt idx="1645">
                  <c:v>35774</c:v>
                </c:pt>
                <c:pt idx="1646">
                  <c:v>35774</c:v>
                </c:pt>
                <c:pt idx="1647">
                  <c:v>35774</c:v>
                </c:pt>
                <c:pt idx="1648">
                  <c:v>35774</c:v>
                </c:pt>
                <c:pt idx="1649">
                  <c:v>35774</c:v>
                </c:pt>
                <c:pt idx="1650">
                  <c:v>35774</c:v>
                </c:pt>
                <c:pt idx="1651">
                  <c:v>35774</c:v>
                </c:pt>
                <c:pt idx="1652">
                  <c:v>35774</c:v>
                </c:pt>
                <c:pt idx="1653">
                  <c:v>35774</c:v>
                </c:pt>
                <c:pt idx="1654">
                  <c:v>35774</c:v>
                </c:pt>
                <c:pt idx="1655">
                  <c:v>35774</c:v>
                </c:pt>
                <c:pt idx="1656">
                  <c:v>35774</c:v>
                </c:pt>
                <c:pt idx="1657">
                  <c:v>35774</c:v>
                </c:pt>
                <c:pt idx="1658">
                  <c:v>35774</c:v>
                </c:pt>
                <c:pt idx="1659">
                  <c:v>35774</c:v>
                </c:pt>
                <c:pt idx="1660">
                  <c:v>35774</c:v>
                </c:pt>
                <c:pt idx="1661">
                  <c:v>35774</c:v>
                </c:pt>
                <c:pt idx="1662">
                  <c:v>35774</c:v>
                </c:pt>
                <c:pt idx="1663">
                  <c:v>35774</c:v>
                </c:pt>
                <c:pt idx="1664">
                  <c:v>35774</c:v>
                </c:pt>
                <c:pt idx="1665">
                  <c:v>35774</c:v>
                </c:pt>
                <c:pt idx="1666">
                  <c:v>35774</c:v>
                </c:pt>
                <c:pt idx="1667">
                  <c:v>35774</c:v>
                </c:pt>
                <c:pt idx="1668">
                  <c:v>35774</c:v>
                </c:pt>
                <c:pt idx="1669">
                  <c:v>35774</c:v>
                </c:pt>
                <c:pt idx="1670">
                  <c:v>35774</c:v>
                </c:pt>
                <c:pt idx="1671">
                  <c:v>35774</c:v>
                </c:pt>
                <c:pt idx="1672">
                  <c:v>35774</c:v>
                </c:pt>
                <c:pt idx="1673">
                  <c:v>35774</c:v>
                </c:pt>
                <c:pt idx="1674">
                  <c:v>35774</c:v>
                </c:pt>
                <c:pt idx="1675">
                  <c:v>35774</c:v>
                </c:pt>
                <c:pt idx="1676">
                  <c:v>35774</c:v>
                </c:pt>
                <c:pt idx="1677">
                  <c:v>35774</c:v>
                </c:pt>
                <c:pt idx="1678">
                  <c:v>35774</c:v>
                </c:pt>
                <c:pt idx="1679">
                  <c:v>35774</c:v>
                </c:pt>
                <c:pt idx="1680">
                  <c:v>35774</c:v>
                </c:pt>
                <c:pt idx="1681">
                  <c:v>35774</c:v>
                </c:pt>
                <c:pt idx="1682">
                  <c:v>35774</c:v>
                </c:pt>
                <c:pt idx="1683">
                  <c:v>35774</c:v>
                </c:pt>
                <c:pt idx="1684">
                  <c:v>35774</c:v>
                </c:pt>
                <c:pt idx="1685">
                  <c:v>35774</c:v>
                </c:pt>
                <c:pt idx="1686">
                  <c:v>35774</c:v>
                </c:pt>
                <c:pt idx="1687">
                  <c:v>35774</c:v>
                </c:pt>
                <c:pt idx="1688">
                  <c:v>35774</c:v>
                </c:pt>
                <c:pt idx="1689">
                  <c:v>35774</c:v>
                </c:pt>
                <c:pt idx="1690">
                  <c:v>35774</c:v>
                </c:pt>
                <c:pt idx="1691">
                  <c:v>35774</c:v>
                </c:pt>
                <c:pt idx="1692">
                  <c:v>35774</c:v>
                </c:pt>
                <c:pt idx="1693">
                  <c:v>35774</c:v>
                </c:pt>
                <c:pt idx="1694">
                  <c:v>35774</c:v>
                </c:pt>
                <c:pt idx="1695">
                  <c:v>35774</c:v>
                </c:pt>
                <c:pt idx="1696">
                  <c:v>35774</c:v>
                </c:pt>
                <c:pt idx="1697">
                  <c:v>35774</c:v>
                </c:pt>
                <c:pt idx="1698">
                  <c:v>35774</c:v>
                </c:pt>
                <c:pt idx="1699">
                  <c:v>35774</c:v>
                </c:pt>
                <c:pt idx="1700">
                  <c:v>35774</c:v>
                </c:pt>
                <c:pt idx="1701">
                  <c:v>35774</c:v>
                </c:pt>
                <c:pt idx="1702">
                  <c:v>35774</c:v>
                </c:pt>
                <c:pt idx="1703">
                  <c:v>35774</c:v>
                </c:pt>
                <c:pt idx="1704">
                  <c:v>35774</c:v>
                </c:pt>
                <c:pt idx="1705">
                  <c:v>35774</c:v>
                </c:pt>
                <c:pt idx="1706">
                  <c:v>35774</c:v>
                </c:pt>
                <c:pt idx="1707">
                  <c:v>35774</c:v>
                </c:pt>
                <c:pt idx="1708">
                  <c:v>35774</c:v>
                </c:pt>
                <c:pt idx="1709">
                  <c:v>35774</c:v>
                </c:pt>
                <c:pt idx="1710">
                  <c:v>35774</c:v>
                </c:pt>
                <c:pt idx="1711">
                  <c:v>35774</c:v>
                </c:pt>
                <c:pt idx="1712">
                  <c:v>35774</c:v>
                </c:pt>
                <c:pt idx="1713">
                  <c:v>35774</c:v>
                </c:pt>
                <c:pt idx="1714">
                  <c:v>35774</c:v>
                </c:pt>
                <c:pt idx="1715">
                  <c:v>35774</c:v>
                </c:pt>
                <c:pt idx="1716">
                  <c:v>35774</c:v>
                </c:pt>
                <c:pt idx="1717">
                  <c:v>35774</c:v>
                </c:pt>
                <c:pt idx="1718">
                  <c:v>35774</c:v>
                </c:pt>
                <c:pt idx="1719">
                  <c:v>35774</c:v>
                </c:pt>
                <c:pt idx="1720">
                  <c:v>35774</c:v>
                </c:pt>
                <c:pt idx="1721">
                  <c:v>35774</c:v>
                </c:pt>
                <c:pt idx="1722">
                  <c:v>35774</c:v>
                </c:pt>
                <c:pt idx="1723">
                  <c:v>35774</c:v>
                </c:pt>
                <c:pt idx="1724">
                  <c:v>35774</c:v>
                </c:pt>
                <c:pt idx="1725">
                  <c:v>35774</c:v>
                </c:pt>
                <c:pt idx="1726">
                  <c:v>35774</c:v>
                </c:pt>
                <c:pt idx="1727">
                  <c:v>35774</c:v>
                </c:pt>
                <c:pt idx="1728">
                  <c:v>35774</c:v>
                </c:pt>
                <c:pt idx="1729">
                  <c:v>35774</c:v>
                </c:pt>
                <c:pt idx="1730">
                  <c:v>35774</c:v>
                </c:pt>
                <c:pt idx="1731">
                  <c:v>35774</c:v>
                </c:pt>
                <c:pt idx="1732">
                  <c:v>35774</c:v>
                </c:pt>
                <c:pt idx="1733">
                  <c:v>35774</c:v>
                </c:pt>
                <c:pt idx="1734">
                  <c:v>35774</c:v>
                </c:pt>
                <c:pt idx="1735">
                  <c:v>35774</c:v>
                </c:pt>
                <c:pt idx="1736">
                  <c:v>35774</c:v>
                </c:pt>
                <c:pt idx="1737">
                  <c:v>35774</c:v>
                </c:pt>
                <c:pt idx="1738">
                  <c:v>35774</c:v>
                </c:pt>
                <c:pt idx="1739">
                  <c:v>35774</c:v>
                </c:pt>
                <c:pt idx="1740">
                  <c:v>35774</c:v>
                </c:pt>
                <c:pt idx="1741">
                  <c:v>35774</c:v>
                </c:pt>
                <c:pt idx="1742">
                  <c:v>35774</c:v>
                </c:pt>
                <c:pt idx="1743">
                  <c:v>35774</c:v>
                </c:pt>
                <c:pt idx="1744">
                  <c:v>35774</c:v>
                </c:pt>
                <c:pt idx="1745">
                  <c:v>35774</c:v>
                </c:pt>
                <c:pt idx="1746">
                  <c:v>35774</c:v>
                </c:pt>
                <c:pt idx="1747">
                  <c:v>35774</c:v>
                </c:pt>
                <c:pt idx="1748">
                  <c:v>35774</c:v>
                </c:pt>
                <c:pt idx="1749">
                  <c:v>35774</c:v>
                </c:pt>
                <c:pt idx="1750">
                  <c:v>35774</c:v>
                </c:pt>
                <c:pt idx="1751">
                  <c:v>35774</c:v>
                </c:pt>
                <c:pt idx="1752">
                  <c:v>35774</c:v>
                </c:pt>
                <c:pt idx="1753">
                  <c:v>35774</c:v>
                </c:pt>
                <c:pt idx="1754">
                  <c:v>35774</c:v>
                </c:pt>
                <c:pt idx="1755">
                  <c:v>35774</c:v>
                </c:pt>
                <c:pt idx="1756">
                  <c:v>35774</c:v>
                </c:pt>
                <c:pt idx="1757">
                  <c:v>35774</c:v>
                </c:pt>
                <c:pt idx="1758">
                  <c:v>35774</c:v>
                </c:pt>
                <c:pt idx="1759">
                  <c:v>35774</c:v>
                </c:pt>
                <c:pt idx="1760">
                  <c:v>35774</c:v>
                </c:pt>
                <c:pt idx="1761">
                  <c:v>35774</c:v>
                </c:pt>
                <c:pt idx="1762">
                  <c:v>35774</c:v>
                </c:pt>
                <c:pt idx="1763">
                  <c:v>35774</c:v>
                </c:pt>
                <c:pt idx="1764">
                  <c:v>35774</c:v>
                </c:pt>
                <c:pt idx="1765">
                  <c:v>35774</c:v>
                </c:pt>
                <c:pt idx="1766">
                  <c:v>35774</c:v>
                </c:pt>
                <c:pt idx="1767">
                  <c:v>35774</c:v>
                </c:pt>
                <c:pt idx="1768">
                  <c:v>35774</c:v>
                </c:pt>
                <c:pt idx="1769">
                  <c:v>35774</c:v>
                </c:pt>
                <c:pt idx="1770">
                  <c:v>35774</c:v>
                </c:pt>
                <c:pt idx="1771">
                  <c:v>35774</c:v>
                </c:pt>
                <c:pt idx="1772">
                  <c:v>35774</c:v>
                </c:pt>
                <c:pt idx="1773">
                  <c:v>35774</c:v>
                </c:pt>
                <c:pt idx="1774">
                  <c:v>35774</c:v>
                </c:pt>
                <c:pt idx="1775">
                  <c:v>35774</c:v>
                </c:pt>
                <c:pt idx="1776">
                  <c:v>35774</c:v>
                </c:pt>
                <c:pt idx="1777">
                  <c:v>35774</c:v>
                </c:pt>
                <c:pt idx="1778">
                  <c:v>35774</c:v>
                </c:pt>
                <c:pt idx="1779">
                  <c:v>35774</c:v>
                </c:pt>
                <c:pt idx="1780">
                  <c:v>35774</c:v>
                </c:pt>
                <c:pt idx="1781">
                  <c:v>35774</c:v>
                </c:pt>
                <c:pt idx="1782">
                  <c:v>35774</c:v>
                </c:pt>
                <c:pt idx="1783">
                  <c:v>35774</c:v>
                </c:pt>
                <c:pt idx="1784">
                  <c:v>35774</c:v>
                </c:pt>
                <c:pt idx="1785">
                  <c:v>35774</c:v>
                </c:pt>
                <c:pt idx="1786">
                  <c:v>35774</c:v>
                </c:pt>
                <c:pt idx="1787">
                  <c:v>35774</c:v>
                </c:pt>
                <c:pt idx="1788">
                  <c:v>35774</c:v>
                </c:pt>
                <c:pt idx="1789">
                  <c:v>35774</c:v>
                </c:pt>
                <c:pt idx="1790">
                  <c:v>35774</c:v>
                </c:pt>
                <c:pt idx="1791">
                  <c:v>35774</c:v>
                </c:pt>
                <c:pt idx="1792">
                  <c:v>35774</c:v>
                </c:pt>
                <c:pt idx="1793">
                  <c:v>35774</c:v>
                </c:pt>
                <c:pt idx="1794">
                  <c:v>35774</c:v>
                </c:pt>
                <c:pt idx="1795">
                  <c:v>35774</c:v>
                </c:pt>
                <c:pt idx="1796">
                  <c:v>35774</c:v>
                </c:pt>
                <c:pt idx="1797">
                  <c:v>35774</c:v>
                </c:pt>
                <c:pt idx="1798">
                  <c:v>35774</c:v>
                </c:pt>
                <c:pt idx="1799">
                  <c:v>35774</c:v>
                </c:pt>
                <c:pt idx="1800">
                  <c:v>35774</c:v>
                </c:pt>
              </c:numCache>
            </c:numRef>
          </c:val>
          <c:smooth val="0"/>
          <c:extLst>
            <c:ext xmlns:c16="http://schemas.microsoft.com/office/drawing/2014/chart" uri="{C3380CC4-5D6E-409C-BE32-E72D297353CC}">
              <c16:uniqueId val="{00000000-86CC-496A-B779-085E650A6930}"/>
            </c:ext>
          </c:extLst>
        </c:ser>
        <c:dLbls>
          <c:showLegendKey val="0"/>
          <c:showVal val="0"/>
          <c:showCatName val="0"/>
          <c:showSerName val="0"/>
          <c:showPercent val="0"/>
          <c:showBubbleSize val="0"/>
        </c:dLbls>
        <c:smooth val="0"/>
        <c:axId val="588737968"/>
        <c:axId val="588741904"/>
      </c:lineChart>
      <c:catAx>
        <c:axId val="588737968"/>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41904"/>
        <c:crosses val="autoZero"/>
        <c:auto val="1"/>
        <c:lblAlgn val="ctr"/>
        <c:lblOffset val="100"/>
        <c:noMultiLvlLbl val="0"/>
      </c:catAx>
      <c:valAx>
        <c:axId val="5887419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37968"/>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fld id="{43004559-E693-417D-832F-282830CA0F2C}" type="datetimeFigureOut">
              <a:rPr kumimoji="1" lang="ja-JP" altLang="en-US" smtClean="0"/>
              <a:t>2022/7/25</a:t>
            </a:fld>
            <a:endParaRPr kumimoji="1" lang="ja-JP" altLang="en-US" dirty="0"/>
          </a:p>
        </p:txBody>
      </p:sp>
      <p:sp>
        <p:nvSpPr>
          <p:cNvPr id="4" name="フッター プレースホルダー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5" name="スライド番号プレースホルダー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CC0A583E-C166-4917-A0BF-D1BE5ACF047B}" type="slidenum">
              <a:rPr kumimoji="1" lang="ja-JP" altLang="en-US" smtClean="0"/>
              <a:t>‹#›</a:t>
            </a:fld>
            <a:endParaRPr kumimoji="1" lang="ja-JP" altLang="en-US" dirty="0"/>
          </a:p>
        </p:txBody>
      </p:sp>
    </p:spTree>
    <p:extLst>
      <p:ext uri="{BB962C8B-B14F-4D97-AF65-F5344CB8AC3E}">
        <p14:creationId xmlns:p14="http://schemas.microsoft.com/office/powerpoint/2010/main" val="191199790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2647D927-0592-4B54-A511-F775D23C7FAD}" type="datetimeFigureOut">
              <a:rPr kumimoji="1" lang="ja-JP" altLang="en-US" smtClean="0"/>
              <a:t>2022/7/25</a:t>
            </a:fld>
            <a:endParaRPr kumimoji="1" lang="ja-JP" altLang="en-US" dirty="0"/>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8560A76-A9AA-40A3-B9BD-8A5068D5FB20}" type="slidenum">
              <a:rPr kumimoji="1" lang="ja-JP" altLang="en-US" smtClean="0"/>
              <a:t>‹#›</a:t>
            </a:fld>
            <a:endParaRPr kumimoji="1" lang="ja-JP" altLang="en-US" dirty="0"/>
          </a:p>
        </p:txBody>
      </p:sp>
    </p:spTree>
    <p:extLst>
      <p:ext uri="{BB962C8B-B14F-4D97-AF65-F5344CB8AC3E}">
        <p14:creationId xmlns:p14="http://schemas.microsoft.com/office/powerpoint/2010/main" val="121313256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FC76B12B-05AE-4C08-B2DB-0751F37B9E89}" type="datetime1">
              <a:rPr kumimoji="1" lang="ja-JP" altLang="en-US" smtClean="0"/>
              <a:t>2022/7/25</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29469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8619FE48-DA9A-4525-A7A6-03B3BAB20900}" type="datetime1">
              <a:rPr kumimoji="1" lang="ja-JP" altLang="en-US" smtClean="0"/>
              <a:t>2022/7/25</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267435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76EE422A-7189-49E7-8DCC-CAC2D968BFCD}" type="datetime1">
              <a:rPr kumimoji="1" lang="ja-JP" altLang="en-US" smtClean="0"/>
              <a:t>2022/7/25</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3427976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4CDE5988-4DE2-4EFC-A8DB-17FD59362483}" type="datetime1">
              <a:rPr kumimoji="1" lang="ja-JP" altLang="en-US" smtClean="0"/>
              <a:t>2022/7/25</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79554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2022/7/25</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grpSp>
        <p:nvGrpSpPr>
          <p:cNvPr id="7" name="Group 2"/>
          <p:cNvGrpSpPr>
            <a:grpSpLocks/>
          </p:cNvGrpSpPr>
          <p:nvPr userDrawn="1"/>
        </p:nvGrpSpPr>
        <p:grpSpPr bwMode="auto">
          <a:xfrm>
            <a:off x="248431" y="93926"/>
            <a:ext cx="10131299" cy="865318"/>
            <a:chOff x="240" y="228"/>
            <a:chExt cx="5768" cy="336"/>
          </a:xfrm>
        </p:grpSpPr>
        <p:sp>
          <p:nvSpPr>
            <p:cNvPr id="8" name="Rectangle 3"/>
            <p:cNvSpPr>
              <a:spLocks noChangeArrowheads="1"/>
            </p:cNvSpPr>
            <p:nvPr/>
          </p:nvSpPr>
          <p:spPr bwMode="auto">
            <a:xfrm>
              <a:off x="248" y="228"/>
              <a:ext cx="5760" cy="336"/>
            </a:xfrm>
            <a:prstGeom prst="rect">
              <a:avLst/>
            </a:prstGeom>
            <a:gradFill rotWithShape="0">
              <a:gsLst>
                <a:gs pos="0">
                  <a:schemeClr val="bg1"/>
                </a:gs>
                <a:gs pos="100000">
                  <a:srgbClr val="99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dirty="0"/>
            </a:p>
          </p:txBody>
        </p:sp>
        <p:sp>
          <p:nvSpPr>
            <p:cNvPr id="9" name="Line 4"/>
            <p:cNvSpPr>
              <a:spLocks noChangeShapeType="1"/>
            </p:cNvSpPr>
            <p:nvPr/>
          </p:nvSpPr>
          <p:spPr bwMode="auto">
            <a:xfrm>
              <a:off x="243" y="564"/>
              <a:ext cx="5757"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400"/>
            </a:p>
          </p:txBody>
        </p:sp>
        <p:sp>
          <p:nvSpPr>
            <p:cNvPr id="10" name="Rectangle 5"/>
            <p:cNvSpPr>
              <a:spLocks noChangeArrowheads="1"/>
            </p:cNvSpPr>
            <p:nvPr/>
          </p:nvSpPr>
          <p:spPr bwMode="auto">
            <a:xfrm>
              <a:off x="240" y="228"/>
              <a:ext cx="48" cy="336"/>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gr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3522952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2022/7/25</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23480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E08DC06-71B5-4D82-9EC9-2CDCDFC7E949}" type="datetime1">
              <a:rPr kumimoji="1" lang="ja-JP" altLang="en-US" smtClean="0"/>
              <a:t>2022/7/25</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597332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DE955005-761B-4B23-9C6F-D86728326A39}" type="datetime1">
              <a:rPr kumimoji="1" lang="ja-JP" altLang="en-US" smtClean="0"/>
              <a:t>2022/7/25</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950647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9442547" cy="1325563"/>
          </a:xfrm>
        </p:spPr>
        <p:txBody>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85D497FD-40DA-48BD-8DD0-EB755C7D6238}" type="datetime1">
              <a:rPr kumimoji="1" lang="ja-JP" altLang="en-US" smtClean="0"/>
              <a:t>2022/7/25</a:t>
            </a:fld>
            <a:endParaRPr kumimoji="1" lang="ja-JP" altLang="en-US" dirty="0"/>
          </a:p>
        </p:txBody>
      </p:sp>
      <p:sp>
        <p:nvSpPr>
          <p:cNvPr id="8" name="フッター プレースホルダー 7"/>
          <p:cNvSpPr>
            <a:spLocks noGrp="1"/>
          </p:cNvSpPr>
          <p:nvPr>
            <p:ph type="ftr" sz="quarter" idx="11"/>
          </p:nvPr>
        </p:nvSpPr>
        <p:spPr/>
        <p:txBody>
          <a:bodyPr/>
          <a:lstStyle/>
          <a:p>
            <a:endParaRPr kumimoji="1" lang="ja-JP" altLang="en-US" dirty="0"/>
          </a:p>
        </p:txBody>
      </p:sp>
      <p:sp>
        <p:nvSpPr>
          <p:cNvPr id="9" name="スライド番号プレースホルダー 8"/>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5621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F5101842-F394-43EE-B2A2-4C5CD8EF8ECB}" type="datetime1">
              <a:rPr kumimoji="1" lang="ja-JP" altLang="en-US" smtClean="0"/>
              <a:t>2022/7/25</a:t>
            </a:fld>
            <a:endParaRPr kumimoji="1" lang="ja-JP" altLang="en-US" dirty="0"/>
          </a:p>
        </p:txBody>
      </p:sp>
      <p:sp>
        <p:nvSpPr>
          <p:cNvPr id="4" name="フッター プレースホルダー 3"/>
          <p:cNvSpPr>
            <a:spLocks noGrp="1"/>
          </p:cNvSpPr>
          <p:nvPr>
            <p:ph type="ftr" sz="quarter" idx="1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51559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9F0FA9D-8531-4AA2-9DAB-F3E4DE0A77C4}" type="datetime1">
              <a:rPr kumimoji="1" lang="ja-JP" altLang="en-US" smtClean="0"/>
              <a:t>2022/7/25</a:t>
            </a:fld>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622239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1819469"/>
            <a:ext cx="6172200" cy="404158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ACBB3051-103A-431A-A155-BC03D46EAC2E}" type="datetime1">
              <a:rPr kumimoji="1" lang="ja-JP" altLang="en-US" smtClean="0"/>
              <a:t>2022/7/25</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70643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980694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2382E3-DAC9-4085-B802-61A979310D0F}" type="datetime1">
              <a:rPr kumimoji="1" lang="ja-JP" altLang="en-US" smtClean="0"/>
              <a:t>2022/7/25</a:t>
            </a:fld>
            <a:endParaRPr kumimoji="1" lang="ja-JP" altLang="en-US" dirty="0"/>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ー 5"/>
          <p:cNvSpPr>
            <a:spLocks noGrp="1"/>
          </p:cNvSpPr>
          <p:nvPr>
            <p:ph type="sldNum" sz="quarter" idx="4"/>
          </p:nvPr>
        </p:nvSpPr>
        <p:spPr>
          <a:xfrm>
            <a:off x="8610600" y="6356350"/>
            <a:ext cx="3425890" cy="365125"/>
          </a:xfrm>
          <a:prstGeom prst="rect">
            <a:avLst/>
          </a:prstGeom>
        </p:spPr>
        <p:txBody>
          <a:bodyPr vert="horz" lIns="91440" tIns="45720" rIns="91440" bIns="45720" rtlCol="0" anchor="ctr"/>
          <a:lstStyle>
            <a:lvl1pPr algn="r">
              <a:defRPr sz="2000">
                <a:solidFill>
                  <a:schemeClr val="tx1">
                    <a:tint val="75000"/>
                  </a:schemeClr>
                </a:solidFill>
                <a:latin typeface="Segoe Condensed" panose="020B0606040200020203" pitchFamily="34" charset="0"/>
                <a:cs typeface="Segoe UI Light" panose="020B0502040204020203" pitchFamily="34" charset="0"/>
              </a:defRPr>
            </a:lvl1pPr>
          </a:lstStyle>
          <a:p>
            <a:fld id="{63DCA85F-F225-44A4-AEA8-9083CAE61796}" type="slidenum">
              <a:rPr lang="ja-JP" altLang="en-US" smtClean="0"/>
              <a:pPr/>
              <a:t>‹#›</a:t>
            </a:fld>
            <a:endParaRPr lang="ja-JP" altLang="en-US" dirty="0"/>
          </a:p>
        </p:txBody>
      </p:sp>
      <p:sp>
        <p:nvSpPr>
          <p:cNvPr id="13" name="テキスト ボックス 12"/>
          <p:cNvSpPr txBox="1"/>
          <p:nvPr userDrawn="1"/>
        </p:nvSpPr>
        <p:spPr>
          <a:xfrm>
            <a:off x="0" y="6582103"/>
            <a:ext cx="1072055" cy="307777"/>
          </a:xfrm>
          <a:prstGeom prst="rect">
            <a:avLst/>
          </a:prstGeom>
          <a:noFill/>
        </p:spPr>
        <p:txBody>
          <a:bodyPr wrap="square" rtlCol="0">
            <a:spAutoFit/>
          </a:bodyPr>
          <a:lstStyle/>
          <a:p>
            <a:r>
              <a:rPr kumimoji="1" lang="en-US" altLang="ja-JP" sz="1400" dirty="0">
                <a:solidFill>
                  <a:schemeClr val="bg2"/>
                </a:solidFill>
              </a:rPr>
              <a:t>DN</a:t>
            </a:r>
            <a:endParaRPr kumimoji="1" lang="ja-JP" altLang="en-US" sz="1400" dirty="0">
              <a:solidFill>
                <a:schemeClr val="bg2"/>
              </a:solidFill>
            </a:endParaRPr>
          </a:p>
        </p:txBody>
      </p:sp>
      <p:sp>
        <p:nvSpPr>
          <p:cNvPr id="14" name="テキスト ボックス 13"/>
          <p:cNvSpPr txBox="1"/>
          <p:nvPr userDrawn="1"/>
        </p:nvSpPr>
        <p:spPr>
          <a:xfrm>
            <a:off x="10691447" y="260597"/>
            <a:ext cx="1148862" cy="246221"/>
          </a:xfrm>
          <a:prstGeom prst="rect">
            <a:avLst/>
          </a:prstGeom>
          <a:noFill/>
        </p:spPr>
        <p:txBody>
          <a:bodyPr wrap="square" rtlCol="0">
            <a:spAutoFit/>
          </a:bodyPr>
          <a:lstStyle/>
          <a:p>
            <a:pPr algn="dist"/>
            <a:r>
              <a:rPr kumimoji="1" lang="ja-JP" altLang="en-US" sz="1000" b="1" dirty="0"/>
              <a:t>特殊局</a:t>
            </a:r>
            <a:endParaRPr kumimoji="1" lang="en-US" altLang="ja-JP" sz="1000" b="1" dirty="0"/>
          </a:p>
        </p:txBody>
      </p:sp>
      <p:sp>
        <p:nvSpPr>
          <p:cNvPr id="11" name="テキスト ボックス 10"/>
          <p:cNvSpPr txBox="1"/>
          <p:nvPr userDrawn="1"/>
        </p:nvSpPr>
        <p:spPr>
          <a:xfrm>
            <a:off x="11052670" y="641681"/>
            <a:ext cx="1154460" cy="230832"/>
          </a:xfrm>
          <a:prstGeom prst="rect">
            <a:avLst/>
          </a:prstGeom>
          <a:noFill/>
        </p:spPr>
        <p:txBody>
          <a:bodyPr wrap="square" rtlCol="0">
            <a:spAutoFit/>
          </a:bodyPr>
          <a:lstStyle/>
          <a:p>
            <a:pPr algn="dist"/>
            <a:r>
              <a:rPr kumimoji="1" lang="ja-JP" altLang="en-US" sz="900" b="1" dirty="0"/>
              <a:t>サイバー技術研究室 </a:t>
            </a:r>
            <a:endParaRPr kumimoji="1" lang="en-US" altLang="ja-JP" sz="900" b="1" dirty="0"/>
          </a:p>
        </p:txBody>
      </p:sp>
      <p:pic>
        <p:nvPicPr>
          <p:cNvPr id="12" name="図 11"/>
          <p:cNvPicPr>
            <a:picLocks noChangeAspect="1"/>
          </p:cNvPicPr>
          <p:nvPr userDrawn="1"/>
        </p:nvPicPr>
        <p:blipFill>
          <a:blip r:embed="rId14"/>
          <a:stretch>
            <a:fillRect/>
          </a:stretch>
        </p:blipFill>
        <p:spPr>
          <a:xfrm>
            <a:off x="10754306" y="488150"/>
            <a:ext cx="1365298" cy="192683"/>
          </a:xfrm>
          <a:prstGeom prst="rect">
            <a:avLst/>
          </a:prstGeom>
        </p:spPr>
      </p:pic>
      <p:pic>
        <p:nvPicPr>
          <p:cNvPr id="34" name="Picture 7"/>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776521" y="48556"/>
            <a:ext cx="1358713" cy="30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図 34"/>
          <p:cNvPicPr>
            <a:picLocks noChangeAspect="1"/>
          </p:cNvPicPr>
          <p:nvPr userDrawn="1"/>
        </p:nvPicPr>
        <p:blipFill>
          <a:blip r:embed="rId16"/>
          <a:stretch>
            <a:fillRect/>
          </a:stretch>
        </p:blipFill>
        <p:spPr>
          <a:xfrm>
            <a:off x="797" y="6176963"/>
            <a:ext cx="572405" cy="681037"/>
          </a:xfrm>
          <a:prstGeom prst="rect">
            <a:avLst/>
          </a:prstGeom>
        </p:spPr>
      </p:pic>
    </p:spTree>
    <p:extLst>
      <p:ext uri="{BB962C8B-B14F-4D97-AF65-F5344CB8AC3E}">
        <p14:creationId xmlns:p14="http://schemas.microsoft.com/office/powerpoint/2010/main" val="3439844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1.emf"/><Relationship Id="rId7" Type="http://schemas.openxmlformats.org/officeDocument/2006/relationships/image" Target="../media/image8.WMF"/><Relationship Id="rId2" Type="http://schemas.openxmlformats.org/officeDocument/2006/relationships/image" Target="../media/image4.emf"/><Relationship Id="rId1" Type="http://schemas.openxmlformats.org/officeDocument/2006/relationships/slideLayout" Target="../slideLayouts/slideLayout1.xml"/><Relationship Id="rId6" Type="http://schemas.openxmlformats.org/officeDocument/2006/relationships/image" Target="../media/image7.emf"/><Relationship Id="rId5" Type="http://schemas.openxmlformats.org/officeDocument/2006/relationships/image" Target="../media/image6.png"/><Relationship Id="rId10" Type="http://schemas.openxmlformats.org/officeDocument/2006/relationships/image" Target="../media/image11.emf"/><Relationship Id="rId4" Type="http://schemas.openxmlformats.org/officeDocument/2006/relationships/image" Target="../media/image5.png"/><Relationship Id="rId9" Type="http://schemas.openxmlformats.org/officeDocument/2006/relationships/image" Target="../media/image10.WMF"/></Relationships>
</file>

<file path=ppt/slides/_rels/slide10.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37.w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37.wm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3.xml"/><Relationship Id="rId5" Type="http://schemas.openxmlformats.org/officeDocument/2006/relationships/image" Target="../media/image102.png"/><Relationship Id="rId4" Type="http://schemas.openxmlformats.org/officeDocument/2006/relationships/image" Target="../media/image101.png"/></Relationships>
</file>

<file path=ppt/slides/_rels/slide11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wmf"/><Relationship Id="rId7" Type="http://schemas.openxmlformats.org/officeDocument/2006/relationships/image" Target="../media/image40.WMF"/><Relationship Id="rId2" Type="http://schemas.openxmlformats.org/officeDocument/2006/relationships/image" Target="../media/image37.wmf"/><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image" Target="../media/image36.wmf"/><Relationship Id="rId4" Type="http://schemas.openxmlformats.org/officeDocument/2006/relationships/image" Target="../media/image38.em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39.emf"/><Relationship Id="rId7" Type="http://schemas.openxmlformats.org/officeDocument/2006/relationships/image" Target="../media/image40.WMF"/><Relationship Id="rId2" Type="http://schemas.openxmlformats.org/officeDocument/2006/relationships/image" Target="../media/image36.wmf"/><Relationship Id="rId1" Type="http://schemas.openxmlformats.org/officeDocument/2006/relationships/slideLayout" Target="../slideLayouts/slideLayout3.xml"/><Relationship Id="rId6" Type="http://schemas.openxmlformats.org/officeDocument/2006/relationships/image" Target="../media/image38.emf"/><Relationship Id="rId5" Type="http://schemas.openxmlformats.org/officeDocument/2006/relationships/image" Target="../media/image37.wmf"/><Relationship Id="rId10" Type="http://schemas.openxmlformats.org/officeDocument/2006/relationships/image" Target="../media/image23.WMF"/><Relationship Id="rId4" Type="http://schemas.openxmlformats.org/officeDocument/2006/relationships/image" Target="../media/image14.wmf"/><Relationship Id="rId9" Type="http://schemas.openxmlformats.org/officeDocument/2006/relationships/image" Target="../media/image107.WMF"/></Relationships>
</file>

<file path=ppt/slides/_rels/slide12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14.wmf"/><Relationship Id="rId1" Type="http://schemas.openxmlformats.org/officeDocument/2006/relationships/slideLayout" Target="../slideLayouts/slideLayout3.xml"/><Relationship Id="rId5" Type="http://schemas.openxmlformats.org/officeDocument/2006/relationships/image" Target="../media/image36.wmf"/><Relationship Id="rId4" Type="http://schemas.openxmlformats.org/officeDocument/2006/relationships/image" Target="../media/image106.png"/></Relationships>
</file>

<file path=ppt/slides/_rels/slide1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16.pn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128.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17.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61.png"/></Relationships>
</file>

<file path=ppt/slides/_rels/slide1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3.xml"/><Relationship Id="rId4" Type="http://schemas.openxmlformats.org/officeDocument/2006/relationships/image" Target="../media/image120.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4.jpeg"/><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image" Target="../media/image126.jpeg"/></Relationships>
</file>

<file path=ppt/slides/_rels/slide146.x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image" Target="../media/image128.WMF"/><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16.pn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15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17.png"/><Relationship Id="rId7"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130.png"/><Relationship Id="rId4" Type="http://schemas.openxmlformats.org/officeDocument/2006/relationships/image" Target="../media/image129.png"/></Relationships>
</file>

<file path=ppt/slides/_rels/slide1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3.xml"/><Relationship Id="rId4" Type="http://schemas.openxmlformats.org/officeDocument/2006/relationships/image" Target="../media/image120.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slideLayout" Target="../slideLayouts/slideLayout8.xml"/></Relationships>
</file>

<file path=ppt/slides/_rels/slide16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34.WMF"/><Relationship Id="rId2" Type="http://schemas.openxmlformats.org/officeDocument/2006/relationships/image" Target="../media/image133.WMF"/><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68.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142.png"/><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16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51.WMF"/><Relationship Id="rId2" Type="http://schemas.openxmlformats.org/officeDocument/2006/relationships/image" Target="../media/image10.WMF"/><Relationship Id="rId1" Type="http://schemas.openxmlformats.org/officeDocument/2006/relationships/slideLayout" Target="../slideLayouts/slideLayout8.xml"/><Relationship Id="rId4" Type="http://schemas.openxmlformats.org/officeDocument/2006/relationships/image" Target="../media/image152.WMF"/></Relationships>
</file>

<file path=ppt/slides/_rels/slide174.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38.emf"/><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38.em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38.emf"/><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151.WMF"/><Relationship Id="rId1" Type="http://schemas.openxmlformats.org/officeDocument/2006/relationships/slideLayout" Target="../slideLayouts/slideLayout8.xml"/><Relationship Id="rId4" Type="http://schemas.openxmlformats.org/officeDocument/2006/relationships/image" Target="../media/image10.WMF"/></Relationships>
</file>

<file path=ppt/slides/_rels/slide19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IPA-CyberLab/IPA-DN-Ultra/blob/master/README.md"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55.emf"/><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21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176.WMF"/><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hyperlink" Target="https://docs.aws.amazon.com/ja_jp/IAM/latest/UserGuide/id_credentials_access-keys.html" TargetMode="External"/><Relationship Id="rId2" Type="http://schemas.openxmlformats.org/officeDocument/2006/relationships/hyperlink" Target="https://console.aws.amazon.com/iam/home#/security_credentials" TargetMode="External"/><Relationship Id="rId1" Type="http://schemas.openxmlformats.org/officeDocument/2006/relationships/slideLayout" Target="../slideLayouts/slideLayout2.xml"/><Relationship Id="rId5" Type="http://schemas.openxmlformats.org/officeDocument/2006/relationships/hyperlink" Target="https://docs.aws.amazon.com/ja_jp/sns/latest/dg/channels-sms-awssupport-spend-threshold.html" TargetMode="External"/><Relationship Id="rId4" Type="http://schemas.openxmlformats.org/officeDocument/2006/relationships/hyperlink" Target="https://aws.amazon.com/jp/sns/pricing/" TargetMode="External"/></Relationships>
</file>

<file path=ppt/slides/_rels/slide23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181.WMF"/><Relationship Id="rId2" Type="http://schemas.openxmlformats.org/officeDocument/2006/relationships/image" Target="../media/image180.WMF"/><Relationship Id="rId1" Type="http://schemas.openxmlformats.org/officeDocument/2006/relationships/slideLayout" Target="../slideLayouts/slideLayout8.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10.WMF"/><Relationship Id="rId1" Type="http://schemas.openxmlformats.org/officeDocument/2006/relationships/slideLayout" Target="../slideLayouts/slideLayout8.xml"/><Relationship Id="rId5" Type="http://schemas.openxmlformats.org/officeDocument/2006/relationships/image" Target="../media/image186.WMF"/><Relationship Id="rId4" Type="http://schemas.openxmlformats.org/officeDocument/2006/relationships/image" Target="../media/image152.WMF"/></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 Id="rId4" Type="http://schemas.openxmlformats.org/officeDocument/2006/relationships/image" Target="../media/image189.png"/></Relationships>
</file>

<file path=ppt/slides/_rels/slide27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em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 Id="rId5" Type="http://schemas.openxmlformats.org/officeDocument/2006/relationships/image" Target="../media/image71.png"/><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oleObject" Target="../embeddings/oleObject1.bin"/><Relationship Id="rId7" Type="http://schemas.openxmlformats.org/officeDocument/2006/relationships/image" Target="../media/image14.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7.WMF"/><Relationship Id="rId11" Type="http://schemas.openxmlformats.org/officeDocument/2006/relationships/image" Target="../media/image21.png"/><Relationship Id="rId5" Type="http://schemas.openxmlformats.org/officeDocument/2006/relationships/image" Target="../media/image16.emf"/><Relationship Id="rId10" Type="http://schemas.openxmlformats.org/officeDocument/2006/relationships/image" Target="../media/image20.WMF"/><Relationship Id="rId4" Type="http://schemas.openxmlformats.org/officeDocument/2006/relationships/image" Target="../media/image15.wmf"/><Relationship Id="rId9" Type="http://schemas.openxmlformats.org/officeDocument/2006/relationships/image" Target="../media/image19.png"/></Relationships>
</file>

<file path=ppt/slides/_rels/slide4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 Id="rId4" Type="http://schemas.openxmlformats.org/officeDocument/2006/relationships/image" Target="../media/image81.png"/></Relationships>
</file>

<file path=ppt/slides/_rels/slide4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4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25.WMF"/><Relationship Id="rId13" Type="http://schemas.openxmlformats.org/officeDocument/2006/relationships/image" Target="../media/image30.emf"/><Relationship Id="rId3" Type="http://schemas.openxmlformats.org/officeDocument/2006/relationships/image" Target="../media/image16.emf"/><Relationship Id="rId7" Type="http://schemas.openxmlformats.org/officeDocument/2006/relationships/image" Target="../media/image24.WMF"/><Relationship Id="rId12" Type="http://schemas.openxmlformats.org/officeDocument/2006/relationships/image" Target="../media/image29.WMF"/><Relationship Id="rId2" Type="http://schemas.openxmlformats.org/officeDocument/2006/relationships/image" Target="../media/image10.WMF"/><Relationship Id="rId1" Type="http://schemas.openxmlformats.org/officeDocument/2006/relationships/slideLayout" Target="../slideLayouts/slideLayout3.xml"/><Relationship Id="rId6" Type="http://schemas.openxmlformats.org/officeDocument/2006/relationships/image" Target="../media/image23.WMF"/><Relationship Id="rId11" Type="http://schemas.openxmlformats.org/officeDocument/2006/relationships/image" Target="../media/image28.WMF"/><Relationship Id="rId5" Type="http://schemas.openxmlformats.org/officeDocument/2006/relationships/image" Target="../media/image22.WMF"/><Relationship Id="rId10" Type="http://schemas.openxmlformats.org/officeDocument/2006/relationships/image" Target="../media/image27.WMF"/><Relationship Id="rId4" Type="http://schemas.openxmlformats.org/officeDocument/2006/relationships/image" Target="../media/image17.WMF"/><Relationship Id="rId9" Type="http://schemas.openxmlformats.org/officeDocument/2006/relationships/image" Target="../media/image26.wmf"/></Relationships>
</file>

<file path=ppt/slides/_rels/slide5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3.xml"/><Relationship Id="rId5" Type="http://schemas.openxmlformats.org/officeDocument/2006/relationships/image" Target="../media/image102.png"/><Relationship Id="rId4" Type="http://schemas.openxmlformats.org/officeDocument/2006/relationships/image" Target="../media/image101.png"/></Relationships>
</file>

<file path=ppt/slides/_rels/slide5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39.emf"/><Relationship Id="rId7" Type="http://schemas.openxmlformats.org/officeDocument/2006/relationships/image" Target="../media/image40.WMF"/><Relationship Id="rId2" Type="http://schemas.openxmlformats.org/officeDocument/2006/relationships/image" Target="../media/image36.wmf"/><Relationship Id="rId1" Type="http://schemas.openxmlformats.org/officeDocument/2006/relationships/slideLayout" Target="../slideLayouts/slideLayout3.xml"/><Relationship Id="rId6" Type="http://schemas.openxmlformats.org/officeDocument/2006/relationships/image" Target="../media/image38.emf"/><Relationship Id="rId5" Type="http://schemas.openxmlformats.org/officeDocument/2006/relationships/image" Target="../media/image37.wmf"/><Relationship Id="rId10" Type="http://schemas.openxmlformats.org/officeDocument/2006/relationships/image" Target="../media/image23.WMF"/><Relationship Id="rId4" Type="http://schemas.openxmlformats.org/officeDocument/2006/relationships/image" Target="../media/image14.wmf"/><Relationship Id="rId9" Type="http://schemas.openxmlformats.org/officeDocument/2006/relationships/image" Target="../media/image107.WMF"/></Relationships>
</file>

<file path=ppt/slides/_rels/slide6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14.wmf"/><Relationship Id="rId1" Type="http://schemas.openxmlformats.org/officeDocument/2006/relationships/slideLayout" Target="../slideLayouts/slideLayout3.xml"/><Relationship Id="rId5" Type="http://schemas.openxmlformats.org/officeDocument/2006/relationships/image" Target="../media/image36.wmf"/><Relationship Id="rId4" Type="http://schemas.openxmlformats.org/officeDocument/2006/relationships/image" Target="../media/image106.png"/></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6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png"/><Relationship Id="rId7" Type="http://schemas.openxmlformats.org/officeDocument/2006/relationships/image" Target="../media/image108.png"/><Relationship Id="rId2"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6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 Id="rId5" Type="http://schemas.openxmlformats.org/officeDocument/2006/relationships/image" Target="../media/image71.png"/><Relationship Id="rId4" Type="http://schemas.openxmlformats.org/officeDocument/2006/relationships/image" Target="../media/image70.png"/></Relationships>
</file>

<file path=ppt/slides/_rels/slide7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33.W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image" Target="../media/image112.WMF"/><Relationship Id="rId1" Type="http://schemas.openxmlformats.org/officeDocument/2006/relationships/slideLayout" Target="../slideLayouts/slideLayout8.xml"/><Relationship Id="rId5" Type="http://schemas.openxmlformats.org/officeDocument/2006/relationships/image" Target="../media/image25.WMF"/><Relationship Id="rId4" Type="http://schemas.openxmlformats.org/officeDocument/2006/relationships/image" Target="../media/image114.WM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16.pn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9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2.png"/><Relationship Id="rId7" Type="http://schemas.openxmlformats.org/officeDocument/2006/relationships/image" Target="../media/image57.png"/><Relationship Id="rId2" Type="http://schemas.openxmlformats.org/officeDocument/2006/relationships/image" Target="../media/image117.png"/><Relationship Id="rId1" Type="http://schemas.openxmlformats.org/officeDocument/2006/relationships/slideLayout" Target="../slideLayouts/slideLayout3.xml"/><Relationship Id="rId6" Type="http://schemas.openxmlformats.org/officeDocument/2006/relationships/image" Target="../media/image55.png"/><Relationship Id="rId11" Type="http://schemas.openxmlformats.org/officeDocument/2006/relationships/image" Target="../media/image61.png"/><Relationship Id="rId5" Type="http://schemas.openxmlformats.org/officeDocument/2006/relationships/image" Target="../media/image54.png"/><Relationship Id="rId10" Type="http://schemas.openxmlformats.org/officeDocument/2006/relationships/image" Target="../media/image60.png"/><Relationship Id="rId4" Type="http://schemas.openxmlformats.org/officeDocument/2006/relationships/image" Target="../media/image53.png"/><Relationship Id="rId9" Type="http://schemas.openxmlformats.org/officeDocument/2006/relationships/image" Target="../media/image59.png"/></Relationships>
</file>

<file path=ppt/slides/_rels/slide9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3.xml"/><Relationship Id="rId4" Type="http://schemas.openxmlformats.org/officeDocument/2006/relationships/image" Target="../media/image12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7.W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正方形/長方形 95">
            <a:extLst>
              <a:ext uri="{FF2B5EF4-FFF2-40B4-BE49-F238E27FC236}">
                <a16:creationId xmlns:a16="http://schemas.microsoft.com/office/drawing/2014/main" id="{911F18A1-ABF3-47B6-B4DD-58B490CB80E9}"/>
              </a:ext>
            </a:extLst>
          </p:cNvPr>
          <p:cNvSpPr/>
          <p:nvPr/>
        </p:nvSpPr>
        <p:spPr>
          <a:xfrm>
            <a:off x="-3750" y="3932453"/>
            <a:ext cx="12192001" cy="2939401"/>
          </a:xfrm>
          <a:prstGeom prst="rect">
            <a:avLst/>
          </a:prstGeom>
          <a:gradFill flip="none" rotWithShape="1">
            <a:gsLst>
              <a:gs pos="0">
                <a:schemeClr val="bg1">
                  <a:lumMod val="8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BA28D13C-1052-4793-AE71-658E4907E06E}"/>
              </a:ext>
            </a:extLst>
          </p:cNvPr>
          <p:cNvSpPr/>
          <p:nvPr/>
        </p:nvSpPr>
        <p:spPr>
          <a:xfrm>
            <a:off x="-2" y="0"/>
            <a:ext cx="12192001" cy="2911008"/>
          </a:xfrm>
          <a:prstGeom prst="rect">
            <a:avLst/>
          </a:prstGeom>
          <a:gradFill flip="none" rotWithShape="1">
            <a:gsLst>
              <a:gs pos="0">
                <a:schemeClr val="bg1"/>
              </a:gs>
              <a:gs pos="100000">
                <a:schemeClr val="accent1">
                  <a:lumMod val="40000"/>
                  <a:lumOff val="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ctrTitle"/>
          </p:nvPr>
        </p:nvSpPr>
        <p:spPr>
          <a:xfrm>
            <a:off x="354924" y="1417276"/>
            <a:ext cx="11492519" cy="1374866"/>
          </a:xfrm>
          <a:solidFill>
            <a:schemeClr val="accent3">
              <a:lumMod val="20000"/>
              <a:lumOff val="80000"/>
            </a:schemeClr>
          </a:solidFill>
          <a:ln w="38100">
            <a:solidFill>
              <a:schemeClr val="bg1">
                <a:lumMod val="50000"/>
              </a:schemeClr>
            </a:solidFill>
          </a:ln>
        </p:spPr>
        <p:txBody>
          <a:bodyPr anchor="ctr">
            <a:normAutofit/>
          </a:bodyPr>
          <a:lstStyle/>
          <a:p>
            <a:pPr>
              <a:lnSpc>
                <a:spcPct val="100000"/>
              </a:lnSpc>
            </a:pPr>
            <a:r>
              <a:rPr lang="en-US" altLang="ja-JP" sz="3600" b="1" dirty="0">
                <a:latin typeface="+mn-ea"/>
              </a:rPr>
              <a:t>NTT</a:t>
            </a:r>
            <a:r>
              <a:rPr lang="ja-JP" altLang="en-US" sz="3600" b="1" dirty="0">
                <a:latin typeface="+mn-ea"/>
              </a:rPr>
              <a:t>東日本 </a:t>
            </a:r>
            <a:r>
              <a:rPr lang="en-US" altLang="ja-JP" sz="3600" b="1" dirty="0">
                <a:latin typeface="+mn-ea"/>
              </a:rPr>
              <a:t>– IPA</a:t>
            </a:r>
            <a:r>
              <a:rPr lang="ja-JP" altLang="en-US" sz="3600" b="1" dirty="0">
                <a:latin typeface="+mn-ea"/>
              </a:rPr>
              <a:t> シン・テレワークシステム</a:t>
            </a:r>
            <a:br>
              <a:rPr lang="ja-JP" altLang="en-US" sz="3600" b="1" dirty="0">
                <a:latin typeface="+mn-ea"/>
              </a:rPr>
            </a:br>
            <a:r>
              <a:rPr lang="ja-JP" altLang="en-US" sz="3600" b="1" dirty="0">
                <a:latin typeface="+mn-ea"/>
              </a:rPr>
              <a:t>プライベート版 構築マニュアル </a:t>
            </a:r>
            <a:r>
              <a:rPr lang="en-US" altLang="ja-JP" sz="3600" b="1" u="sng" dirty="0">
                <a:solidFill>
                  <a:srgbClr val="0000FF"/>
                </a:solidFill>
                <a:latin typeface="+mn-ea"/>
              </a:rPr>
              <a:t>(</a:t>
            </a:r>
            <a:r>
              <a:rPr lang="ja-JP" altLang="en-US" sz="3600" b="1" u="sng" dirty="0">
                <a:solidFill>
                  <a:srgbClr val="0000FF"/>
                </a:solidFill>
                <a:latin typeface="+mn-ea"/>
              </a:rPr>
              <a:t>ハイパースケール版</a:t>
            </a:r>
            <a:r>
              <a:rPr lang="en-US" altLang="ja-JP" sz="3600" b="1" u="sng" dirty="0">
                <a:solidFill>
                  <a:srgbClr val="0000FF"/>
                </a:solidFill>
                <a:latin typeface="+mn-ea"/>
              </a:rPr>
              <a:t>)</a:t>
            </a:r>
            <a:endParaRPr kumimoji="1" lang="ja-JP" altLang="en-US" sz="3600" u="sng" dirty="0">
              <a:solidFill>
                <a:srgbClr val="0000FF"/>
              </a:solidFill>
            </a:endParaRPr>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1</a:t>
            </a:fld>
            <a:endParaRPr kumimoji="1" lang="ja-JP" altLang="en-US" dirty="0"/>
          </a:p>
        </p:txBody>
      </p:sp>
      <p:sp>
        <p:nvSpPr>
          <p:cNvPr id="10" name="正方形/長方形 9">
            <a:extLst>
              <a:ext uri="{FF2B5EF4-FFF2-40B4-BE49-F238E27FC236}">
                <a16:creationId xmlns:a16="http://schemas.microsoft.com/office/drawing/2014/main" id="{1972D522-B0A5-4E15-A7B5-E02E250570A9}"/>
              </a:ext>
            </a:extLst>
          </p:cNvPr>
          <p:cNvSpPr/>
          <p:nvPr/>
        </p:nvSpPr>
        <p:spPr>
          <a:xfrm>
            <a:off x="2733519" y="4672141"/>
            <a:ext cx="3771430" cy="584775"/>
          </a:xfrm>
          <a:prstGeom prst="rect">
            <a:avLst/>
          </a:prstGeom>
          <a:solidFill>
            <a:srgbClr val="FFC000"/>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a:latin typeface="Consolas" panose="020B0609020204030204" pitchFamily="49" charset="0"/>
              </a:rPr>
              <a:t>beta8preview8</a:t>
            </a:r>
            <a:endParaRPr lang="ja-JP" altLang="en-US" b="1" dirty="0">
              <a:latin typeface="Consolas" panose="020B0609020204030204" pitchFamily="49" charset="0"/>
            </a:endParaRPr>
          </a:p>
        </p:txBody>
      </p:sp>
      <p:pic>
        <p:nvPicPr>
          <p:cNvPr id="13" name="図 12"/>
          <p:cNvPicPr>
            <a:picLocks noChangeAspect="1"/>
          </p:cNvPicPr>
          <p:nvPr/>
        </p:nvPicPr>
        <p:blipFill>
          <a:blip r:embed="rId2"/>
          <a:stretch>
            <a:fillRect/>
          </a:stretch>
        </p:blipFill>
        <p:spPr>
          <a:xfrm>
            <a:off x="2826883" y="5756878"/>
            <a:ext cx="3084272" cy="1230318"/>
          </a:xfrm>
          <a:prstGeom prst="rect">
            <a:avLst/>
          </a:prstGeom>
        </p:spPr>
      </p:pic>
      <p:sp>
        <p:nvSpPr>
          <p:cNvPr id="12" name="テキスト ボックス 11"/>
          <p:cNvSpPr txBox="1"/>
          <p:nvPr/>
        </p:nvSpPr>
        <p:spPr>
          <a:xfrm>
            <a:off x="5967330" y="6213613"/>
            <a:ext cx="3505827" cy="615553"/>
          </a:xfrm>
          <a:prstGeom prst="rect">
            <a:avLst/>
          </a:prstGeom>
          <a:noFill/>
        </p:spPr>
        <p:txBody>
          <a:bodyPr wrap="square" rtlCol="0">
            <a:spAutoFit/>
          </a:bodyPr>
          <a:lstStyle/>
          <a:p>
            <a:pPr algn="dist"/>
            <a:r>
              <a:rPr kumimoji="1" lang="ja-JP" altLang="en-US" sz="1600" b="1" dirty="0"/>
              <a:t>産業サイバーセキュリティセンター</a:t>
            </a:r>
          </a:p>
          <a:p>
            <a:pPr algn="dist"/>
            <a:r>
              <a:rPr kumimoji="1" lang="ja-JP" altLang="en-US" b="1" dirty="0"/>
              <a:t>サイバー技術研究室 </a:t>
            </a:r>
            <a:endParaRPr kumimoji="1" lang="en-US" altLang="ja-JP" b="1" dirty="0"/>
          </a:p>
        </p:txBody>
      </p:sp>
      <p:pic>
        <p:nvPicPr>
          <p:cNvPr id="14" name="図 13"/>
          <p:cNvPicPr>
            <a:picLocks noChangeAspect="1"/>
          </p:cNvPicPr>
          <p:nvPr/>
        </p:nvPicPr>
        <p:blipFill>
          <a:blip r:embed="rId3"/>
          <a:stretch>
            <a:fillRect/>
          </a:stretch>
        </p:blipFill>
        <p:spPr>
          <a:xfrm>
            <a:off x="5989061" y="5756878"/>
            <a:ext cx="3282757" cy="463293"/>
          </a:xfrm>
          <a:prstGeom prst="rect">
            <a:avLst/>
          </a:prstGeom>
        </p:spPr>
      </p:pic>
      <p:sp>
        <p:nvSpPr>
          <p:cNvPr id="3" name="テキスト ボックス 2"/>
          <p:cNvSpPr txBox="1"/>
          <p:nvPr/>
        </p:nvSpPr>
        <p:spPr>
          <a:xfrm>
            <a:off x="1157418" y="4702919"/>
            <a:ext cx="1674164" cy="523220"/>
          </a:xfrm>
          <a:prstGeom prst="rect">
            <a:avLst/>
          </a:prstGeom>
          <a:noFill/>
        </p:spPr>
        <p:txBody>
          <a:bodyPr wrap="square" rtlCol="0">
            <a:spAutoFit/>
          </a:bodyPr>
          <a:lstStyle/>
          <a:p>
            <a:r>
              <a:rPr kumimoji="1" lang="ja-JP" altLang="en-US" sz="2800" dirty="0"/>
              <a:t>バージョン</a:t>
            </a:r>
            <a:r>
              <a:rPr kumimoji="1" lang="en-US" altLang="ja-JP" sz="2800" dirty="0"/>
              <a:t>:</a:t>
            </a:r>
            <a:endParaRPr kumimoji="1" lang="ja-JP" altLang="en-US" sz="2800" dirty="0"/>
          </a:p>
        </p:txBody>
      </p:sp>
      <p:sp>
        <p:nvSpPr>
          <p:cNvPr id="16" name="テキスト ボックス 15"/>
          <p:cNvSpPr txBox="1"/>
          <p:nvPr/>
        </p:nvSpPr>
        <p:spPr>
          <a:xfrm>
            <a:off x="1776185" y="5277096"/>
            <a:ext cx="4350391" cy="523220"/>
          </a:xfrm>
          <a:prstGeom prst="rect">
            <a:avLst/>
          </a:prstGeom>
          <a:noFill/>
        </p:spPr>
        <p:txBody>
          <a:bodyPr wrap="square" rtlCol="0">
            <a:spAutoFit/>
          </a:bodyPr>
          <a:lstStyle/>
          <a:p>
            <a:r>
              <a:rPr kumimoji="1" lang="ja-JP" altLang="en-US" sz="2800" dirty="0"/>
              <a:t>日付</a:t>
            </a:r>
            <a:r>
              <a:rPr kumimoji="1" lang="en-US" altLang="ja-JP" sz="2800" dirty="0"/>
              <a:t>:</a:t>
            </a:r>
            <a:r>
              <a:rPr kumimoji="1" lang="ja-JP" altLang="en-US" sz="2800" b="1" dirty="0"/>
              <a:t>   </a:t>
            </a:r>
            <a:r>
              <a:rPr kumimoji="1" lang="en-US" altLang="ja-JP" sz="2800" b="1"/>
              <a:t>2022/07/24  </a:t>
            </a:r>
            <a:r>
              <a:rPr kumimoji="1" lang="en-US" altLang="ja-JP" sz="2800" b="1" dirty="0"/>
              <a:t>(</a:t>
            </a:r>
            <a:r>
              <a:rPr kumimoji="1" lang="ja-JP" altLang="en-US" sz="2800" b="1" dirty="0"/>
              <a:t>登</a:t>
            </a:r>
            <a:r>
              <a:rPr kumimoji="1" lang="en-US" altLang="ja-JP" sz="2800" b="1" dirty="0"/>
              <a:t>)</a:t>
            </a:r>
            <a:endParaRPr kumimoji="1" lang="ja-JP" altLang="en-US" sz="2800" b="1" dirty="0"/>
          </a:p>
        </p:txBody>
      </p:sp>
      <p:pic>
        <p:nvPicPr>
          <p:cNvPr id="17" name="図 16"/>
          <p:cNvPicPr>
            <a:picLocks noChangeAspect="1"/>
          </p:cNvPicPr>
          <p:nvPr/>
        </p:nvPicPr>
        <p:blipFill>
          <a:blip r:embed="rId4"/>
          <a:stretch>
            <a:fillRect/>
          </a:stretch>
        </p:blipFill>
        <p:spPr>
          <a:xfrm>
            <a:off x="3804866" y="2940661"/>
            <a:ext cx="3962673" cy="1668881"/>
          </a:xfrm>
          <a:prstGeom prst="rect">
            <a:avLst/>
          </a:prstGeom>
        </p:spPr>
      </p:pic>
      <p:sp>
        <p:nvSpPr>
          <p:cNvPr id="5" name="角丸四角形 4"/>
          <p:cNvSpPr/>
          <p:nvPr/>
        </p:nvSpPr>
        <p:spPr>
          <a:xfrm>
            <a:off x="9271818" y="3113094"/>
            <a:ext cx="1720586" cy="92228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t>開発中</a:t>
            </a:r>
            <a:endParaRPr lang="ja-JP" altLang="en-US" sz="2400" b="1" dirty="0"/>
          </a:p>
          <a:p>
            <a:pPr algn="ctr"/>
            <a:r>
              <a:rPr lang="en-US" altLang="ja-JP" sz="2400" b="1" dirty="0"/>
              <a:t>(</a:t>
            </a:r>
            <a:r>
              <a:rPr lang="ja-JP" altLang="en-US" sz="2400" b="1" dirty="0"/>
              <a:t>未完成</a:t>
            </a:r>
            <a:r>
              <a:rPr lang="en-US" altLang="ja-JP" sz="2400" b="1" dirty="0"/>
              <a:t>)</a:t>
            </a:r>
            <a:endParaRPr kumimoji="1" lang="ja-JP" altLang="en-US" sz="2400" b="1" dirty="0"/>
          </a:p>
        </p:txBody>
      </p:sp>
      <p:sp>
        <p:nvSpPr>
          <p:cNvPr id="15" name="テキスト ボックス 14"/>
          <p:cNvSpPr txBox="1"/>
          <p:nvPr/>
        </p:nvSpPr>
        <p:spPr>
          <a:xfrm>
            <a:off x="6671527" y="4700799"/>
            <a:ext cx="1674164" cy="769441"/>
          </a:xfrm>
          <a:prstGeom prst="rect">
            <a:avLst/>
          </a:prstGeom>
          <a:noFill/>
        </p:spPr>
        <p:txBody>
          <a:bodyPr wrap="square" rtlCol="0">
            <a:spAutoFit/>
          </a:bodyPr>
          <a:lstStyle/>
          <a:p>
            <a:r>
              <a:rPr kumimoji="1" lang="en-US" altLang="ja-JP" sz="2800" dirty="0"/>
              <a:t>.NET SDK:</a:t>
            </a:r>
          </a:p>
          <a:p>
            <a:pPr algn="ctr"/>
            <a:r>
              <a:rPr lang="en-US" altLang="ja-JP" sz="1600" dirty="0"/>
              <a:t>(</a:t>
            </a:r>
            <a:r>
              <a:rPr lang="ja-JP" altLang="en-US" sz="1600" dirty="0"/>
              <a:t>必要バージョン</a:t>
            </a:r>
            <a:r>
              <a:rPr lang="en-US" altLang="ja-JP" sz="1600" dirty="0"/>
              <a:t>)</a:t>
            </a:r>
            <a:endParaRPr kumimoji="1" lang="ja-JP" altLang="en-US" sz="1600" dirty="0"/>
          </a:p>
        </p:txBody>
      </p:sp>
      <p:sp>
        <p:nvSpPr>
          <p:cNvPr id="18" name="正方形/長方形 17">
            <a:extLst>
              <a:ext uri="{FF2B5EF4-FFF2-40B4-BE49-F238E27FC236}">
                <a16:creationId xmlns:a16="http://schemas.microsoft.com/office/drawing/2014/main" id="{1972D522-B0A5-4E15-A7B5-E02E250570A9}"/>
              </a:ext>
            </a:extLst>
          </p:cNvPr>
          <p:cNvSpPr/>
          <p:nvPr/>
        </p:nvSpPr>
        <p:spPr>
          <a:xfrm>
            <a:off x="8345690" y="4672141"/>
            <a:ext cx="2249927" cy="584775"/>
          </a:xfrm>
          <a:prstGeom prst="rect">
            <a:avLst/>
          </a:prstGeom>
          <a:solidFill>
            <a:schemeClr val="accent4">
              <a:lumMod val="40000"/>
              <a:lumOff val="60000"/>
            </a:schemeClr>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a:latin typeface="Consolas" panose="020B0609020204030204" pitchFamily="49" charset="0"/>
              </a:rPr>
              <a:t>6.0.106</a:t>
            </a:r>
            <a:endParaRPr lang="ja-JP" altLang="en-US" b="1" dirty="0">
              <a:latin typeface="Consolas" panose="020B0609020204030204" pitchFamily="49" charset="0"/>
            </a:endParaRPr>
          </a:p>
        </p:txBody>
      </p:sp>
      <p:pic>
        <p:nvPicPr>
          <p:cNvPr id="6" name="図 5"/>
          <p:cNvPicPr>
            <a:picLocks noChangeAspect="1"/>
          </p:cNvPicPr>
          <p:nvPr/>
        </p:nvPicPr>
        <p:blipFill>
          <a:blip r:embed="rId5"/>
          <a:stretch>
            <a:fillRect/>
          </a:stretch>
        </p:blipFill>
        <p:spPr>
          <a:xfrm>
            <a:off x="10007665" y="67024"/>
            <a:ext cx="2028825" cy="685800"/>
          </a:xfrm>
          <a:prstGeom prst="rect">
            <a:avLst/>
          </a:prstGeom>
          <a:ln>
            <a:noFill/>
          </a:ln>
          <a:effectLst>
            <a:softEdge rad="112500"/>
          </a:effectLst>
        </p:spPr>
      </p:pic>
      <p:sp>
        <p:nvSpPr>
          <p:cNvPr id="7" name="角丸四角形 6"/>
          <p:cNvSpPr/>
          <p:nvPr/>
        </p:nvSpPr>
        <p:spPr>
          <a:xfrm>
            <a:off x="10386645" y="203200"/>
            <a:ext cx="883139" cy="336062"/>
          </a:xfrm>
          <a:prstGeom prst="round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516922" y="83994"/>
            <a:ext cx="6496833" cy="561692"/>
          </a:xfrm>
          <a:prstGeom prst="rect">
            <a:avLst/>
          </a:prstGeom>
          <a:solidFill>
            <a:schemeClr val="accent1">
              <a:lumMod val="20000"/>
              <a:lumOff val="80000"/>
            </a:schemeClr>
          </a:solidFill>
          <a:ln w="28575">
            <a:solidFill>
              <a:srgbClr val="0000FF"/>
            </a:solidFill>
          </a:ln>
        </p:spPr>
        <p:txBody>
          <a:bodyPr wrap="square" rtlCol="0">
            <a:spAutoFit/>
          </a:bodyPr>
          <a:lstStyle/>
          <a:p>
            <a:r>
              <a:rPr kumimoji="1" lang="en-US" altLang="ja-JP" sz="1050" b="1" dirty="0"/>
              <a:t>【GitHub </a:t>
            </a:r>
            <a:r>
              <a:rPr kumimoji="1" lang="ja-JP" altLang="en-US" sz="1050" b="1" dirty="0"/>
              <a:t>の </a:t>
            </a:r>
            <a:r>
              <a:rPr kumimoji="1" lang="en-US" altLang="ja-JP" sz="1050" b="1" dirty="0"/>
              <a:t>Web </a:t>
            </a:r>
            <a:r>
              <a:rPr kumimoji="1" lang="ja-JP" altLang="en-US" sz="1050" b="1" dirty="0"/>
              <a:t>ページ上でこのドキュメントを </a:t>
            </a:r>
            <a:r>
              <a:rPr lang="en-US" altLang="ja-JP" sz="1050" b="1" dirty="0"/>
              <a:t>PDF </a:t>
            </a:r>
            <a:r>
              <a:rPr lang="ja-JP" altLang="en-US" sz="1050" b="1" dirty="0"/>
              <a:t>形式で表示されている方へ</a:t>
            </a:r>
            <a:r>
              <a:rPr lang="en-US" altLang="ja-JP" sz="1050" b="1" dirty="0"/>
              <a:t>】</a:t>
            </a:r>
          </a:p>
          <a:p>
            <a:r>
              <a:rPr lang="en-US" altLang="ja-JP" sz="1000" b="1" dirty="0"/>
              <a:t>GitHub </a:t>
            </a:r>
            <a:r>
              <a:rPr lang="ja-JP" altLang="en-US" sz="1000" b="1" dirty="0"/>
              <a:t>上では、すべてのページが表示されず、また、文字列のコピー </a:t>
            </a:r>
            <a:r>
              <a:rPr lang="en-US" altLang="ja-JP" sz="1000" b="1" dirty="0"/>
              <a:t>&amp; </a:t>
            </a:r>
            <a:r>
              <a:rPr lang="ja-JP" altLang="en-US" sz="1000" b="1" dirty="0"/>
              <a:t>ペーストもできないため、不便です。そこで、この </a:t>
            </a:r>
            <a:r>
              <a:rPr lang="en-US" altLang="ja-JP" sz="1000" b="1" dirty="0"/>
              <a:t>PDF </a:t>
            </a:r>
            <a:r>
              <a:rPr lang="ja-JP" altLang="en-US" sz="1000" b="1" dirty="0"/>
              <a:t>の右上の </a:t>
            </a:r>
            <a:r>
              <a:rPr lang="en-US" altLang="ja-JP" sz="1000" b="1" dirty="0"/>
              <a:t>GitHub </a:t>
            </a:r>
            <a:r>
              <a:rPr lang="ja-JP" altLang="en-US" sz="1000" b="1" dirty="0"/>
              <a:t>の 「</a:t>
            </a:r>
            <a:r>
              <a:rPr lang="en-US" altLang="ja-JP" sz="1000" b="1" dirty="0"/>
              <a:t>Download</a:t>
            </a:r>
            <a:r>
              <a:rPr lang="ja-JP" altLang="en-US" sz="1000" b="1" dirty="0"/>
              <a:t>」 ボタンをクリックし、</a:t>
            </a:r>
            <a:r>
              <a:rPr lang="en-US" altLang="ja-JP" sz="1000" b="1" dirty="0"/>
              <a:t>PDF </a:t>
            </a:r>
            <a:r>
              <a:rPr lang="ja-JP" altLang="en-US" sz="1000" b="1" dirty="0"/>
              <a:t>そのものをダウンロードして表示されることをお勧めします。</a:t>
            </a:r>
            <a:endParaRPr kumimoji="1" lang="ja-JP" altLang="en-US" sz="1000" b="1" dirty="0"/>
          </a:p>
        </p:txBody>
      </p:sp>
      <p:sp>
        <p:nvSpPr>
          <p:cNvPr id="9" name="テキスト ボックス 8"/>
          <p:cNvSpPr txBox="1"/>
          <p:nvPr/>
        </p:nvSpPr>
        <p:spPr>
          <a:xfrm>
            <a:off x="10203246" y="667808"/>
            <a:ext cx="1848874" cy="707886"/>
          </a:xfrm>
          <a:prstGeom prst="rect">
            <a:avLst/>
          </a:prstGeom>
          <a:noFill/>
        </p:spPr>
        <p:txBody>
          <a:bodyPr wrap="square" rtlCol="0">
            <a:spAutoFit/>
          </a:bodyPr>
          <a:lstStyle/>
          <a:p>
            <a:r>
              <a:rPr kumimoji="1" lang="en-US" altLang="ja-JP" sz="1000" b="1" dirty="0">
                <a:solidFill>
                  <a:srgbClr val="0000FF"/>
                </a:solidFill>
              </a:rPr>
              <a:t>GitHub </a:t>
            </a:r>
            <a:r>
              <a:rPr kumimoji="1" lang="ja-JP" altLang="en-US" sz="1000" b="1" dirty="0">
                <a:solidFill>
                  <a:srgbClr val="0000FF"/>
                </a:solidFill>
              </a:rPr>
              <a:t>上の </a:t>
            </a:r>
            <a:r>
              <a:rPr kumimoji="1" lang="en-US" altLang="ja-JP" sz="1000" b="1" dirty="0">
                <a:solidFill>
                  <a:srgbClr val="0000FF"/>
                </a:solidFill>
              </a:rPr>
              <a:t>Download </a:t>
            </a:r>
            <a:r>
              <a:rPr kumimoji="1" lang="ja-JP" altLang="en-US" sz="1000" b="1" dirty="0">
                <a:solidFill>
                  <a:srgbClr val="0000FF"/>
                </a:solidFill>
              </a:rPr>
              <a:t>をクリックすると、</a:t>
            </a:r>
            <a:r>
              <a:rPr kumimoji="1" lang="en-US" altLang="ja-JP" sz="1000" b="1" dirty="0">
                <a:solidFill>
                  <a:srgbClr val="0000FF"/>
                </a:solidFill>
              </a:rPr>
              <a:t>PDF </a:t>
            </a:r>
            <a:r>
              <a:rPr kumimoji="1" lang="ja-JP" altLang="en-US" sz="1000" b="1" dirty="0">
                <a:solidFill>
                  <a:srgbClr val="0000FF"/>
                </a:solidFill>
              </a:rPr>
              <a:t>がダウンロードされ、文字列のコピー </a:t>
            </a:r>
            <a:r>
              <a:rPr kumimoji="1" lang="en-US" altLang="ja-JP" sz="1000" b="1" dirty="0">
                <a:solidFill>
                  <a:srgbClr val="0000FF"/>
                </a:solidFill>
              </a:rPr>
              <a:t>&amp;</a:t>
            </a:r>
            <a:r>
              <a:rPr kumimoji="1" lang="ja-JP" altLang="en-US" sz="1000" b="1" dirty="0">
                <a:solidFill>
                  <a:srgbClr val="0000FF"/>
                </a:solidFill>
              </a:rPr>
              <a:t> ペーストが可能になり、とても快適です。</a:t>
            </a:r>
          </a:p>
        </p:txBody>
      </p:sp>
      <p:pic>
        <p:nvPicPr>
          <p:cNvPr id="19" name="図 18"/>
          <p:cNvPicPr>
            <a:picLocks noChangeAspect="1"/>
          </p:cNvPicPr>
          <p:nvPr/>
        </p:nvPicPr>
        <p:blipFill>
          <a:blip r:embed="rId6"/>
          <a:stretch>
            <a:fillRect/>
          </a:stretch>
        </p:blipFill>
        <p:spPr>
          <a:xfrm>
            <a:off x="9619939" y="98702"/>
            <a:ext cx="331090" cy="208996"/>
          </a:xfrm>
          <a:prstGeom prst="rect">
            <a:avLst/>
          </a:prstGeom>
        </p:spPr>
      </p:pic>
      <p:pic>
        <p:nvPicPr>
          <p:cNvPr id="21" name="図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10878" y="3291396"/>
            <a:ext cx="896513" cy="1118331"/>
          </a:xfrm>
          <a:prstGeom prst="rect">
            <a:avLst/>
          </a:prstGeom>
        </p:spPr>
      </p:pic>
      <p:grpSp>
        <p:nvGrpSpPr>
          <p:cNvPr id="22" name="Group 82"/>
          <p:cNvGrpSpPr>
            <a:grpSpLocks noChangeAspect="1"/>
          </p:cNvGrpSpPr>
          <p:nvPr/>
        </p:nvGrpSpPr>
        <p:grpSpPr bwMode="auto">
          <a:xfrm flipH="1">
            <a:off x="100752" y="3204701"/>
            <a:ext cx="1828461" cy="3719972"/>
            <a:chOff x="6422" y="1669"/>
            <a:chExt cx="928" cy="1888"/>
          </a:xfrm>
        </p:grpSpPr>
        <p:sp>
          <p:nvSpPr>
            <p:cNvPr id="23"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24" name="Group 152"/>
            <p:cNvGrpSpPr>
              <a:grpSpLocks/>
            </p:cNvGrpSpPr>
            <p:nvPr/>
          </p:nvGrpSpPr>
          <p:grpSpPr bwMode="auto">
            <a:xfrm>
              <a:off x="6427" y="1674"/>
              <a:ext cx="918" cy="1807"/>
              <a:chOff x="6427" y="1674"/>
              <a:chExt cx="918" cy="1807"/>
            </a:xfrm>
          </p:grpSpPr>
          <p:grpSp>
            <p:nvGrpSpPr>
              <p:cNvPr id="25" name="Group 89"/>
              <p:cNvGrpSpPr>
                <a:grpSpLocks/>
              </p:cNvGrpSpPr>
              <p:nvPr/>
            </p:nvGrpSpPr>
            <p:grpSpPr bwMode="auto">
              <a:xfrm>
                <a:off x="6852" y="3268"/>
                <a:ext cx="354" cy="213"/>
                <a:chOff x="6852" y="3268"/>
                <a:chExt cx="354" cy="213"/>
              </a:xfrm>
            </p:grpSpPr>
            <p:sp>
              <p:nvSpPr>
                <p:cNvPr id="88"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89" name="Group 88"/>
                <p:cNvGrpSpPr>
                  <a:grpSpLocks/>
                </p:cNvGrpSpPr>
                <p:nvPr/>
              </p:nvGrpSpPr>
              <p:grpSpPr bwMode="auto">
                <a:xfrm>
                  <a:off x="6861" y="3312"/>
                  <a:ext cx="316" cy="146"/>
                  <a:chOff x="6861" y="3312"/>
                  <a:chExt cx="316" cy="146"/>
                </a:xfrm>
              </p:grpSpPr>
              <p:sp>
                <p:nvSpPr>
                  <p:cNvPr id="90"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1"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2"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3"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26" name="Group 109"/>
              <p:cNvGrpSpPr>
                <a:grpSpLocks/>
              </p:cNvGrpSpPr>
              <p:nvPr/>
            </p:nvGrpSpPr>
            <p:grpSpPr bwMode="auto">
              <a:xfrm>
                <a:off x="6561" y="1862"/>
                <a:ext cx="784" cy="1497"/>
                <a:chOff x="6561" y="1862"/>
                <a:chExt cx="784" cy="1497"/>
              </a:xfrm>
            </p:grpSpPr>
            <p:sp>
              <p:nvSpPr>
                <p:cNvPr id="69"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0"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1"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2"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3"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4"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8"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9"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0"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1"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2"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3"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4"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5"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6"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7"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27" name="Group 121"/>
              <p:cNvGrpSpPr>
                <a:grpSpLocks/>
              </p:cNvGrpSpPr>
              <p:nvPr/>
            </p:nvGrpSpPr>
            <p:grpSpPr bwMode="auto">
              <a:xfrm>
                <a:off x="6427" y="1938"/>
                <a:ext cx="190" cy="119"/>
                <a:chOff x="6427" y="1938"/>
                <a:chExt cx="190" cy="119"/>
              </a:xfrm>
            </p:grpSpPr>
            <p:grpSp>
              <p:nvGrpSpPr>
                <p:cNvPr id="58" name="Group 119"/>
                <p:cNvGrpSpPr>
                  <a:grpSpLocks/>
                </p:cNvGrpSpPr>
                <p:nvPr/>
              </p:nvGrpSpPr>
              <p:grpSpPr bwMode="auto">
                <a:xfrm>
                  <a:off x="6427" y="1938"/>
                  <a:ext cx="172" cy="105"/>
                  <a:chOff x="6427" y="1938"/>
                  <a:chExt cx="172" cy="105"/>
                </a:xfrm>
              </p:grpSpPr>
              <p:sp>
                <p:nvSpPr>
                  <p:cNvPr id="60"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1"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2"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3"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5"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59"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28" name="Group 141"/>
              <p:cNvGrpSpPr>
                <a:grpSpLocks/>
              </p:cNvGrpSpPr>
              <p:nvPr/>
            </p:nvGrpSpPr>
            <p:grpSpPr bwMode="auto">
              <a:xfrm>
                <a:off x="6949" y="1674"/>
                <a:ext cx="193" cy="267"/>
                <a:chOff x="6949" y="1674"/>
                <a:chExt cx="193" cy="267"/>
              </a:xfrm>
            </p:grpSpPr>
            <p:sp>
              <p:nvSpPr>
                <p:cNvPr id="39"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0"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2"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3"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4"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5"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7"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8"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9"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0"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1"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2"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3"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4"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5"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6"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29" name="Group 151"/>
              <p:cNvGrpSpPr>
                <a:grpSpLocks/>
              </p:cNvGrpSpPr>
              <p:nvPr/>
            </p:nvGrpSpPr>
            <p:grpSpPr bwMode="auto">
              <a:xfrm>
                <a:off x="7183" y="2468"/>
                <a:ext cx="107" cy="181"/>
                <a:chOff x="7183" y="2468"/>
                <a:chExt cx="107" cy="181"/>
              </a:xfrm>
            </p:grpSpPr>
            <p:grpSp>
              <p:nvGrpSpPr>
                <p:cNvPr id="30" name="Group 149"/>
                <p:cNvGrpSpPr>
                  <a:grpSpLocks/>
                </p:cNvGrpSpPr>
                <p:nvPr/>
              </p:nvGrpSpPr>
              <p:grpSpPr bwMode="auto">
                <a:xfrm>
                  <a:off x="7183" y="2484"/>
                  <a:ext cx="96" cy="165"/>
                  <a:chOff x="7183" y="2484"/>
                  <a:chExt cx="96" cy="165"/>
                </a:xfrm>
              </p:grpSpPr>
              <p:sp>
                <p:nvSpPr>
                  <p:cNvPr id="32"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3"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5"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6"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7"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31"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168" name="図 16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74041" y="5800316"/>
            <a:ext cx="1306095" cy="934478"/>
          </a:xfrm>
          <a:prstGeom prst="rect">
            <a:avLst/>
          </a:prstGeom>
        </p:spPr>
      </p:pic>
      <p:pic>
        <p:nvPicPr>
          <p:cNvPr id="169" name="図 16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91755" y="5399653"/>
            <a:ext cx="600573" cy="600573"/>
          </a:xfrm>
          <a:prstGeom prst="rect">
            <a:avLst/>
          </a:prstGeom>
        </p:spPr>
      </p:pic>
      <p:pic>
        <p:nvPicPr>
          <p:cNvPr id="11" name="図 10"/>
          <p:cNvPicPr>
            <a:picLocks noChangeAspect="1"/>
          </p:cNvPicPr>
          <p:nvPr/>
        </p:nvPicPr>
        <p:blipFill>
          <a:blip r:embed="rId10"/>
          <a:stretch>
            <a:fillRect/>
          </a:stretch>
        </p:blipFill>
        <p:spPr>
          <a:xfrm>
            <a:off x="9780628" y="5574281"/>
            <a:ext cx="730928" cy="1200648"/>
          </a:xfrm>
          <a:prstGeom prst="rect">
            <a:avLst/>
          </a:prstGeom>
        </p:spPr>
      </p:pic>
    </p:spTree>
    <p:extLst>
      <p:ext uri="{BB962C8B-B14F-4D97-AF65-F5344CB8AC3E}">
        <p14:creationId xmlns:p14="http://schemas.microsoft.com/office/powerpoint/2010/main" val="307289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 name="図 414"/>
          <p:cNvPicPr>
            <a:picLocks noChangeAspect="1"/>
          </p:cNvPicPr>
          <p:nvPr/>
        </p:nvPicPr>
        <p:blipFill>
          <a:blip r:embed="rId2"/>
          <a:stretch>
            <a:fillRect/>
          </a:stretch>
        </p:blipFill>
        <p:spPr>
          <a:xfrm>
            <a:off x="2105931" y="3798231"/>
            <a:ext cx="926077" cy="61767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1-1. </a:t>
            </a:r>
            <a:r>
              <a:rPr kumimoji="1" lang="ja-JP" altLang="en-US" dirty="0"/>
              <a:t>「シン・テレワークシステム プライベート版」とは</a:t>
            </a:r>
          </a:p>
        </p:txBody>
      </p:sp>
      <p:pic>
        <p:nvPicPr>
          <p:cNvPr id="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6835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1473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3454509"/>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410089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1454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44964" y="367378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図 9"/>
          <p:cNvPicPr>
            <a:picLocks noChangeAspect="1"/>
          </p:cNvPicPr>
          <p:nvPr/>
        </p:nvPicPr>
        <p:blipFill>
          <a:blip r:embed="rId2"/>
          <a:stretch>
            <a:fillRect/>
          </a:stretch>
        </p:blipFill>
        <p:spPr>
          <a:xfrm>
            <a:off x="2104404" y="3475191"/>
            <a:ext cx="926077" cy="617670"/>
          </a:xfrm>
          <a:prstGeom prst="rect">
            <a:avLst/>
          </a:prstGeom>
        </p:spPr>
      </p:pic>
      <p:pic>
        <p:nvPicPr>
          <p:cNvPr id="15" name="図 14"/>
          <p:cNvPicPr>
            <a:picLocks noChangeAspect="1"/>
          </p:cNvPicPr>
          <p:nvPr/>
        </p:nvPicPr>
        <p:blipFill>
          <a:blip r:embed="rId2"/>
          <a:stretch>
            <a:fillRect/>
          </a:stretch>
        </p:blipFill>
        <p:spPr>
          <a:xfrm>
            <a:off x="2104403" y="3145674"/>
            <a:ext cx="926077" cy="617670"/>
          </a:xfrm>
          <a:prstGeom prst="rect">
            <a:avLst/>
          </a:prstGeom>
        </p:spPr>
      </p:pic>
      <p:pic>
        <p:nvPicPr>
          <p:cNvPr id="16" name="図 15"/>
          <p:cNvPicPr>
            <a:picLocks noChangeAspect="1"/>
          </p:cNvPicPr>
          <p:nvPr/>
        </p:nvPicPr>
        <p:blipFill>
          <a:blip r:embed="rId2"/>
          <a:stretch>
            <a:fillRect/>
          </a:stretch>
        </p:blipFill>
        <p:spPr>
          <a:xfrm>
            <a:off x="2104403" y="2762928"/>
            <a:ext cx="926077" cy="617670"/>
          </a:xfrm>
          <a:prstGeom prst="rect">
            <a:avLst/>
          </a:prstGeom>
        </p:spPr>
      </p:pic>
      <p:pic>
        <p:nvPicPr>
          <p:cNvPr id="37" name="図 36"/>
          <p:cNvPicPr>
            <a:picLocks noChangeAspect="1"/>
          </p:cNvPicPr>
          <p:nvPr/>
        </p:nvPicPr>
        <p:blipFill>
          <a:blip r:embed="rId2"/>
          <a:stretch>
            <a:fillRect/>
          </a:stretch>
        </p:blipFill>
        <p:spPr>
          <a:xfrm>
            <a:off x="2115994" y="2430933"/>
            <a:ext cx="926077" cy="617670"/>
          </a:xfrm>
          <a:prstGeom prst="rect">
            <a:avLst/>
          </a:prstGeom>
        </p:spPr>
      </p:pic>
      <p:cxnSp>
        <p:nvCxnSpPr>
          <p:cNvPr id="39" name="直線コネクタ 38"/>
          <p:cNvCxnSpPr>
            <a:stCxn id="18" idx="1"/>
            <a:endCxn id="10" idx="1"/>
          </p:cNvCxnSpPr>
          <p:nvPr/>
        </p:nvCxnSpPr>
        <p:spPr>
          <a:xfrm flipV="1">
            <a:off x="1418898" y="3784026"/>
            <a:ext cx="685506" cy="59661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endCxn id="15" idx="1"/>
          </p:cNvCxnSpPr>
          <p:nvPr/>
        </p:nvCxnSpPr>
        <p:spPr>
          <a:xfrm flipV="1">
            <a:off x="1407306" y="3454509"/>
            <a:ext cx="697097" cy="28778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1381711" y="2877354"/>
            <a:ext cx="708688" cy="16351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a:endCxn id="37" idx="1"/>
          </p:cNvCxnSpPr>
          <p:nvPr/>
        </p:nvCxnSpPr>
        <p:spPr>
          <a:xfrm>
            <a:off x="1407306" y="2252104"/>
            <a:ext cx="708688" cy="48766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3027386" y="2363517"/>
            <a:ext cx="688599" cy="409829"/>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3027386" y="2759805"/>
            <a:ext cx="711781" cy="24097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3018888" y="3489625"/>
            <a:ext cx="715529" cy="427684"/>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3027386" y="3782713"/>
            <a:ext cx="712592" cy="65823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4" name="Group 3337"/>
          <p:cNvGrpSpPr>
            <a:grpSpLocks/>
          </p:cNvGrpSpPr>
          <p:nvPr/>
        </p:nvGrpSpPr>
        <p:grpSpPr bwMode="auto">
          <a:xfrm>
            <a:off x="3715985" y="1989938"/>
            <a:ext cx="794015" cy="562049"/>
            <a:chOff x="258" y="972"/>
            <a:chExt cx="780" cy="685"/>
          </a:xfrm>
        </p:grpSpPr>
        <p:sp>
          <p:nvSpPr>
            <p:cNvPr id="5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94" name="Group 3337"/>
          <p:cNvGrpSpPr>
            <a:grpSpLocks/>
          </p:cNvGrpSpPr>
          <p:nvPr/>
        </p:nvGrpSpPr>
        <p:grpSpPr bwMode="auto">
          <a:xfrm>
            <a:off x="3715985" y="2604930"/>
            <a:ext cx="794015" cy="562049"/>
            <a:chOff x="258" y="972"/>
            <a:chExt cx="780" cy="685"/>
          </a:xfrm>
        </p:grpSpPr>
        <p:sp>
          <p:nvSpPr>
            <p:cNvPr id="9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0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34" name="Group 3337"/>
          <p:cNvGrpSpPr>
            <a:grpSpLocks/>
          </p:cNvGrpSpPr>
          <p:nvPr/>
        </p:nvGrpSpPr>
        <p:grpSpPr bwMode="auto">
          <a:xfrm>
            <a:off x="3705805" y="3580901"/>
            <a:ext cx="794015" cy="562049"/>
            <a:chOff x="258" y="972"/>
            <a:chExt cx="780" cy="685"/>
          </a:xfrm>
        </p:grpSpPr>
        <p:sp>
          <p:nvSpPr>
            <p:cNvPr id="13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74" name="Group 3337"/>
          <p:cNvGrpSpPr>
            <a:grpSpLocks/>
          </p:cNvGrpSpPr>
          <p:nvPr/>
        </p:nvGrpSpPr>
        <p:grpSpPr bwMode="auto">
          <a:xfrm>
            <a:off x="3691553" y="4251051"/>
            <a:ext cx="794015" cy="562049"/>
            <a:chOff x="258" y="972"/>
            <a:chExt cx="780" cy="685"/>
          </a:xfrm>
        </p:grpSpPr>
        <p:sp>
          <p:nvSpPr>
            <p:cNvPr id="17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7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8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1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214" name="テキスト ボックス 213"/>
          <p:cNvSpPr txBox="1"/>
          <p:nvPr/>
        </p:nvSpPr>
        <p:spPr>
          <a:xfrm>
            <a:off x="4470767" y="2961686"/>
            <a:ext cx="851338" cy="461665"/>
          </a:xfrm>
          <a:prstGeom prst="rect">
            <a:avLst/>
          </a:prstGeom>
          <a:noFill/>
        </p:spPr>
        <p:txBody>
          <a:bodyPr wrap="square" rtlCol="0">
            <a:spAutoFit/>
          </a:bodyPr>
          <a:lstStyle/>
          <a:p>
            <a:r>
              <a:rPr kumimoji="1" lang="en-US" altLang="ja-JP" sz="2400" b="1" dirty="0">
                <a:solidFill>
                  <a:srgbClr val="0000FF"/>
                </a:solidFill>
              </a:rPr>
              <a:t>A </a:t>
            </a:r>
            <a:r>
              <a:rPr kumimoji="1" lang="ja-JP" altLang="en-US" sz="2400" b="1" dirty="0">
                <a:solidFill>
                  <a:srgbClr val="0000FF"/>
                </a:solidFill>
              </a:rPr>
              <a:t>社</a:t>
            </a:r>
          </a:p>
        </p:txBody>
      </p:sp>
      <p:sp>
        <p:nvSpPr>
          <p:cNvPr id="215" name="テキスト ボックス 214"/>
          <p:cNvSpPr txBox="1"/>
          <p:nvPr/>
        </p:nvSpPr>
        <p:spPr>
          <a:xfrm>
            <a:off x="4495397" y="4586088"/>
            <a:ext cx="851338" cy="461665"/>
          </a:xfrm>
          <a:prstGeom prst="rect">
            <a:avLst/>
          </a:prstGeom>
          <a:noFill/>
        </p:spPr>
        <p:txBody>
          <a:bodyPr wrap="square" rtlCol="0">
            <a:spAutoFit/>
          </a:bodyPr>
          <a:lstStyle/>
          <a:p>
            <a:r>
              <a:rPr kumimoji="1" lang="en-US" altLang="ja-JP" sz="2400" b="1" dirty="0">
                <a:solidFill>
                  <a:schemeClr val="accent6">
                    <a:lumMod val="75000"/>
                  </a:schemeClr>
                </a:solidFill>
              </a:rPr>
              <a:t>B </a:t>
            </a:r>
            <a:r>
              <a:rPr kumimoji="1" lang="ja-JP" altLang="en-US" sz="2400" b="1" dirty="0">
                <a:solidFill>
                  <a:schemeClr val="accent6">
                    <a:lumMod val="75000"/>
                  </a:schemeClr>
                </a:solidFill>
              </a:rPr>
              <a:t>社</a:t>
            </a:r>
          </a:p>
        </p:txBody>
      </p:sp>
      <p:sp>
        <p:nvSpPr>
          <p:cNvPr id="217" name="角丸四角形 216"/>
          <p:cNvSpPr/>
          <p:nvPr/>
        </p:nvSpPr>
        <p:spPr>
          <a:xfrm>
            <a:off x="488984" y="990876"/>
            <a:ext cx="4647204" cy="885617"/>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t>パブリック版 </a:t>
            </a:r>
            <a:r>
              <a:rPr kumimoji="1" lang="en-US" altLang="ja-JP" sz="2800" b="1" dirty="0"/>
              <a:t>(2020.4 </a:t>
            </a:r>
            <a:r>
              <a:rPr kumimoji="1" lang="ja-JP" altLang="en-US" sz="2800" b="1" dirty="0"/>
              <a:t>～</a:t>
            </a:r>
            <a:r>
              <a:rPr kumimoji="1" lang="en-US" altLang="ja-JP" sz="2800" b="1" dirty="0"/>
              <a:t>)</a:t>
            </a:r>
          </a:p>
          <a:p>
            <a:pPr algn="ctr"/>
            <a:r>
              <a:rPr lang="en-US" altLang="ja-JP" sz="1500" b="1" dirty="0"/>
              <a:t>NTT </a:t>
            </a:r>
            <a:r>
              <a:rPr lang="ja-JP" altLang="en-US" sz="1500" b="1" dirty="0"/>
              <a:t>東日本 </a:t>
            </a:r>
            <a:r>
              <a:rPr lang="en-US" altLang="ja-JP" sz="1500" b="1" dirty="0"/>
              <a:t>&amp; IPA </a:t>
            </a:r>
            <a:r>
              <a:rPr lang="ja-JP" altLang="en-US" sz="1500" b="1" dirty="0"/>
              <a:t>設置・稼働中 実証実験システム</a:t>
            </a:r>
            <a:endParaRPr kumimoji="1" lang="ja-JP" altLang="en-US" sz="1500" b="1" dirty="0"/>
          </a:p>
        </p:txBody>
      </p:sp>
      <p:sp>
        <p:nvSpPr>
          <p:cNvPr id="218" name="正方形/長方形 217"/>
          <p:cNvSpPr/>
          <p:nvPr/>
        </p:nvSpPr>
        <p:spPr>
          <a:xfrm>
            <a:off x="1844566" y="1968352"/>
            <a:ext cx="1466193" cy="26749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テキスト ボックス 218"/>
          <p:cNvSpPr txBox="1"/>
          <p:nvPr/>
        </p:nvSpPr>
        <p:spPr>
          <a:xfrm>
            <a:off x="1531103" y="4779935"/>
            <a:ext cx="3521746" cy="646331"/>
          </a:xfrm>
          <a:prstGeom prst="rect">
            <a:avLst/>
          </a:prstGeom>
          <a:noFill/>
        </p:spPr>
        <p:txBody>
          <a:bodyPr wrap="square" rtlCol="0">
            <a:spAutoFit/>
          </a:bodyPr>
          <a:lstStyle/>
          <a:p>
            <a:r>
              <a:rPr kumimoji="1" lang="ja-JP" altLang="en-US" dirty="0">
                <a:solidFill>
                  <a:srgbClr val="FF0000"/>
                </a:solidFill>
              </a:rPr>
              <a:t>大規模中継ゲートウェイ。</a:t>
            </a:r>
            <a:endParaRPr kumimoji="1" lang="en-US" altLang="ja-JP" dirty="0">
              <a:solidFill>
                <a:srgbClr val="FF0000"/>
              </a:solidFill>
            </a:endParaRPr>
          </a:p>
          <a:p>
            <a:r>
              <a:rPr kumimoji="1" lang="en-US" altLang="ja-JP" dirty="0">
                <a:solidFill>
                  <a:srgbClr val="FF0000"/>
                </a:solidFill>
              </a:rPr>
              <a:t>IPA </a:t>
            </a:r>
            <a:r>
              <a:rPr kumimoji="1" lang="ja-JP" altLang="en-US" dirty="0">
                <a:solidFill>
                  <a:srgbClr val="FF0000"/>
                </a:solidFill>
              </a:rPr>
              <a:t>および </a:t>
            </a:r>
            <a:r>
              <a:rPr kumimoji="1" lang="en-US" altLang="ja-JP" dirty="0">
                <a:solidFill>
                  <a:srgbClr val="FF0000"/>
                </a:solidFill>
              </a:rPr>
              <a:t>NTT </a:t>
            </a:r>
            <a:r>
              <a:rPr kumimoji="1" lang="ja-JP" altLang="en-US" dirty="0">
                <a:solidFill>
                  <a:srgbClr val="FF0000"/>
                </a:solidFill>
              </a:rPr>
              <a:t>東日本で構築・運営。</a:t>
            </a:r>
          </a:p>
        </p:txBody>
      </p:sp>
      <p:sp>
        <p:nvSpPr>
          <p:cNvPr id="222" name="テキスト ボックス 221"/>
          <p:cNvSpPr txBox="1"/>
          <p:nvPr/>
        </p:nvSpPr>
        <p:spPr>
          <a:xfrm>
            <a:off x="1531103" y="5371064"/>
            <a:ext cx="3147347" cy="646331"/>
          </a:xfrm>
          <a:prstGeom prst="rect">
            <a:avLst/>
          </a:prstGeom>
          <a:noFill/>
        </p:spPr>
        <p:txBody>
          <a:bodyPr wrap="square" rtlCol="0">
            <a:spAutoFit/>
          </a:bodyPr>
          <a:lstStyle/>
          <a:p>
            <a:r>
              <a:rPr kumimoji="1" lang="ja-JP" altLang="en-US" dirty="0">
                <a:solidFill>
                  <a:schemeClr val="accent5">
                    <a:lumMod val="75000"/>
                  </a:schemeClr>
                </a:solidFill>
              </a:rPr>
              <a:t>膨大な数のユーザー・組織で</a:t>
            </a:r>
            <a:endParaRPr kumimoji="1" lang="en-US" altLang="ja-JP" dirty="0">
              <a:solidFill>
                <a:schemeClr val="accent5">
                  <a:lumMod val="75000"/>
                </a:schemeClr>
              </a:solidFill>
            </a:endParaRPr>
          </a:p>
          <a:p>
            <a:r>
              <a:rPr kumimoji="1" lang="ja-JP" altLang="en-US" dirty="0">
                <a:solidFill>
                  <a:schemeClr val="accent5">
                    <a:lumMod val="75000"/>
                  </a:schemeClr>
                </a:solidFill>
              </a:rPr>
              <a:t>単一のゲートウェイを共有。</a:t>
            </a:r>
          </a:p>
        </p:txBody>
      </p:sp>
      <p:sp>
        <p:nvSpPr>
          <p:cNvPr id="223" name="テキスト ボックス 222"/>
          <p:cNvSpPr txBox="1"/>
          <p:nvPr/>
        </p:nvSpPr>
        <p:spPr>
          <a:xfrm>
            <a:off x="1531102" y="5987018"/>
            <a:ext cx="4412498" cy="369332"/>
          </a:xfrm>
          <a:prstGeom prst="rect">
            <a:avLst/>
          </a:prstGeom>
          <a:noFill/>
        </p:spPr>
        <p:txBody>
          <a:bodyPr wrap="square" rtlCol="0">
            <a:spAutoFit/>
          </a:bodyPr>
          <a:lstStyle/>
          <a:p>
            <a:r>
              <a:rPr kumimoji="1" lang="en-US" altLang="ja-JP" dirty="0">
                <a:solidFill>
                  <a:srgbClr val="7030A0"/>
                </a:solidFill>
              </a:rPr>
              <a:t>IPA </a:t>
            </a:r>
            <a:r>
              <a:rPr kumimoji="1" lang="ja-JP" altLang="en-US" dirty="0">
                <a:solidFill>
                  <a:srgbClr val="7030A0"/>
                </a:solidFill>
              </a:rPr>
              <a:t>によるシステム停止時は全ユーザーが影響。</a:t>
            </a:r>
          </a:p>
        </p:txBody>
      </p:sp>
      <p:sp>
        <p:nvSpPr>
          <p:cNvPr id="224" name="テキスト ボックス 223"/>
          <p:cNvSpPr txBox="1"/>
          <p:nvPr/>
        </p:nvSpPr>
        <p:spPr>
          <a:xfrm>
            <a:off x="411955" y="3126942"/>
            <a:ext cx="1214137" cy="338554"/>
          </a:xfrm>
          <a:prstGeom prst="rect">
            <a:avLst/>
          </a:prstGeom>
          <a:noFill/>
        </p:spPr>
        <p:txBody>
          <a:bodyPr wrap="square" rtlCol="0">
            <a:spAutoFit/>
          </a:bodyPr>
          <a:lstStyle/>
          <a:p>
            <a:r>
              <a:rPr kumimoji="1" lang="en-US" altLang="ja-JP" sz="1600" b="1" dirty="0">
                <a:solidFill>
                  <a:srgbClr val="0000FF"/>
                </a:solidFill>
              </a:rPr>
              <a:t>A </a:t>
            </a:r>
            <a:r>
              <a:rPr kumimoji="1" lang="ja-JP" altLang="en-US" sz="1600" b="1" dirty="0">
                <a:solidFill>
                  <a:srgbClr val="0000FF"/>
                </a:solidFill>
              </a:rPr>
              <a:t>社 社員</a:t>
            </a:r>
          </a:p>
        </p:txBody>
      </p:sp>
      <p:sp>
        <p:nvSpPr>
          <p:cNvPr id="225" name="テキスト ボックス 224"/>
          <p:cNvSpPr txBox="1"/>
          <p:nvPr/>
        </p:nvSpPr>
        <p:spPr>
          <a:xfrm>
            <a:off x="442069" y="4654134"/>
            <a:ext cx="1313775" cy="338554"/>
          </a:xfrm>
          <a:prstGeom prst="rect">
            <a:avLst/>
          </a:prstGeom>
          <a:noFill/>
        </p:spPr>
        <p:txBody>
          <a:bodyPr wrap="square" rtlCol="0">
            <a:spAutoFit/>
          </a:bodyPr>
          <a:lstStyle/>
          <a:p>
            <a:r>
              <a:rPr kumimoji="1" lang="en-US" altLang="ja-JP" sz="1600" b="1" dirty="0">
                <a:solidFill>
                  <a:schemeClr val="accent6">
                    <a:lumMod val="75000"/>
                  </a:schemeClr>
                </a:solidFill>
              </a:rPr>
              <a:t>B </a:t>
            </a:r>
            <a:r>
              <a:rPr kumimoji="1" lang="ja-JP" altLang="en-US" sz="1600" b="1" dirty="0">
                <a:solidFill>
                  <a:schemeClr val="accent6">
                    <a:lumMod val="75000"/>
                  </a:schemeClr>
                </a:solidFill>
              </a:rPr>
              <a:t>社 社員</a:t>
            </a:r>
          </a:p>
        </p:txBody>
      </p:sp>
      <p:sp>
        <p:nvSpPr>
          <p:cNvPr id="226" name="右矢印 225"/>
          <p:cNvSpPr/>
          <p:nvPr/>
        </p:nvSpPr>
        <p:spPr>
          <a:xfrm>
            <a:off x="5471568" y="2704722"/>
            <a:ext cx="904293" cy="1032749"/>
          </a:xfrm>
          <a:prstGeom prst="rightArrow">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7" name="角丸四角形 226"/>
          <p:cNvSpPr/>
          <p:nvPr/>
        </p:nvSpPr>
        <p:spPr>
          <a:xfrm>
            <a:off x="6669067" y="1180477"/>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a:t>プライベート版</a:t>
            </a:r>
          </a:p>
        </p:txBody>
      </p:sp>
      <p:pic>
        <p:nvPicPr>
          <p:cNvPr id="22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9003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9"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3641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1" name="Group 3337"/>
          <p:cNvGrpSpPr>
            <a:grpSpLocks/>
          </p:cNvGrpSpPr>
          <p:nvPr/>
        </p:nvGrpSpPr>
        <p:grpSpPr bwMode="auto">
          <a:xfrm>
            <a:off x="3715985" y="2011618"/>
            <a:ext cx="794015" cy="562049"/>
            <a:chOff x="258" y="972"/>
            <a:chExt cx="780" cy="685"/>
          </a:xfrm>
        </p:grpSpPr>
        <p:sp>
          <p:nvSpPr>
            <p:cNvPr id="23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1" name="Group 3337"/>
          <p:cNvGrpSpPr>
            <a:grpSpLocks/>
          </p:cNvGrpSpPr>
          <p:nvPr/>
        </p:nvGrpSpPr>
        <p:grpSpPr bwMode="auto">
          <a:xfrm>
            <a:off x="3715985" y="2626610"/>
            <a:ext cx="794015" cy="562049"/>
            <a:chOff x="258" y="972"/>
            <a:chExt cx="780" cy="685"/>
          </a:xfrm>
        </p:grpSpPr>
        <p:sp>
          <p:nvSpPr>
            <p:cNvPr id="27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1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312" name="図 311"/>
          <p:cNvPicPr>
            <a:picLocks noChangeAspect="1"/>
          </p:cNvPicPr>
          <p:nvPr/>
        </p:nvPicPr>
        <p:blipFill>
          <a:blip r:embed="rId2"/>
          <a:stretch>
            <a:fillRect/>
          </a:stretch>
        </p:blipFill>
        <p:spPr>
          <a:xfrm>
            <a:off x="8405707" y="2274549"/>
            <a:ext cx="723381" cy="766322"/>
          </a:xfrm>
          <a:prstGeom prst="rect">
            <a:avLst/>
          </a:prstGeom>
        </p:spPr>
      </p:pic>
      <p:sp>
        <p:nvSpPr>
          <p:cNvPr id="314" name="テキスト ボックス 313"/>
          <p:cNvSpPr txBox="1"/>
          <p:nvPr/>
        </p:nvSpPr>
        <p:spPr>
          <a:xfrm>
            <a:off x="10758074" y="3046637"/>
            <a:ext cx="851338" cy="461665"/>
          </a:xfrm>
          <a:prstGeom prst="rect">
            <a:avLst/>
          </a:prstGeom>
          <a:noFill/>
        </p:spPr>
        <p:txBody>
          <a:bodyPr wrap="square" rtlCol="0">
            <a:spAutoFit/>
          </a:bodyPr>
          <a:lstStyle/>
          <a:p>
            <a:r>
              <a:rPr kumimoji="1" lang="en-US" altLang="ja-JP" sz="2400" b="1" dirty="0">
                <a:solidFill>
                  <a:srgbClr val="0000FF"/>
                </a:solidFill>
              </a:rPr>
              <a:t>X </a:t>
            </a:r>
            <a:r>
              <a:rPr kumimoji="1" lang="ja-JP" altLang="en-US" sz="2400" b="1" dirty="0">
                <a:solidFill>
                  <a:srgbClr val="0000FF"/>
                </a:solidFill>
              </a:rPr>
              <a:t>社</a:t>
            </a:r>
          </a:p>
        </p:txBody>
      </p:sp>
      <p:pic>
        <p:nvPicPr>
          <p:cNvPr id="31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074982"/>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721368"/>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40770" y="222117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8" name="Group 3337"/>
          <p:cNvGrpSpPr>
            <a:grpSpLocks/>
          </p:cNvGrpSpPr>
          <p:nvPr/>
        </p:nvGrpSpPr>
        <p:grpSpPr bwMode="auto">
          <a:xfrm>
            <a:off x="10003292" y="2096569"/>
            <a:ext cx="794015" cy="562049"/>
            <a:chOff x="258" y="972"/>
            <a:chExt cx="780" cy="685"/>
          </a:xfrm>
        </p:grpSpPr>
        <p:sp>
          <p:nvSpPr>
            <p:cNvPr id="31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2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5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358" name="Group 3337"/>
          <p:cNvGrpSpPr>
            <a:grpSpLocks/>
          </p:cNvGrpSpPr>
          <p:nvPr/>
        </p:nvGrpSpPr>
        <p:grpSpPr bwMode="auto">
          <a:xfrm>
            <a:off x="10003292" y="2711561"/>
            <a:ext cx="794015" cy="562049"/>
            <a:chOff x="258" y="972"/>
            <a:chExt cx="780" cy="685"/>
          </a:xfrm>
        </p:grpSpPr>
        <p:sp>
          <p:nvSpPr>
            <p:cNvPr id="35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6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9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398" name="テキスト ボックス 397"/>
          <p:cNvSpPr txBox="1"/>
          <p:nvPr/>
        </p:nvSpPr>
        <p:spPr>
          <a:xfrm>
            <a:off x="6699262" y="3233573"/>
            <a:ext cx="1214137" cy="338554"/>
          </a:xfrm>
          <a:prstGeom prst="rect">
            <a:avLst/>
          </a:prstGeom>
          <a:noFill/>
        </p:spPr>
        <p:txBody>
          <a:bodyPr wrap="square" rtlCol="0">
            <a:spAutoFit/>
          </a:bodyPr>
          <a:lstStyle/>
          <a:p>
            <a:r>
              <a:rPr kumimoji="1" lang="en-US" altLang="ja-JP" sz="1600" b="1" dirty="0">
                <a:solidFill>
                  <a:srgbClr val="0000FF"/>
                </a:solidFill>
              </a:rPr>
              <a:t>X </a:t>
            </a:r>
            <a:r>
              <a:rPr kumimoji="1" lang="ja-JP" altLang="en-US" sz="1600" b="1" dirty="0">
                <a:solidFill>
                  <a:srgbClr val="0000FF"/>
                </a:solidFill>
              </a:rPr>
              <a:t>社 社員</a:t>
            </a:r>
          </a:p>
        </p:txBody>
      </p:sp>
      <p:cxnSp>
        <p:nvCxnSpPr>
          <p:cNvPr id="399" name="直線コネクタ 398"/>
          <p:cNvCxnSpPr>
            <a:endCxn id="312" idx="1"/>
          </p:cNvCxnSpPr>
          <p:nvPr/>
        </p:nvCxnSpPr>
        <p:spPr>
          <a:xfrm>
            <a:off x="7680824" y="2371066"/>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1" name="直線コネクタ 400"/>
          <p:cNvCxnSpPr/>
          <p:nvPr/>
        </p:nvCxnSpPr>
        <p:spPr>
          <a:xfrm flipV="1">
            <a:off x="7663519" y="2791185"/>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3" name="直線コネクタ 402"/>
          <p:cNvCxnSpPr/>
          <p:nvPr/>
        </p:nvCxnSpPr>
        <p:spPr>
          <a:xfrm>
            <a:off x="9121685" y="2783148"/>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5" name="直線コネクタ 404"/>
          <p:cNvCxnSpPr/>
          <p:nvPr/>
        </p:nvCxnSpPr>
        <p:spPr>
          <a:xfrm flipV="1">
            <a:off x="9098992" y="2354731"/>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407" name="正方形/長方形 406"/>
          <p:cNvSpPr/>
          <p:nvPr/>
        </p:nvSpPr>
        <p:spPr>
          <a:xfrm>
            <a:off x="8199410" y="1936660"/>
            <a:ext cx="1080502" cy="12969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 name="テキスト ボックス 409"/>
          <p:cNvSpPr txBox="1"/>
          <p:nvPr/>
        </p:nvSpPr>
        <p:spPr>
          <a:xfrm>
            <a:off x="7278595" y="3647062"/>
            <a:ext cx="4507250" cy="2308324"/>
          </a:xfrm>
          <a:prstGeom prst="rect">
            <a:avLst/>
          </a:prstGeom>
          <a:solidFill>
            <a:schemeClr val="accent4">
              <a:lumMod val="20000"/>
              <a:lumOff val="80000"/>
            </a:schemeClr>
          </a:solidFill>
          <a:ln w="28575">
            <a:solidFill>
              <a:schemeClr val="accent6">
                <a:lumMod val="75000"/>
              </a:schemeClr>
            </a:solidFill>
          </a:ln>
        </p:spPr>
        <p:txBody>
          <a:bodyPr wrap="square" rtlCol="0">
            <a:spAutoFit/>
          </a:bodyPr>
          <a:lstStyle/>
          <a:p>
            <a:r>
              <a:rPr lang="ja-JP" altLang="en-US" b="1" dirty="0">
                <a:solidFill>
                  <a:srgbClr val="FF0000"/>
                </a:solidFill>
              </a:rPr>
              <a:t>自社専用の中継ゲートウェイ。</a:t>
            </a:r>
            <a:endParaRPr kumimoji="1" lang="en-US" altLang="ja-JP" b="1" dirty="0">
              <a:solidFill>
                <a:schemeClr val="accent5">
                  <a:lumMod val="75000"/>
                </a:schemeClr>
              </a:solidFill>
            </a:endParaRPr>
          </a:p>
          <a:p>
            <a:r>
              <a:rPr kumimoji="1" lang="ja-JP" altLang="en-US" b="1" dirty="0">
                <a:solidFill>
                  <a:schemeClr val="accent5">
                    <a:lumMod val="75000"/>
                  </a:schemeClr>
                </a:solidFill>
              </a:rPr>
              <a:t>単独で動作するソフトウェアとして提供。</a:t>
            </a:r>
            <a:endParaRPr kumimoji="1" lang="en-US" altLang="ja-JP" b="1" dirty="0">
              <a:solidFill>
                <a:schemeClr val="accent5">
                  <a:lumMod val="75000"/>
                </a:schemeClr>
              </a:solidFill>
            </a:endParaRPr>
          </a:p>
          <a:p>
            <a:r>
              <a:rPr kumimoji="1" lang="en-US" altLang="ja-JP" b="1" dirty="0">
                <a:solidFill>
                  <a:srgbClr val="7030A0"/>
                </a:solidFill>
              </a:rPr>
              <a:t>IPA </a:t>
            </a:r>
            <a:r>
              <a:rPr kumimoji="1" lang="ja-JP" altLang="en-US" b="1" dirty="0">
                <a:solidFill>
                  <a:srgbClr val="7030A0"/>
                </a:solidFill>
              </a:rPr>
              <a:t>のシステムとは無関係で安定・永続的に動作可能。</a:t>
            </a:r>
          </a:p>
          <a:p>
            <a:r>
              <a:rPr kumimoji="1" lang="ja-JP" altLang="en-US" b="1" dirty="0">
                <a:solidFill>
                  <a:srgbClr val="7030A0"/>
                </a:solidFill>
              </a:rPr>
              <a:t>利用する各社が構築。</a:t>
            </a:r>
            <a:endParaRPr kumimoji="1" lang="en-US" altLang="ja-JP" b="1" dirty="0">
              <a:solidFill>
                <a:srgbClr val="7030A0"/>
              </a:solidFill>
            </a:endParaRPr>
          </a:p>
          <a:p>
            <a:r>
              <a:rPr lang="en-US" altLang="ja-JP" b="1" dirty="0"/>
              <a:t>(</a:t>
            </a:r>
            <a:r>
              <a:rPr lang="ja-JP" altLang="en-US" b="1" dirty="0"/>
              <a:t>クラウド </a:t>
            </a:r>
            <a:r>
              <a:rPr lang="en-US" altLang="ja-JP" b="1" dirty="0"/>
              <a:t>/ DC / </a:t>
            </a:r>
            <a:r>
              <a:rPr lang="ja-JP" altLang="en-US" b="1" dirty="0"/>
              <a:t>自社内サーバールーム </a:t>
            </a:r>
            <a:r>
              <a:rPr lang="en-US" altLang="ja-JP" b="1" dirty="0"/>
              <a:t>/ </a:t>
            </a:r>
            <a:r>
              <a:rPr lang="ja-JP" altLang="en-US" b="1" dirty="0"/>
              <a:t>自宅サーバー 等、</a:t>
            </a:r>
            <a:r>
              <a:rPr lang="en-US" altLang="ja-JP" b="1" dirty="0"/>
              <a:t>Linux </a:t>
            </a:r>
            <a:r>
              <a:rPr lang="ja-JP" altLang="en-US" b="1" dirty="0"/>
              <a:t>が動作すればどこにでも構築可能</a:t>
            </a:r>
            <a:r>
              <a:rPr lang="en-US" altLang="ja-JP" b="1" dirty="0"/>
              <a:t>)</a:t>
            </a:r>
            <a:endParaRPr kumimoji="1" lang="ja-JP" altLang="en-US" b="1" dirty="0"/>
          </a:p>
        </p:txBody>
      </p:sp>
      <p:sp>
        <p:nvSpPr>
          <p:cNvPr id="411" name="テキスト ボックス 410"/>
          <p:cNvSpPr txBox="1"/>
          <p:nvPr/>
        </p:nvSpPr>
        <p:spPr>
          <a:xfrm>
            <a:off x="1838712" y="4348765"/>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sp>
        <p:nvSpPr>
          <p:cNvPr id="412" name="テキスト ボックス 411"/>
          <p:cNvSpPr txBox="1"/>
          <p:nvPr/>
        </p:nvSpPr>
        <p:spPr>
          <a:xfrm>
            <a:off x="8208177" y="2984897"/>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pic>
        <p:nvPicPr>
          <p:cNvPr id="413" name="図 412"/>
          <p:cNvPicPr>
            <a:picLocks noChangeAspect="1"/>
          </p:cNvPicPr>
          <p:nvPr/>
        </p:nvPicPr>
        <p:blipFill>
          <a:blip r:embed="rId2"/>
          <a:stretch>
            <a:fillRect/>
          </a:stretch>
        </p:blipFill>
        <p:spPr>
          <a:xfrm>
            <a:off x="2122516" y="2093603"/>
            <a:ext cx="926077" cy="617670"/>
          </a:xfrm>
          <a:prstGeom prst="rect">
            <a:avLst/>
          </a:prstGeom>
        </p:spPr>
      </p:pic>
      <p:sp>
        <p:nvSpPr>
          <p:cNvPr id="416" name="上矢印 415"/>
          <p:cNvSpPr/>
          <p:nvPr/>
        </p:nvSpPr>
        <p:spPr>
          <a:xfrm>
            <a:off x="7680824" y="6113647"/>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7" name="テキスト ボックス 416"/>
          <p:cNvSpPr txBox="1"/>
          <p:nvPr/>
        </p:nvSpPr>
        <p:spPr>
          <a:xfrm>
            <a:off x="8387188" y="6195998"/>
            <a:ext cx="3200400" cy="523220"/>
          </a:xfrm>
          <a:prstGeom prst="rect">
            <a:avLst/>
          </a:prstGeom>
          <a:solidFill>
            <a:schemeClr val="accent4">
              <a:lumMod val="20000"/>
              <a:lumOff val="80000"/>
            </a:schemeClr>
          </a:solidFill>
        </p:spPr>
        <p:txBody>
          <a:bodyPr wrap="square" rtlCol="0">
            <a:spAutoFit/>
          </a:bodyPr>
          <a:lstStyle/>
          <a:p>
            <a:r>
              <a:rPr kumimoji="1" lang="ja-JP" altLang="en-US" sz="1400" b="1" dirty="0">
                <a:solidFill>
                  <a:srgbClr val="C00000"/>
                </a:solidFill>
              </a:rPr>
              <a:t>本ドキュメントでは、利用企業側の視点で、プライベート版の構築方法を述べる。</a:t>
            </a:r>
          </a:p>
        </p:txBody>
      </p:sp>
      <p:sp>
        <p:nvSpPr>
          <p:cNvPr id="418" name="正方形/長方形 417"/>
          <p:cNvSpPr/>
          <p:nvPr/>
        </p:nvSpPr>
        <p:spPr>
          <a:xfrm>
            <a:off x="6548653" y="1106905"/>
            <a:ext cx="5487837" cy="491049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00" name="図 399"/>
          <p:cNvPicPr>
            <a:picLocks noChangeAspect="1"/>
          </p:cNvPicPr>
          <p:nvPr/>
        </p:nvPicPr>
        <p:blipFill>
          <a:blip r:embed="rId2"/>
          <a:stretch>
            <a:fillRect/>
          </a:stretch>
        </p:blipFill>
        <p:spPr>
          <a:xfrm>
            <a:off x="8382429" y="2166364"/>
            <a:ext cx="723381" cy="766322"/>
          </a:xfrm>
          <a:prstGeom prst="rect">
            <a:avLst/>
          </a:prstGeom>
        </p:spPr>
      </p:pic>
      <p:pic>
        <p:nvPicPr>
          <p:cNvPr id="402" name="図 401"/>
          <p:cNvPicPr>
            <a:picLocks noChangeAspect="1"/>
          </p:cNvPicPr>
          <p:nvPr/>
        </p:nvPicPr>
        <p:blipFill>
          <a:blip r:embed="rId2"/>
          <a:stretch>
            <a:fillRect/>
          </a:stretch>
        </p:blipFill>
        <p:spPr>
          <a:xfrm>
            <a:off x="8416297" y="2032621"/>
            <a:ext cx="723381" cy="766322"/>
          </a:xfrm>
          <a:prstGeom prst="rect">
            <a:avLst/>
          </a:prstGeom>
        </p:spPr>
      </p:pic>
      <p:sp>
        <p:nvSpPr>
          <p:cNvPr id="2" name="テキスト ボックス 1"/>
          <p:cNvSpPr txBox="1"/>
          <p:nvPr/>
        </p:nvSpPr>
        <p:spPr>
          <a:xfrm>
            <a:off x="5568705" y="3785561"/>
            <a:ext cx="1029126" cy="1477328"/>
          </a:xfrm>
          <a:prstGeom prst="rect">
            <a:avLst/>
          </a:prstGeom>
          <a:noFill/>
        </p:spPr>
        <p:txBody>
          <a:bodyPr wrap="square" rtlCol="0">
            <a:spAutoFit/>
          </a:bodyPr>
          <a:lstStyle/>
          <a:p>
            <a:r>
              <a:rPr kumimoji="1" lang="ja-JP" altLang="en-US" b="1" dirty="0"/>
              <a:t>誰でも</a:t>
            </a:r>
            <a:endParaRPr kumimoji="1" lang="en-US" altLang="ja-JP" b="1" dirty="0"/>
          </a:p>
          <a:p>
            <a:r>
              <a:rPr kumimoji="1" lang="ja-JP" altLang="en-US" b="1" dirty="0"/>
              <a:t>同じ</a:t>
            </a:r>
          </a:p>
          <a:p>
            <a:r>
              <a:rPr kumimoji="1" lang="ja-JP" altLang="en-US" b="1" dirty="0"/>
              <a:t>ものが</a:t>
            </a:r>
          </a:p>
          <a:p>
            <a:r>
              <a:rPr kumimoji="1" lang="ja-JP" altLang="en-US" b="1" dirty="0"/>
              <a:t>作れる</a:t>
            </a:r>
          </a:p>
          <a:p>
            <a:r>
              <a:rPr kumimoji="1" lang="ja-JP" altLang="en-US" b="1" dirty="0"/>
              <a:t>ように！</a:t>
            </a:r>
          </a:p>
        </p:txBody>
      </p:sp>
    </p:spTree>
    <p:extLst>
      <p:ext uri="{BB962C8B-B14F-4D97-AF65-F5344CB8AC3E}">
        <p14:creationId xmlns:p14="http://schemas.microsoft.com/office/powerpoint/2010/main" val="1361825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2400" dirty="0"/>
              <a:t>4-3A</a:t>
            </a:r>
            <a:r>
              <a:rPr lang="en-US" altLang="ja-JP" sz="2400" dirty="0"/>
              <a:t>. SQL Server 2019 Express </a:t>
            </a:r>
            <a:r>
              <a:rPr lang="ja-JP" altLang="en-US" sz="2400" dirty="0"/>
              <a:t>のインストールと初期設定 </a:t>
            </a:r>
            <a:r>
              <a:rPr lang="en-US" altLang="ja-JP" sz="2400" dirty="0"/>
              <a:t>(</a:t>
            </a:r>
            <a:r>
              <a:rPr lang="ja-JP" altLang="en-US" sz="2400" b="1" u="sng" dirty="0">
                <a:solidFill>
                  <a:srgbClr val="0000FF"/>
                </a:solidFill>
              </a:rPr>
              <a:t>直接インストール</a:t>
            </a:r>
            <a:r>
              <a:rPr lang="en-US" altLang="ja-JP" sz="2400" dirty="0"/>
              <a:t>)</a:t>
            </a:r>
            <a:endParaRPr kumimoji="1" lang="ja-JP" altLang="en-US" sz="2400" dirty="0"/>
          </a:p>
        </p:txBody>
      </p:sp>
      <p:sp>
        <p:nvSpPr>
          <p:cNvPr id="6" name="テキスト ボックス 5"/>
          <p:cNvSpPr txBox="1"/>
          <p:nvPr/>
        </p:nvSpPr>
        <p:spPr>
          <a:xfrm>
            <a:off x="332741" y="128302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以下のコマンドを実行する。</a:t>
            </a:r>
            <a:r>
              <a:rPr kumimoji="1" lang="en-US" altLang="ja-JP" dirty="0"/>
              <a:t>SQL Server 2019 </a:t>
            </a:r>
            <a:r>
              <a:rPr kumimoji="1" lang="ja-JP" altLang="en-US" dirty="0"/>
              <a:t>がインストールされる。</a:t>
            </a:r>
            <a:r>
              <a:rPr kumimoji="1" lang="en-US" altLang="ja-JP" dirty="0"/>
              <a:t>(</a:t>
            </a:r>
            <a:r>
              <a:rPr kumimoji="1" lang="ja-JP" altLang="en-US" dirty="0"/>
              <a:t>数分間時間がかかる</a:t>
            </a:r>
            <a:r>
              <a:rPr kumimoji="1" lang="en-US" altLang="ja-JP" dirty="0"/>
              <a:t>)</a:t>
            </a:r>
            <a:endParaRPr lang="ja-JP" altLang="en-US" dirty="0"/>
          </a:p>
        </p:txBody>
      </p:sp>
      <p:sp>
        <p:nvSpPr>
          <p:cNvPr id="8" name="テキスト ボックス 7"/>
          <p:cNvSpPr txBox="1"/>
          <p:nvPr/>
        </p:nvSpPr>
        <p:spPr>
          <a:xfrm>
            <a:off x="222382" y="2070662"/>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https://packages.microsoft.com/config/ubuntu/20.04/mssql-server-2019.list)"</a:t>
            </a: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kumimoji="1" lang="ja-JP" altLang="en-US" sz="1050" dirty="0">
              <a:solidFill>
                <a:schemeClr val="bg1"/>
              </a:solidFill>
              <a:latin typeface="Consolas" panose="020B0609020204030204" pitchFamily="49" charset="0"/>
            </a:endParaRPr>
          </a:p>
        </p:txBody>
      </p:sp>
      <p:sp>
        <p:nvSpPr>
          <p:cNvPr id="10" name="テキスト ボックス 9"/>
          <p:cNvSpPr txBox="1"/>
          <p:nvPr/>
        </p:nvSpPr>
        <p:spPr>
          <a:xfrm>
            <a:off x="222382" y="1686910"/>
            <a:ext cx="2757301" cy="369332"/>
          </a:xfrm>
          <a:prstGeom prst="rect">
            <a:avLst/>
          </a:prstGeom>
          <a:noFill/>
        </p:spPr>
        <p:txBody>
          <a:bodyPr wrap="square" rtlCol="0">
            <a:spAutoFit/>
          </a:bodyPr>
          <a:lstStyle/>
          <a:p>
            <a:r>
              <a:rPr kumimoji="1" lang="en-US" altLang="ja-JP" dirty="0"/>
              <a:t>Ubuntu 20.04 </a:t>
            </a:r>
            <a:r>
              <a:rPr kumimoji="1" lang="ja-JP" altLang="en-US" dirty="0"/>
              <a:t>の場合</a:t>
            </a:r>
            <a:r>
              <a:rPr kumimoji="1" lang="en-US" altLang="ja-JP" dirty="0"/>
              <a:t>:</a:t>
            </a:r>
            <a:endParaRPr kumimoji="1" lang="ja-JP" altLang="en-US" dirty="0"/>
          </a:p>
        </p:txBody>
      </p:sp>
      <p:sp>
        <p:nvSpPr>
          <p:cNvPr id="11" name="テキスト ボックス 10"/>
          <p:cNvSpPr txBox="1"/>
          <p:nvPr/>
        </p:nvSpPr>
        <p:spPr>
          <a:xfrm>
            <a:off x="222382" y="3386484"/>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https://packages.microsoft.com/config/ubuntu/18.04/mssql-server-2019.list)"</a:t>
            </a: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2" name="テキスト ボックス 11"/>
          <p:cNvSpPr txBox="1"/>
          <p:nvPr/>
        </p:nvSpPr>
        <p:spPr>
          <a:xfrm>
            <a:off x="222382" y="3002732"/>
            <a:ext cx="2757301" cy="369332"/>
          </a:xfrm>
          <a:prstGeom prst="rect">
            <a:avLst/>
          </a:prstGeom>
          <a:noFill/>
        </p:spPr>
        <p:txBody>
          <a:bodyPr wrap="square" rtlCol="0">
            <a:spAutoFit/>
          </a:bodyPr>
          <a:lstStyle/>
          <a:p>
            <a:r>
              <a:rPr kumimoji="1" lang="en-US" altLang="ja-JP" dirty="0"/>
              <a:t>Ubuntu 18.04 </a:t>
            </a:r>
            <a:r>
              <a:rPr kumimoji="1" lang="ja-JP" altLang="en-US" dirty="0"/>
              <a:t>の場合</a:t>
            </a:r>
          </a:p>
        </p:txBody>
      </p:sp>
      <p:sp>
        <p:nvSpPr>
          <p:cNvPr id="13" name="テキスト ボックス 12"/>
          <p:cNvSpPr txBox="1"/>
          <p:nvPr/>
        </p:nvSpPr>
        <p:spPr>
          <a:xfrm>
            <a:off x="222382" y="4705038"/>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a:t>
            </a:r>
            <a:r>
              <a:rPr lang="en-US" altLang="ja-JP" sz="1050" dirty="0" err="1">
                <a:solidFill>
                  <a:schemeClr val="bg1"/>
                </a:solidFill>
                <a:latin typeface="Consolas" panose="020B0609020204030204" pitchFamily="49" charset="0"/>
              </a:rPr>
              <a:t>config</a:t>
            </a:r>
            <a:r>
              <a:rPr lang="en-US" altLang="ja-JP" sz="1050" dirty="0">
                <a:solidFill>
                  <a:schemeClr val="bg1"/>
                </a:solidFill>
                <a:latin typeface="Consolas" panose="020B0609020204030204" pitchFamily="49" charset="0"/>
              </a:rPr>
              <a:t>/</a:t>
            </a:r>
            <a:r>
              <a:rPr lang="en-US" altLang="ja-JP" sz="1050" dirty="0" err="1">
                <a:solidFill>
                  <a:schemeClr val="bg1"/>
                </a:solidFill>
                <a:latin typeface="Consolas" panose="020B0609020204030204" pitchFamily="49" charset="0"/>
              </a:rPr>
              <a:t>ubuntu</a:t>
            </a:r>
            <a:r>
              <a:rPr lang="en-US" altLang="ja-JP" sz="1050" dirty="0">
                <a:solidFill>
                  <a:schemeClr val="bg1"/>
                </a:solidFill>
                <a:latin typeface="Consolas" panose="020B0609020204030204" pitchFamily="49" charset="0"/>
              </a:rPr>
              <a:t>/16.04/mssql-server-2019.list)“</a:t>
            </a:r>
            <a:br>
              <a:rPr lang="en-US" altLang="ja-JP" sz="1050" dirty="0">
                <a:solidFill>
                  <a:schemeClr val="bg1"/>
                </a:solidFill>
                <a:latin typeface="Consolas" panose="020B0609020204030204" pitchFamily="49" charset="0"/>
              </a:rPr>
            </a:br>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4" name="テキスト ボックス 13"/>
          <p:cNvSpPr txBox="1"/>
          <p:nvPr/>
        </p:nvSpPr>
        <p:spPr>
          <a:xfrm>
            <a:off x="222382" y="4321286"/>
            <a:ext cx="2757301" cy="369332"/>
          </a:xfrm>
          <a:prstGeom prst="rect">
            <a:avLst/>
          </a:prstGeom>
          <a:noFill/>
        </p:spPr>
        <p:txBody>
          <a:bodyPr wrap="square" rtlCol="0">
            <a:spAutoFit/>
          </a:bodyPr>
          <a:lstStyle/>
          <a:p>
            <a:r>
              <a:rPr kumimoji="1" lang="en-US" altLang="ja-JP" dirty="0"/>
              <a:t>Ubuntu 16.04 </a:t>
            </a:r>
            <a:r>
              <a:rPr kumimoji="1" lang="ja-JP" altLang="en-US" dirty="0"/>
              <a:t>の場合</a:t>
            </a:r>
          </a:p>
        </p:txBody>
      </p:sp>
      <p:sp>
        <p:nvSpPr>
          <p:cNvPr id="15" name="テキスト ボックス 14"/>
          <p:cNvSpPr txBox="1"/>
          <p:nvPr/>
        </p:nvSpPr>
        <p:spPr>
          <a:xfrm>
            <a:off x="567361" y="5750361"/>
            <a:ext cx="9812369" cy="923330"/>
          </a:xfrm>
          <a:prstGeom prst="rect">
            <a:avLst/>
          </a:prstGeom>
          <a:noFill/>
        </p:spPr>
        <p:txBody>
          <a:bodyPr wrap="square" rtlCol="0">
            <a:spAutoFit/>
          </a:bodyPr>
          <a:lstStyle/>
          <a:p>
            <a:r>
              <a:rPr kumimoji="1" lang="en-US" altLang="ja-JP" dirty="0"/>
              <a:t>CentOS </a:t>
            </a:r>
            <a:r>
              <a:rPr kumimoji="1" lang="ja-JP" altLang="en-US" dirty="0"/>
              <a:t>等の、</a:t>
            </a:r>
            <a:r>
              <a:rPr kumimoji="1" lang="en-US" altLang="ja-JP" dirty="0"/>
              <a:t>Ubuntu </a:t>
            </a:r>
            <a:r>
              <a:rPr kumimoji="1" lang="ja-JP" altLang="en-US" dirty="0"/>
              <a:t>以外の </a:t>
            </a:r>
            <a:r>
              <a:rPr kumimoji="1" lang="en-US" altLang="ja-JP" dirty="0"/>
              <a:t>Linux </a:t>
            </a:r>
            <a:r>
              <a:rPr kumimoji="1" lang="ja-JP" altLang="en-US" dirty="0" err="1"/>
              <a:t>への</a:t>
            </a:r>
            <a:r>
              <a:rPr kumimoji="1" lang="ja-JP" altLang="en-US" dirty="0"/>
              <a:t>インストール方法は</a:t>
            </a:r>
          </a:p>
          <a:p>
            <a:r>
              <a:rPr lang="en-US" altLang="ja-JP" dirty="0"/>
              <a:t>https://docs.microsoft.com/ja-jp/sql/linux/sql-server-linux-overview/</a:t>
            </a:r>
          </a:p>
          <a:p>
            <a:r>
              <a:rPr kumimoji="1" lang="ja-JP" altLang="en-US" dirty="0"/>
              <a:t>を参照すること。または、「</a:t>
            </a:r>
            <a:r>
              <a:rPr kumimoji="1" lang="en-US" altLang="ja-JP" dirty="0"/>
              <a:t>4-3B. SQL Server 2019 </a:t>
            </a:r>
            <a:r>
              <a:rPr kumimoji="1" lang="ja-JP" altLang="en-US" dirty="0"/>
              <a:t>の </a:t>
            </a:r>
            <a:r>
              <a:rPr kumimoji="1" lang="en-US" altLang="ja-JP" dirty="0"/>
              <a:t>Docker </a:t>
            </a:r>
            <a:r>
              <a:rPr kumimoji="1" lang="ja-JP" altLang="en-US" dirty="0"/>
              <a:t>コンテナとしてのインストール」を利用すること。</a:t>
            </a:r>
          </a:p>
        </p:txBody>
      </p:sp>
      <p:sp>
        <p:nvSpPr>
          <p:cNvPr id="2" name="テキスト ボックス 1">
            <a:extLst>
              <a:ext uri="{FF2B5EF4-FFF2-40B4-BE49-F238E27FC236}">
                <a16:creationId xmlns:a16="http://schemas.microsoft.com/office/drawing/2014/main" id="{68A6DC12-D9D3-4D4A-B568-7A85D775B6B1}"/>
              </a:ext>
            </a:extLst>
          </p:cNvPr>
          <p:cNvSpPr txBox="1"/>
          <p:nvPr/>
        </p:nvSpPr>
        <p:spPr>
          <a:xfrm>
            <a:off x="2526390" y="1733076"/>
            <a:ext cx="6312810" cy="276999"/>
          </a:xfrm>
          <a:prstGeom prst="rect">
            <a:avLst/>
          </a:prstGeom>
          <a:noFill/>
        </p:spPr>
        <p:txBody>
          <a:bodyPr wrap="square" rtlCol="0">
            <a:spAutoFit/>
          </a:bodyPr>
          <a:lstStyle/>
          <a:p>
            <a:r>
              <a:rPr kumimoji="1" lang="en-US" altLang="ja-JP" sz="1200" u="sng" dirty="0">
                <a:solidFill>
                  <a:srgbClr val="0000FF"/>
                </a:solidFill>
              </a:rPr>
              <a:t>※ Ubuntu 22.04 </a:t>
            </a:r>
            <a:r>
              <a:rPr kumimoji="1" lang="ja-JP" altLang="en-US" sz="1200" u="sng" dirty="0">
                <a:solidFill>
                  <a:srgbClr val="0000FF"/>
                </a:solidFill>
              </a:rPr>
              <a:t>の場合は、</a:t>
            </a:r>
            <a:r>
              <a:rPr kumimoji="1" lang="en-US" altLang="ja-JP" sz="1200" u="sng" dirty="0">
                <a:solidFill>
                  <a:srgbClr val="0000FF"/>
                </a:solidFill>
              </a:rPr>
              <a:t>4-3B </a:t>
            </a:r>
            <a:r>
              <a:rPr kumimoji="1" lang="ja-JP" altLang="en-US" sz="1200" u="sng" dirty="0">
                <a:solidFill>
                  <a:srgbClr val="0000FF"/>
                </a:solidFill>
              </a:rPr>
              <a:t>の手法 </a:t>
            </a:r>
            <a:r>
              <a:rPr kumimoji="1" lang="en-US" altLang="ja-JP" sz="1200" u="sng" dirty="0">
                <a:solidFill>
                  <a:srgbClr val="0000FF"/>
                </a:solidFill>
              </a:rPr>
              <a:t>(Docker </a:t>
            </a:r>
            <a:r>
              <a:rPr kumimoji="1" lang="ja-JP" altLang="en-US" sz="1200" u="sng" dirty="0">
                <a:solidFill>
                  <a:srgbClr val="0000FF"/>
                </a:solidFill>
              </a:rPr>
              <a:t>コンテナとしてのインストール</a:t>
            </a:r>
            <a:r>
              <a:rPr kumimoji="1" lang="en-US" altLang="ja-JP" sz="1200" u="sng" dirty="0">
                <a:solidFill>
                  <a:srgbClr val="0000FF"/>
                </a:solidFill>
              </a:rPr>
              <a:t>)</a:t>
            </a:r>
            <a:r>
              <a:rPr lang="ja-JP" altLang="en-US" sz="1200" u="sng" dirty="0">
                <a:solidFill>
                  <a:srgbClr val="0000FF"/>
                </a:solidFill>
              </a:rPr>
              <a:t> を用いること。</a:t>
            </a:r>
            <a:endParaRPr kumimoji="1" lang="ja-JP" altLang="en-US" sz="1200" u="sng" dirty="0">
              <a:solidFill>
                <a:srgbClr val="0000FF"/>
              </a:solidFill>
            </a:endParaRPr>
          </a:p>
        </p:txBody>
      </p:sp>
      <p:sp>
        <p:nvSpPr>
          <p:cNvPr id="5" name="テキスト ボックス 4">
            <a:extLst>
              <a:ext uri="{FF2B5EF4-FFF2-40B4-BE49-F238E27FC236}">
                <a16:creationId xmlns:a16="http://schemas.microsoft.com/office/drawing/2014/main" id="{00BD63EE-DB8E-46DC-A1F0-BA2BD7512F47}"/>
              </a:ext>
            </a:extLst>
          </p:cNvPr>
          <p:cNvSpPr txBox="1"/>
          <p:nvPr/>
        </p:nvSpPr>
        <p:spPr>
          <a:xfrm>
            <a:off x="222382" y="975406"/>
            <a:ext cx="8506459" cy="307777"/>
          </a:xfrm>
          <a:prstGeom prst="rect">
            <a:avLst/>
          </a:prstGeom>
          <a:noFill/>
        </p:spPr>
        <p:txBody>
          <a:bodyPr wrap="square" rtlCol="0">
            <a:spAutoFit/>
          </a:bodyPr>
          <a:lstStyle/>
          <a:p>
            <a:r>
              <a:rPr kumimoji="1" lang="ja-JP" altLang="en-US" sz="1400" dirty="0">
                <a:solidFill>
                  <a:srgbClr val="0000FF"/>
                </a:solidFill>
              </a:rPr>
              <a:t>この </a:t>
            </a:r>
            <a:r>
              <a:rPr kumimoji="1" lang="en-US" altLang="ja-JP" sz="1400" dirty="0">
                <a:solidFill>
                  <a:srgbClr val="0000FF"/>
                </a:solidFill>
              </a:rPr>
              <a:t>4-3A </a:t>
            </a:r>
            <a:r>
              <a:rPr kumimoji="1" lang="ja-JP" altLang="en-US" sz="1400" dirty="0">
                <a:solidFill>
                  <a:srgbClr val="0000FF"/>
                </a:solidFill>
              </a:rPr>
              <a:t>節は、</a:t>
            </a:r>
            <a:r>
              <a:rPr kumimoji="1" lang="en-US" altLang="ja-JP" sz="1400" dirty="0">
                <a:solidFill>
                  <a:srgbClr val="0000FF"/>
                </a:solidFill>
              </a:rPr>
              <a:t>4-3B </a:t>
            </a:r>
            <a:r>
              <a:rPr kumimoji="1" lang="ja-JP" altLang="en-US" sz="1400" dirty="0">
                <a:solidFill>
                  <a:srgbClr val="0000FF"/>
                </a:solidFill>
              </a:rPr>
              <a:t>節と排他です。いずれか </a:t>
            </a:r>
            <a:r>
              <a:rPr kumimoji="1" lang="en-US" altLang="ja-JP" sz="1400" dirty="0">
                <a:solidFill>
                  <a:srgbClr val="0000FF"/>
                </a:solidFill>
              </a:rPr>
              <a:t>1 </a:t>
            </a:r>
            <a:r>
              <a:rPr kumimoji="1" lang="ja-JP" altLang="en-US" sz="1400" dirty="0">
                <a:solidFill>
                  <a:srgbClr val="0000FF"/>
                </a:solidFill>
              </a:rPr>
              <a:t>つのみ実施すれば </a:t>
            </a:r>
            <a:r>
              <a:rPr kumimoji="1" lang="en-US" altLang="ja-JP" sz="1400" dirty="0">
                <a:solidFill>
                  <a:srgbClr val="0000FF"/>
                </a:solidFill>
              </a:rPr>
              <a:t>OK </a:t>
            </a:r>
            <a:r>
              <a:rPr kumimoji="1" lang="ja-JP" altLang="en-US" sz="1400" dirty="0">
                <a:solidFill>
                  <a:srgbClr val="0000FF"/>
                </a:solidFill>
              </a:rPr>
              <a:t>です。</a:t>
            </a:r>
            <a:r>
              <a:rPr kumimoji="1" lang="en-US" altLang="ja-JP" sz="1400" dirty="0">
                <a:solidFill>
                  <a:srgbClr val="0000FF"/>
                </a:solidFill>
              </a:rPr>
              <a:t>(</a:t>
            </a:r>
            <a:r>
              <a:rPr kumimoji="1" lang="ja-JP" altLang="en-US" sz="1400" dirty="0">
                <a:solidFill>
                  <a:srgbClr val="0000FF"/>
                </a:solidFill>
              </a:rPr>
              <a:t>両方を実施してはなりません。</a:t>
            </a:r>
            <a:r>
              <a:rPr kumimoji="1" lang="en-US" altLang="ja-JP" sz="1400" dirty="0">
                <a:solidFill>
                  <a:srgbClr val="0000FF"/>
                </a:solidFill>
              </a:rPr>
              <a:t>)</a:t>
            </a:r>
            <a:endParaRPr kumimoji="1" lang="ja-JP" altLang="en-US" sz="1400" dirty="0">
              <a:solidFill>
                <a:srgbClr val="0000FF"/>
              </a:solidFill>
            </a:endParaRPr>
          </a:p>
        </p:txBody>
      </p:sp>
    </p:spTree>
    <p:extLst>
      <p:ext uri="{BB962C8B-B14F-4D97-AF65-F5344CB8AC3E}">
        <p14:creationId xmlns:p14="http://schemas.microsoft.com/office/powerpoint/2010/main" val="5119617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95982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 </a:t>
            </a:r>
            <a:r>
              <a:rPr kumimoji="1" lang="ja-JP" altLang="en-US" dirty="0"/>
              <a:t>以下のコマンドを実行し、</a:t>
            </a:r>
            <a:r>
              <a:rPr kumimoji="1" lang="en-US" altLang="ja-JP" dirty="0"/>
              <a:t>SQL Server Express 2019 </a:t>
            </a:r>
            <a:r>
              <a:rPr kumimoji="1" lang="ja-JP" altLang="en-US" dirty="0"/>
              <a:t>を初期設定する。</a:t>
            </a:r>
            <a:endParaRPr lang="ja-JP" altLang="en-US" dirty="0"/>
          </a:p>
        </p:txBody>
      </p:sp>
      <p:sp>
        <p:nvSpPr>
          <p:cNvPr id="6" name="テキスト ボックス 5"/>
          <p:cNvSpPr txBox="1"/>
          <p:nvPr/>
        </p:nvSpPr>
        <p:spPr>
          <a:xfrm>
            <a:off x="332741" y="1487338"/>
            <a:ext cx="11554459"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/opt/</a:t>
            </a:r>
            <a:r>
              <a:rPr lang="en-US" altLang="ja-JP" sz="1400" dirty="0" err="1">
                <a:solidFill>
                  <a:schemeClr val="bg1"/>
                </a:solidFill>
                <a:latin typeface="Consolas" panose="020B0609020204030204" pitchFamily="49" charset="0"/>
              </a:rPr>
              <a:t>mssql</a:t>
            </a:r>
            <a:r>
              <a:rPr lang="en-US" altLang="ja-JP" sz="1400" dirty="0">
                <a:solidFill>
                  <a:schemeClr val="bg1"/>
                </a:solidFill>
                <a:latin typeface="Consolas" panose="020B0609020204030204" pitchFamily="49" charset="0"/>
              </a:rPr>
              <a:t>/bin/</a:t>
            </a:r>
            <a:r>
              <a:rPr lang="en-US" altLang="ja-JP" sz="1400" dirty="0" err="1">
                <a:solidFill>
                  <a:schemeClr val="bg1"/>
                </a:solidFill>
                <a:latin typeface="Consolas" panose="020B0609020204030204" pitchFamily="49" charset="0"/>
              </a:rPr>
              <a:t>mssql-conf</a:t>
            </a:r>
            <a:r>
              <a:rPr lang="en-US" altLang="ja-JP" sz="1400" dirty="0">
                <a:solidFill>
                  <a:schemeClr val="bg1"/>
                </a:solidFill>
                <a:latin typeface="Consolas" panose="020B0609020204030204" pitchFamily="49" charset="0"/>
              </a:rPr>
              <a:t> setup</a:t>
            </a:r>
          </a:p>
        </p:txBody>
      </p:sp>
      <p:sp>
        <p:nvSpPr>
          <p:cNvPr id="8" name="テキスト ボックス 7"/>
          <p:cNvSpPr txBox="1"/>
          <p:nvPr/>
        </p:nvSpPr>
        <p:spPr>
          <a:xfrm>
            <a:off x="914400" y="1883593"/>
            <a:ext cx="10972800" cy="4893647"/>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1) Evaluation (free, no production use rights, 180-day limit)</a:t>
            </a:r>
          </a:p>
          <a:p>
            <a:r>
              <a:rPr lang="en-US" altLang="ja-JP" sz="1200" dirty="0">
                <a:solidFill>
                  <a:schemeClr val="bg1"/>
                </a:solidFill>
                <a:latin typeface="Consolas" panose="020B0609020204030204" pitchFamily="49" charset="0"/>
              </a:rPr>
              <a:t>  2) Developer (free, no production use rights)</a:t>
            </a:r>
          </a:p>
          <a:p>
            <a:r>
              <a:rPr lang="en-US" altLang="ja-JP" sz="1200" dirty="0">
                <a:solidFill>
                  <a:schemeClr val="bg1"/>
                </a:solidFill>
                <a:latin typeface="Consolas" panose="020B0609020204030204" pitchFamily="49" charset="0"/>
              </a:rPr>
              <a:t>  3) Express (free)</a:t>
            </a:r>
          </a:p>
          <a:p>
            <a:r>
              <a:rPr lang="en-US" altLang="ja-JP" sz="1200" dirty="0">
                <a:solidFill>
                  <a:schemeClr val="bg1"/>
                </a:solidFill>
                <a:latin typeface="Consolas" panose="020B0609020204030204" pitchFamily="49" charset="0"/>
              </a:rPr>
              <a:t>  4) Web (PAID)</a:t>
            </a:r>
          </a:p>
          <a:p>
            <a:r>
              <a:rPr lang="en-US" altLang="ja-JP" sz="1200" dirty="0">
                <a:solidFill>
                  <a:schemeClr val="bg1"/>
                </a:solidFill>
                <a:latin typeface="Consolas" panose="020B0609020204030204" pitchFamily="49" charset="0"/>
              </a:rPr>
              <a:t>  5) Standard (PAID)</a:t>
            </a:r>
          </a:p>
          <a:p>
            <a:r>
              <a:rPr lang="en-US" altLang="ja-JP" sz="1200" dirty="0">
                <a:solidFill>
                  <a:schemeClr val="bg1"/>
                </a:solidFill>
                <a:latin typeface="Consolas" panose="020B0609020204030204" pitchFamily="49" charset="0"/>
              </a:rPr>
              <a:t>  6) Enterprise (PAID) - CPU Core utilization restricted to 20 physical/40 </a:t>
            </a:r>
            <a:r>
              <a:rPr lang="en-US" altLang="ja-JP" sz="1200" dirty="0" err="1">
                <a:solidFill>
                  <a:schemeClr val="bg1"/>
                </a:solidFill>
                <a:latin typeface="Consolas" panose="020B0609020204030204" pitchFamily="49" charset="0"/>
              </a:rPr>
              <a:t>hyperthreaded</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7) Enterprise Core (PAID) - CPU Core utilization up to Operating System Maximum</a:t>
            </a:r>
          </a:p>
          <a:p>
            <a:r>
              <a:rPr lang="en-US" altLang="ja-JP" sz="1200" dirty="0">
                <a:solidFill>
                  <a:schemeClr val="bg1"/>
                </a:solidFill>
                <a:latin typeface="Consolas" panose="020B0609020204030204" pitchFamily="49" charset="0"/>
              </a:rPr>
              <a:t>  8) I bought a license through a retail sales channel and have a product key to enter.</a:t>
            </a:r>
          </a:p>
          <a:p>
            <a:r>
              <a:rPr lang="en-US" altLang="ja-JP" sz="1200" dirty="0">
                <a:solidFill>
                  <a:schemeClr val="bg1"/>
                </a:solidFill>
                <a:latin typeface="Consolas" panose="020B0609020204030204" pitchFamily="49" charset="0"/>
              </a:rPr>
              <a:t>Enter your edition(1-8):</a:t>
            </a:r>
          </a:p>
          <a:p>
            <a:r>
              <a:rPr lang="en-US" altLang="ja-JP" sz="1200" b="1" u="sng" dirty="0">
                <a:solidFill>
                  <a:srgbClr val="FFFF00"/>
                </a:solidFill>
                <a:latin typeface="Consolas" panose="020B0609020204030204" pitchFamily="49" charset="0"/>
              </a:rPr>
              <a:t>3 </a:t>
            </a:r>
            <a:r>
              <a:rPr lang="ja-JP" altLang="en-US" sz="1200" b="1" u="sng" dirty="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 you accept the license terms? [Yes/No]:</a:t>
            </a:r>
          </a:p>
          <a:p>
            <a:r>
              <a:rPr lang="en-US" altLang="ja-JP" sz="1200" b="1" u="sng" dirty="0">
                <a:solidFill>
                  <a:srgbClr val="FFFF00"/>
                </a:solidFill>
                <a:latin typeface="Consolas" panose="020B0609020204030204" pitchFamily="49" charset="0"/>
              </a:rPr>
              <a:t>yes </a:t>
            </a:r>
            <a:r>
              <a:rPr lang="ja-JP" altLang="en-US" sz="1200" b="1" u="sng" dirty="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Enter the SQL Server system administrator password:</a:t>
            </a:r>
          </a:p>
          <a:p>
            <a:r>
              <a:rPr lang="en-US" altLang="ja-JP" sz="1200" b="1" u="sng" dirty="0">
                <a:solidFill>
                  <a:srgbClr val="FFFF00"/>
                </a:solidFill>
                <a:latin typeface="Consolas" panose="020B0609020204030204" pitchFamily="49" charset="0"/>
              </a:rPr>
              <a:t>SqlNeko123</a:t>
            </a:r>
          </a:p>
          <a:p>
            <a:r>
              <a:rPr lang="en-US" altLang="ja-JP" sz="1200" b="1" u="sng" dirty="0">
                <a:solidFill>
                  <a:srgbClr val="FFFF00"/>
                </a:solidFill>
                <a:latin typeface="Consolas" panose="020B0609020204030204" pitchFamily="49" charset="0"/>
              </a:rPr>
              <a:t>SqlNeko123</a:t>
            </a:r>
            <a:r>
              <a:rPr lang="en-US" altLang="ja-JP" sz="1200" b="1" dirty="0">
                <a:solidFill>
                  <a:srgbClr val="FFFF00"/>
                </a:solidFill>
                <a:latin typeface="Consolas" panose="020B0609020204030204" pitchFamily="49" charset="0"/>
              </a:rPr>
              <a:t>  </a:t>
            </a:r>
            <a:r>
              <a:rPr lang="ja-JP" altLang="en-US" sz="1200" b="1" u="sng" dirty="0">
                <a:solidFill>
                  <a:srgbClr val="FFFF00"/>
                </a:solidFill>
                <a:latin typeface="Consolas" panose="020B0609020204030204" pitchFamily="49" charset="0"/>
              </a:rPr>
              <a:t>と </a:t>
            </a:r>
            <a:r>
              <a:rPr lang="en-US" altLang="ja-JP" sz="1200" b="1" u="sng" dirty="0">
                <a:solidFill>
                  <a:srgbClr val="FFFF00"/>
                </a:solidFill>
                <a:latin typeface="Consolas" panose="020B0609020204030204" pitchFamily="49" charset="0"/>
              </a:rPr>
              <a:t>2 </a:t>
            </a:r>
            <a:r>
              <a:rPr lang="ja-JP" altLang="en-US" sz="1200" b="1" u="sng" dirty="0">
                <a:solidFill>
                  <a:srgbClr val="FFFF00"/>
                </a:solidFill>
                <a:latin typeface="Consolas" panose="020B0609020204030204" pitchFamily="49" charset="0"/>
              </a:rPr>
              <a:t>回仮のパスワードを入力する。</a:t>
            </a:r>
            <a:r>
              <a:rPr lang="en-US" altLang="ja-JP" sz="1200" b="1" u="sng" dirty="0">
                <a:solidFill>
                  <a:srgbClr val="FFFF00"/>
                </a:solidFill>
                <a:latin typeface="Consolas" panose="020B0609020204030204" pitchFamily="49" charset="0"/>
              </a:rPr>
              <a:t>(</a:t>
            </a:r>
            <a:r>
              <a:rPr lang="ja-JP" altLang="en-US" sz="1200" b="1" u="sng" dirty="0">
                <a:solidFill>
                  <a:srgbClr val="FFFF00"/>
                </a:solidFill>
                <a:latin typeface="Consolas" panose="020B0609020204030204" pitchFamily="49" charset="0"/>
              </a:rPr>
              <a:t>別のパスワードでもよい。</a:t>
            </a:r>
            <a:r>
              <a:rPr lang="en-US" altLang="ja-JP" sz="1200" b="1" u="sng"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Confirm the SQL Server system administrator password: </a:t>
            </a:r>
          </a:p>
          <a:p>
            <a:r>
              <a:rPr lang="en-US" altLang="ja-JP" sz="1200" dirty="0">
                <a:solidFill>
                  <a:schemeClr val="bg1"/>
                </a:solidFill>
                <a:latin typeface="Consolas" panose="020B0609020204030204" pitchFamily="49" charset="0"/>
              </a:rPr>
              <a:t>Configuring SQL Server...</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The licensing PID was successfully processed. The new edition is [Express Edition].</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is enabled for this instance. </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feature is enabled for log durability.</a:t>
            </a:r>
          </a:p>
          <a:p>
            <a:r>
              <a:rPr lang="en-US" altLang="ja-JP" sz="1200" dirty="0">
                <a:solidFill>
                  <a:schemeClr val="bg1"/>
                </a:solidFill>
                <a:latin typeface="Consolas" panose="020B0609020204030204" pitchFamily="49" charset="0"/>
              </a:rPr>
              <a:t>Created </a:t>
            </a:r>
            <a:r>
              <a:rPr lang="en-US" altLang="ja-JP" sz="1200" dirty="0" err="1">
                <a:solidFill>
                  <a:schemeClr val="bg1"/>
                </a:solidFill>
                <a:latin typeface="Consolas" panose="020B0609020204030204" pitchFamily="49" charset="0"/>
              </a:rPr>
              <a:t>symlink</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/system/multi-</a:t>
            </a:r>
            <a:r>
              <a:rPr lang="en-US" altLang="ja-JP" sz="1200" dirty="0" err="1">
                <a:solidFill>
                  <a:schemeClr val="bg1"/>
                </a:solidFill>
                <a:latin typeface="Consolas" panose="020B0609020204030204" pitchFamily="49" charset="0"/>
              </a:rPr>
              <a:t>user.target.wants</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 → /lib/</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Setup has completed successfully. SQL Server is now starting.</a:t>
            </a:r>
          </a:p>
          <a:p>
            <a:r>
              <a:rPr lang="en-US" altLang="ja-JP" sz="1200" dirty="0">
                <a:solidFill>
                  <a:schemeClr val="bg1"/>
                </a:solidFill>
                <a:latin typeface="Consolas" panose="020B0609020204030204" pitchFamily="49" charset="0"/>
              </a:rPr>
              <a:t>$ </a:t>
            </a:r>
            <a:r>
              <a:rPr lang="ja-JP" altLang="en-US" sz="1200" dirty="0">
                <a:solidFill>
                  <a:srgbClr val="FFFF00"/>
                </a:solidFill>
                <a:latin typeface="Consolas" panose="020B0609020204030204" pitchFamily="49" charset="0"/>
              </a:rPr>
              <a:t>これで、</a:t>
            </a:r>
            <a:r>
              <a:rPr lang="en-US" altLang="ja-JP" sz="1200" dirty="0">
                <a:solidFill>
                  <a:srgbClr val="FFFF00"/>
                </a:solidFill>
                <a:latin typeface="Consolas" panose="020B0609020204030204" pitchFamily="49" charset="0"/>
              </a:rPr>
              <a:t>SQL Server 2019 Express </a:t>
            </a:r>
            <a:r>
              <a:rPr lang="ja-JP" altLang="en-US" sz="1200" dirty="0">
                <a:solidFill>
                  <a:srgbClr val="FFFF00"/>
                </a:solidFill>
                <a:latin typeface="Consolas" panose="020B0609020204030204" pitchFamily="49" charset="0"/>
              </a:rPr>
              <a:t>のインストールは完了した。</a:t>
            </a:r>
            <a:endParaRPr lang="en-US" altLang="ja-JP" sz="1200" b="1" u="sng" dirty="0">
              <a:solidFill>
                <a:srgbClr val="FFFF00"/>
              </a:solidFill>
              <a:latin typeface="Consolas" panose="020B0609020204030204" pitchFamily="49" charset="0"/>
            </a:endParaRPr>
          </a:p>
        </p:txBody>
      </p:sp>
      <p:sp>
        <p:nvSpPr>
          <p:cNvPr id="7" name="テキスト ボックス 6">
            <a:extLst>
              <a:ext uri="{FF2B5EF4-FFF2-40B4-BE49-F238E27FC236}">
                <a16:creationId xmlns:a16="http://schemas.microsoft.com/office/drawing/2014/main" id="{C0B92781-683F-4E5E-B47E-522E5B566503}"/>
              </a:ext>
            </a:extLst>
          </p:cNvPr>
          <p:cNvSpPr txBox="1"/>
          <p:nvPr/>
        </p:nvSpPr>
        <p:spPr>
          <a:xfrm>
            <a:off x="8447799" y="3588288"/>
            <a:ext cx="3329354" cy="1815882"/>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ja-JP" altLang="en-US" sz="1400" dirty="0"/>
              <a:t>本ドキュメントに従った </a:t>
            </a:r>
            <a:r>
              <a:rPr kumimoji="1" lang="en-US" altLang="ja-JP" sz="1400" dirty="0"/>
              <a:t>SQL Server 2019 Express </a:t>
            </a:r>
            <a:r>
              <a:rPr kumimoji="1" lang="ja-JP" altLang="en-US" sz="1400" dirty="0"/>
              <a:t>のインストール時には、</a:t>
            </a:r>
            <a:r>
              <a:rPr kumimoji="1" lang="en-US" altLang="ja-JP" sz="1400" dirty="0" err="1"/>
              <a:t>sa</a:t>
            </a:r>
            <a:r>
              <a:rPr kumimoji="1" lang="en-US" altLang="ja-JP" sz="1400" dirty="0"/>
              <a:t> (</a:t>
            </a:r>
            <a:r>
              <a:rPr kumimoji="1" lang="ja-JP" altLang="en-US" sz="1400" dirty="0"/>
              <a:t>管理者ユーザー</a:t>
            </a:r>
            <a:r>
              <a:rPr kumimoji="1" lang="en-US" altLang="ja-JP" sz="1400" dirty="0"/>
              <a:t>) </a:t>
            </a:r>
            <a:r>
              <a:rPr kumimoji="1" lang="ja-JP" altLang="en-US" sz="1400" dirty="0"/>
              <a:t>の初期パスワードとして「</a:t>
            </a:r>
            <a:r>
              <a:rPr kumimoji="1" lang="en-US" altLang="ja-JP" sz="1400" dirty="0"/>
              <a:t>SqlNeko123</a:t>
            </a:r>
            <a:r>
              <a:rPr kumimoji="1" lang="ja-JP" altLang="en-US" sz="1400" dirty="0"/>
              <a:t>」が設定される。</a:t>
            </a:r>
            <a:endParaRPr kumimoji="1" lang="en-US" altLang="ja-JP" sz="1400" dirty="0"/>
          </a:p>
          <a:p>
            <a:pPr marL="285750" indent="-285750">
              <a:buFont typeface="Arial" panose="020B0604020202020204" pitchFamily="34" charset="0"/>
              <a:buChar char="•"/>
            </a:pPr>
            <a:r>
              <a:rPr kumimoji="1" lang="ja-JP" altLang="en-US" sz="1400" dirty="0"/>
              <a:t>この初期パスワードは、できるだけ早く変更することを推奨する。変更方法は、「</a:t>
            </a:r>
            <a:r>
              <a:rPr kumimoji="1" lang="en-US" altLang="ja-JP" sz="1400" dirty="0"/>
              <a:t>9-2. </a:t>
            </a:r>
            <a:r>
              <a:rPr kumimoji="1" lang="ja-JP" altLang="en-US" sz="1400" dirty="0"/>
              <a:t>データベースのパスワード変更」を参照すること。</a:t>
            </a:r>
          </a:p>
        </p:txBody>
      </p:sp>
    </p:spTree>
    <p:extLst>
      <p:ext uri="{BB962C8B-B14F-4D97-AF65-F5344CB8AC3E}">
        <p14:creationId xmlns:p14="http://schemas.microsoft.com/office/powerpoint/2010/main" val="9708602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102</a:t>
            </a:fld>
            <a:endParaRPr kumimoji="1" lang="ja-JP" altLang="en-US" dirty="0"/>
          </a:p>
        </p:txBody>
      </p:sp>
      <p:sp>
        <p:nvSpPr>
          <p:cNvPr id="4" name="タイトル 3"/>
          <p:cNvSpPr>
            <a:spLocks noGrp="1"/>
          </p:cNvSpPr>
          <p:nvPr>
            <p:ph type="title"/>
          </p:nvPr>
        </p:nvSpPr>
        <p:spPr/>
        <p:txBody>
          <a:bodyPr>
            <a:noAutofit/>
          </a:bodyPr>
          <a:lstStyle/>
          <a:p>
            <a:r>
              <a:rPr kumimoji="1" lang="en-US" altLang="ja-JP" sz="2000" dirty="0"/>
              <a:t>4-3B</a:t>
            </a:r>
            <a:r>
              <a:rPr lang="en-US" altLang="ja-JP" sz="2000" dirty="0"/>
              <a:t>. SQL Server 2019 Express </a:t>
            </a:r>
            <a:r>
              <a:rPr lang="ja-JP" altLang="en-US" sz="2000" dirty="0"/>
              <a:t>のインストールと初期設定 </a:t>
            </a:r>
            <a:r>
              <a:rPr lang="en-US" altLang="ja-JP" sz="2000" dirty="0"/>
              <a:t>(</a:t>
            </a:r>
            <a:r>
              <a:rPr lang="en-US" altLang="ja-JP" sz="2000" b="1" u="sng" dirty="0"/>
              <a:t>Docker</a:t>
            </a:r>
            <a:r>
              <a:rPr lang="ja-JP" altLang="en-US" sz="2000" b="1" u="sng" dirty="0"/>
              <a:t> コンテナとしてインストール</a:t>
            </a:r>
            <a:r>
              <a:rPr lang="en-US" altLang="ja-JP" sz="2000" dirty="0"/>
              <a:t>)</a:t>
            </a:r>
            <a:endParaRPr kumimoji="1" lang="ja-JP" altLang="en-US" sz="2000" dirty="0"/>
          </a:p>
        </p:txBody>
      </p:sp>
      <p:sp>
        <p:nvSpPr>
          <p:cNvPr id="6" name="テキスト ボックス 5"/>
          <p:cNvSpPr txBox="1"/>
          <p:nvPr/>
        </p:nvSpPr>
        <p:spPr>
          <a:xfrm>
            <a:off x="332741" y="143202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以下のコマンドを実行する。</a:t>
            </a:r>
            <a:r>
              <a:rPr kumimoji="1" lang="en-US" altLang="ja-JP" dirty="0"/>
              <a:t>Docker </a:t>
            </a:r>
            <a:r>
              <a:rPr kumimoji="1" lang="ja-JP" altLang="en-US" dirty="0"/>
              <a:t>がインストールされる。</a:t>
            </a:r>
            <a:endParaRPr lang="ja-JP" altLang="en-US" dirty="0"/>
          </a:p>
        </p:txBody>
      </p:sp>
      <p:sp>
        <p:nvSpPr>
          <p:cNvPr id="16" name="テキスト ボックス 15">
            <a:extLst>
              <a:ext uri="{FF2B5EF4-FFF2-40B4-BE49-F238E27FC236}">
                <a16:creationId xmlns:a16="http://schemas.microsoft.com/office/drawing/2014/main" id="{423F1BED-EB5A-4CCC-B9D1-BDB6C61E7502}"/>
              </a:ext>
            </a:extLst>
          </p:cNvPr>
          <p:cNvSpPr txBox="1"/>
          <p:nvPr/>
        </p:nvSpPr>
        <p:spPr>
          <a:xfrm>
            <a:off x="332741" y="1915956"/>
            <a:ext cx="11664818"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apt-get -y update &amp;&amp; </a:t>
            </a:r>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apt-get -y install docker.io</a:t>
            </a:r>
            <a:endParaRPr lang="ja-JP" altLang="en-US" sz="1200" dirty="0">
              <a:solidFill>
                <a:schemeClr val="bg1"/>
              </a:solidFill>
              <a:latin typeface="Consolas" panose="020B0609020204030204" pitchFamily="49" charset="0"/>
            </a:endParaRPr>
          </a:p>
        </p:txBody>
      </p:sp>
      <p:sp>
        <p:nvSpPr>
          <p:cNvPr id="19" name="テキスト ボックス 18">
            <a:extLst>
              <a:ext uri="{FF2B5EF4-FFF2-40B4-BE49-F238E27FC236}">
                <a16:creationId xmlns:a16="http://schemas.microsoft.com/office/drawing/2014/main" id="{CB201440-082D-4280-8D94-085BE5EF8012}"/>
              </a:ext>
            </a:extLst>
          </p:cNvPr>
          <p:cNvSpPr txBox="1"/>
          <p:nvPr/>
        </p:nvSpPr>
        <p:spPr>
          <a:xfrm>
            <a:off x="332741" y="2298010"/>
            <a:ext cx="11444412" cy="646331"/>
          </a:xfrm>
          <a:prstGeom prst="rect">
            <a:avLst/>
          </a:prstGeom>
          <a:solidFill>
            <a:srgbClr val="FFFFCC"/>
          </a:solidFill>
          <a:ln w="19050">
            <a:solidFill>
              <a:schemeClr val="tx1"/>
            </a:solidFill>
          </a:ln>
        </p:spPr>
        <p:txBody>
          <a:bodyPr wrap="square" rtlCol="0">
            <a:spAutoFit/>
          </a:bodyPr>
          <a:lstStyle/>
          <a:p>
            <a:r>
              <a:rPr lang="en-US" altLang="ja-JP" dirty="0"/>
              <a:t>2</a:t>
            </a:r>
            <a:r>
              <a:rPr kumimoji="1" lang="en-US" altLang="ja-JP" dirty="0"/>
              <a:t>. </a:t>
            </a:r>
            <a:r>
              <a:rPr kumimoji="1" lang="ja-JP" altLang="en-US" dirty="0"/>
              <a:t>手元の作業用 </a:t>
            </a:r>
            <a:r>
              <a:rPr kumimoji="1" lang="en-US" altLang="ja-JP" dirty="0"/>
              <a:t>PC</a:t>
            </a:r>
            <a:r>
              <a:rPr kumimoji="1" lang="ja-JP" altLang="en-US" dirty="0"/>
              <a:t> の </a:t>
            </a:r>
            <a:r>
              <a:rPr kumimoji="1" lang="en-US" altLang="ja-JP" dirty="0"/>
              <a:t>Web </a:t>
            </a:r>
            <a:r>
              <a:rPr kumimoji="1" lang="ja-JP" altLang="en-US" dirty="0"/>
              <a:t>ブラウザで以下の </a:t>
            </a:r>
            <a:r>
              <a:rPr kumimoji="1" lang="en-US" altLang="ja-JP" dirty="0"/>
              <a:t>URL </a:t>
            </a:r>
            <a:r>
              <a:rPr kumimoji="1" lang="ja-JP" altLang="en-US" dirty="0"/>
              <a:t>にアクセスし、</a:t>
            </a:r>
            <a:r>
              <a:rPr kumimoji="1" lang="en-US" altLang="ja-JP" dirty="0"/>
              <a:t>SQL Server 2019 Express</a:t>
            </a:r>
            <a:r>
              <a:rPr kumimoji="1" lang="ja-JP" altLang="en-US" dirty="0"/>
              <a:t> の使用許諾契約書 </a:t>
            </a:r>
            <a:r>
              <a:rPr kumimoji="1" lang="en-US" altLang="ja-JP" dirty="0"/>
              <a:t>(EULA) </a:t>
            </a:r>
            <a:r>
              <a:rPr kumimoji="1" lang="ja-JP" altLang="en-US" dirty="0"/>
              <a:t>の内容を読み、同意するかどうか決める。</a:t>
            </a:r>
            <a:r>
              <a:rPr lang="en-US" altLang="ja-JP" b="1" u="sng" dirty="0">
                <a:solidFill>
                  <a:srgbClr val="0000FF"/>
                </a:solidFill>
              </a:rPr>
              <a:t>https://lts.dn.ipantt.net/d/220724_003_ms_sql_server_2019_express_eula_74574/</a:t>
            </a:r>
            <a:endParaRPr lang="ja-JP" altLang="en-US" b="1" u="sng" dirty="0">
              <a:solidFill>
                <a:srgbClr val="0000FF"/>
              </a:solidFill>
            </a:endParaRPr>
          </a:p>
        </p:txBody>
      </p:sp>
      <p:pic>
        <p:nvPicPr>
          <p:cNvPr id="5" name="図 4">
            <a:extLst>
              <a:ext uri="{FF2B5EF4-FFF2-40B4-BE49-F238E27FC236}">
                <a16:creationId xmlns:a16="http://schemas.microsoft.com/office/drawing/2014/main" id="{F670FBB5-BA73-4B9D-8BEC-918ECB03FEE8}"/>
              </a:ext>
            </a:extLst>
          </p:cNvPr>
          <p:cNvPicPr>
            <a:picLocks noChangeAspect="1"/>
          </p:cNvPicPr>
          <p:nvPr/>
        </p:nvPicPr>
        <p:blipFill>
          <a:blip r:embed="rId2"/>
          <a:stretch>
            <a:fillRect/>
          </a:stretch>
        </p:blipFill>
        <p:spPr>
          <a:xfrm>
            <a:off x="392450" y="3118340"/>
            <a:ext cx="5187736" cy="3071242"/>
          </a:xfrm>
          <a:prstGeom prst="rect">
            <a:avLst/>
          </a:prstGeom>
          <a:ln w="19050">
            <a:solidFill>
              <a:schemeClr val="tx1"/>
            </a:solidFill>
          </a:ln>
        </p:spPr>
      </p:pic>
      <p:sp>
        <p:nvSpPr>
          <p:cNvPr id="7" name="テキスト ボックス 6">
            <a:extLst>
              <a:ext uri="{FF2B5EF4-FFF2-40B4-BE49-F238E27FC236}">
                <a16:creationId xmlns:a16="http://schemas.microsoft.com/office/drawing/2014/main" id="{D17CDEAD-71FA-4BB8-8907-2CE70F68988E}"/>
              </a:ext>
            </a:extLst>
          </p:cNvPr>
          <p:cNvSpPr txBox="1"/>
          <p:nvPr/>
        </p:nvSpPr>
        <p:spPr>
          <a:xfrm>
            <a:off x="5737435" y="3176721"/>
            <a:ext cx="6260124" cy="2308324"/>
          </a:xfrm>
          <a:prstGeom prst="rect">
            <a:avLst/>
          </a:prstGeom>
          <a:solidFill>
            <a:schemeClr val="accent6">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600" dirty="0"/>
              <a:t>シン・テレワークシステム開発チームは、本ソフトウェアを動作させるために必要な組み込みコンポーネントとして、</a:t>
            </a:r>
            <a:r>
              <a:rPr kumimoji="1" lang="en-US" altLang="ja-JP" sz="1600" dirty="0"/>
              <a:t>Microsoft </a:t>
            </a:r>
            <a:r>
              <a:rPr kumimoji="1" lang="ja-JP" altLang="en-US" sz="1600" dirty="0"/>
              <a:t>社から </a:t>
            </a:r>
            <a:r>
              <a:rPr kumimoji="1" lang="en-US" altLang="ja-JP" sz="1600" dirty="0"/>
              <a:t>EULA </a:t>
            </a:r>
            <a:r>
              <a:rPr kumimoji="1" lang="ja-JP" altLang="en-US" sz="1600" dirty="0"/>
              <a:t>に基づく再配布の権利を取得した上で、</a:t>
            </a:r>
            <a:r>
              <a:rPr kumimoji="1" lang="en-US" altLang="ja-JP" sz="1600" dirty="0"/>
              <a:t>Microsoft SQL Server 2019 Express </a:t>
            </a:r>
            <a:r>
              <a:rPr kumimoji="1" lang="ja-JP" altLang="en-US" sz="1600" dirty="0"/>
              <a:t>の </a:t>
            </a:r>
            <a:r>
              <a:rPr kumimoji="1" lang="en-US" altLang="ja-JP" sz="1600" dirty="0"/>
              <a:t>Docker </a:t>
            </a:r>
            <a:r>
              <a:rPr kumimoji="1" lang="ja-JP" altLang="en-US" sz="1600" dirty="0"/>
              <a:t>形式のイメージを配布している。</a:t>
            </a:r>
            <a:endParaRPr kumimoji="1" lang="en-US" altLang="ja-JP" sz="1600" dirty="0"/>
          </a:p>
          <a:p>
            <a:pPr marL="285750" indent="-285750">
              <a:buFont typeface="Arial" panose="020B0604020202020204" pitchFamily="34" charset="0"/>
              <a:buChar char="•"/>
            </a:pPr>
            <a:r>
              <a:rPr kumimoji="1" lang="ja-JP" altLang="en-US" sz="1600" dirty="0"/>
              <a:t>この再配布の許諾条件に基づき、シン・テレワークシステム開発チームは、シン・テレワークシステムのコントローラをインストールしようとするユーザーに対して、この再配布された </a:t>
            </a:r>
            <a:r>
              <a:rPr kumimoji="1" lang="en-US" altLang="ja-JP" sz="1600" dirty="0"/>
              <a:t>Microsoft SQL Server 2019 Express </a:t>
            </a:r>
            <a:r>
              <a:rPr kumimoji="1" lang="ja-JP" altLang="en-US" sz="1600" dirty="0"/>
              <a:t>を利用する場合は、</a:t>
            </a:r>
            <a:r>
              <a:rPr kumimoji="1" lang="en-US" altLang="ja-JP" sz="1600" dirty="0"/>
              <a:t>Microsoft SQL Server 2019 Express </a:t>
            </a:r>
            <a:r>
              <a:rPr kumimoji="1" lang="ja-JP" altLang="en-US" sz="1600" dirty="0"/>
              <a:t>の </a:t>
            </a:r>
            <a:r>
              <a:rPr kumimoji="1" lang="en-US" altLang="ja-JP" sz="1600" dirty="0"/>
              <a:t>EULA </a:t>
            </a:r>
            <a:r>
              <a:rPr kumimoji="1" lang="ja-JP" altLang="en-US" sz="1600" dirty="0"/>
              <a:t>に同意することを求める必要があるのである。</a:t>
            </a:r>
          </a:p>
        </p:txBody>
      </p:sp>
      <p:sp>
        <p:nvSpPr>
          <p:cNvPr id="20" name="テキスト ボックス 19">
            <a:extLst>
              <a:ext uri="{FF2B5EF4-FFF2-40B4-BE49-F238E27FC236}">
                <a16:creationId xmlns:a16="http://schemas.microsoft.com/office/drawing/2014/main" id="{B2E77D86-A94E-44B0-98A3-C173DF83B95B}"/>
              </a:ext>
            </a:extLst>
          </p:cNvPr>
          <p:cNvSpPr txBox="1"/>
          <p:nvPr/>
        </p:nvSpPr>
        <p:spPr>
          <a:xfrm>
            <a:off x="222382" y="975406"/>
            <a:ext cx="8506459" cy="307777"/>
          </a:xfrm>
          <a:prstGeom prst="rect">
            <a:avLst/>
          </a:prstGeom>
          <a:noFill/>
        </p:spPr>
        <p:txBody>
          <a:bodyPr wrap="square" rtlCol="0">
            <a:spAutoFit/>
          </a:bodyPr>
          <a:lstStyle/>
          <a:p>
            <a:r>
              <a:rPr kumimoji="1" lang="ja-JP" altLang="en-US" sz="1400" dirty="0">
                <a:solidFill>
                  <a:srgbClr val="0000FF"/>
                </a:solidFill>
              </a:rPr>
              <a:t>この </a:t>
            </a:r>
            <a:r>
              <a:rPr kumimoji="1" lang="en-US" altLang="ja-JP" sz="1400" dirty="0">
                <a:solidFill>
                  <a:srgbClr val="0000FF"/>
                </a:solidFill>
              </a:rPr>
              <a:t>4-3B </a:t>
            </a:r>
            <a:r>
              <a:rPr kumimoji="1" lang="ja-JP" altLang="en-US" sz="1400" dirty="0">
                <a:solidFill>
                  <a:srgbClr val="0000FF"/>
                </a:solidFill>
              </a:rPr>
              <a:t>節は、</a:t>
            </a:r>
            <a:r>
              <a:rPr kumimoji="1" lang="en-US" altLang="ja-JP" sz="1400" dirty="0">
                <a:solidFill>
                  <a:srgbClr val="0000FF"/>
                </a:solidFill>
              </a:rPr>
              <a:t>4-3A </a:t>
            </a:r>
            <a:r>
              <a:rPr kumimoji="1" lang="ja-JP" altLang="en-US" sz="1400" dirty="0">
                <a:solidFill>
                  <a:srgbClr val="0000FF"/>
                </a:solidFill>
              </a:rPr>
              <a:t>節と排他です。いずれか </a:t>
            </a:r>
            <a:r>
              <a:rPr kumimoji="1" lang="en-US" altLang="ja-JP" sz="1400" dirty="0">
                <a:solidFill>
                  <a:srgbClr val="0000FF"/>
                </a:solidFill>
              </a:rPr>
              <a:t>1 </a:t>
            </a:r>
            <a:r>
              <a:rPr kumimoji="1" lang="ja-JP" altLang="en-US" sz="1400" dirty="0">
                <a:solidFill>
                  <a:srgbClr val="0000FF"/>
                </a:solidFill>
              </a:rPr>
              <a:t>つのみ実施すれば </a:t>
            </a:r>
            <a:r>
              <a:rPr kumimoji="1" lang="en-US" altLang="ja-JP" sz="1400" dirty="0">
                <a:solidFill>
                  <a:srgbClr val="0000FF"/>
                </a:solidFill>
              </a:rPr>
              <a:t>OK </a:t>
            </a:r>
            <a:r>
              <a:rPr kumimoji="1" lang="ja-JP" altLang="en-US" sz="1400" dirty="0">
                <a:solidFill>
                  <a:srgbClr val="0000FF"/>
                </a:solidFill>
              </a:rPr>
              <a:t>です。</a:t>
            </a:r>
            <a:r>
              <a:rPr kumimoji="1" lang="en-US" altLang="ja-JP" sz="1400" dirty="0">
                <a:solidFill>
                  <a:srgbClr val="0000FF"/>
                </a:solidFill>
              </a:rPr>
              <a:t>(</a:t>
            </a:r>
            <a:r>
              <a:rPr kumimoji="1" lang="ja-JP" altLang="en-US" sz="1400" dirty="0">
                <a:solidFill>
                  <a:srgbClr val="0000FF"/>
                </a:solidFill>
              </a:rPr>
              <a:t>両方を実施してはなりません。</a:t>
            </a:r>
            <a:r>
              <a:rPr kumimoji="1" lang="en-US" altLang="ja-JP" sz="1400" dirty="0">
                <a:solidFill>
                  <a:srgbClr val="0000FF"/>
                </a:solidFill>
              </a:rPr>
              <a:t>)</a:t>
            </a:r>
            <a:endParaRPr kumimoji="1" lang="ja-JP" altLang="en-US" sz="1400" dirty="0">
              <a:solidFill>
                <a:srgbClr val="0000FF"/>
              </a:solidFill>
            </a:endParaRPr>
          </a:p>
        </p:txBody>
      </p:sp>
    </p:spTree>
    <p:extLst>
      <p:ext uri="{BB962C8B-B14F-4D97-AF65-F5344CB8AC3E}">
        <p14:creationId xmlns:p14="http://schemas.microsoft.com/office/powerpoint/2010/main" val="11643582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488870A6-CBAD-48CC-9098-FBAE4AAB5FD1}"/>
              </a:ext>
            </a:extLst>
          </p:cNvPr>
          <p:cNvSpPr>
            <a:spLocks noGrp="1"/>
          </p:cNvSpPr>
          <p:nvPr>
            <p:ph type="sldNum" sz="quarter" idx="12"/>
          </p:nvPr>
        </p:nvSpPr>
        <p:spPr/>
        <p:txBody>
          <a:bodyPr/>
          <a:lstStyle/>
          <a:p>
            <a:fld id="{63DCA85F-F225-44A4-AEA8-9083CAE61796}" type="slidenum">
              <a:rPr kumimoji="1" lang="ja-JP" altLang="en-US" smtClean="0"/>
              <a:t>103</a:t>
            </a:fld>
            <a:endParaRPr kumimoji="1" lang="ja-JP" altLang="en-US" dirty="0"/>
          </a:p>
        </p:txBody>
      </p:sp>
      <p:sp>
        <p:nvSpPr>
          <p:cNvPr id="7" name="テキスト ボックス 6">
            <a:extLst>
              <a:ext uri="{FF2B5EF4-FFF2-40B4-BE49-F238E27FC236}">
                <a16:creationId xmlns:a16="http://schemas.microsoft.com/office/drawing/2014/main" id="{3695EDFE-7949-4D3C-8056-3C6E75A878F5}"/>
              </a:ext>
            </a:extLst>
          </p:cNvPr>
          <p:cNvSpPr txBox="1"/>
          <p:nvPr/>
        </p:nvSpPr>
        <p:spPr>
          <a:xfrm>
            <a:off x="371672" y="136525"/>
            <a:ext cx="10077497" cy="923330"/>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ja-JP" altLang="en-US" dirty="0"/>
              <a:t>前頁に記載のある </a:t>
            </a:r>
            <a:r>
              <a:rPr kumimoji="1" lang="en-US" altLang="ja-JP" dirty="0"/>
              <a:t>SQL Server 2019 Express</a:t>
            </a:r>
            <a:r>
              <a:rPr kumimoji="1" lang="ja-JP" altLang="en-US" dirty="0"/>
              <a:t> の使用許諾契約書 </a:t>
            </a:r>
            <a:r>
              <a:rPr kumimoji="1" lang="en-US" altLang="ja-JP" dirty="0"/>
              <a:t>(EULA) </a:t>
            </a:r>
            <a:r>
              <a:rPr kumimoji="1" lang="ja-JP" altLang="en-US" dirty="0"/>
              <a:t>の内容に同意する場合は、以下のコマンドを入力して </a:t>
            </a:r>
            <a:r>
              <a:rPr kumimoji="1" lang="en-US" altLang="ja-JP" dirty="0"/>
              <a:t>SQL Server 2019 Express </a:t>
            </a:r>
            <a:r>
              <a:rPr kumimoji="1" lang="ja-JP" altLang="en-US" dirty="0"/>
              <a:t>が入った </a:t>
            </a:r>
            <a:r>
              <a:rPr kumimoji="1" lang="en-US" altLang="ja-JP" dirty="0"/>
              <a:t>Docker </a:t>
            </a:r>
            <a:r>
              <a:rPr kumimoji="1" lang="ja-JP" altLang="en-US" dirty="0"/>
              <a:t>イメージをダウンロードし、仮起動する。</a:t>
            </a:r>
            <a:endParaRPr kumimoji="1" lang="en-US" altLang="ja-JP" dirty="0"/>
          </a:p>
          <a:p>
            <a:r>
              <a:rPr lang="en-US" altLang="ja-JP" dirty="0"/>
              <a:t>(</a:t>
            </a:r>
            <a:r>
              <a:rPr lang="ja-JP" altLang="en-US" dirty="0"/>
              <a:t>数分間かかる。</a:t>
            </a:r>
            <a:r>
              <a:rPr lang="en-US" altLang="ja-JP" dirty="0"/>
              <a:t>)</a:t>
            </a:r>
            <a:endParaRPr lang="ja-JP" altLang="en-US" dirty="0"/>
          </a:p>
        </p:txBody>
      </p:sp>
      <p:sp>
        <p:nvSpPr>
          <p:cNvPr id="8" name="テキスト ボックス 7">
            <a:extLst>
              <a:ext uri="{FF2B5EF4-FFF2-40B4-BE49-F238E27FC236}">
                <a16:creationId xmlns:a16="http://schemas.microsoft.com/office/drawing/2014/main" id="{920A396C-A000-4674-8B31-6B2ECA66EA03}"/>
              </a:ext>
            </a:extLst>
          </p:cNvPr>
          <p:cNvSpPr txBox="1"/>
          <p:nvPr/>
        </p:nvSpPr>
        <p:spPr>
          <a:xfrm>
            <a:off x="371672" y="1251781"/>
            <a:ext cx="11664818" cy="1384995"/>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mkdir</a:t>
            </a:r>
            <a:r>
              <a:rPr lang="en-US" altLang="ja-JP" sz="1200" dirty="0">
                <a:solidFill>
                  <a:schemeClr val="bg1"/>
                </a:solidFill>
                <a:latin typeface="Consolas" panose="020B0609020204030204" pitchFamily="49" charset="0"/>
              </a:rPr>
              <a:t> -p /var/opt/</a:t>
            </a:r>
            <a:r>
              <a:rPr lang="en-US" altLang="ja-JP" sz="1200" dirty="0" err="1">
                <a:solidFill>
                  <a:schemeClr val="bg1"/>
                </a:solidFill>
                <a:latin typeface="Consolas" panose="020B0609020204030204" pitchFamily="49" charset="0"/>
              </a:rPr>
              <a:t>mssql</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docker pull dockervault.dn.ipantt.net/dockervault_mssqlserver_2019_for_thin_telework_system:20220724_001</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docker run -it --rm --network host --mount type=</a:t>
            </a:r>
            <a:r>
              <a:rPr lang="en-US" altLang="ja-JP" sz="1200" dirty="0" err="1">
                <a:solidFill>
                  <a:schemeClr val="bg1"/>
                </a:solidFill>
                <a:latin typeface="Consolas" panose="020B0609020204030204" pitchFamily="49" charset="0"/>
              </a:rPr>
              <a:t>bind,source</a:t>
            </a:r>
            <a:r>
              <a:rPr lang="en-US" altLang="ja-JP" sz="1200" dirty="0">
                <a:solidFill>
                  <a:schemeClr val="bg1"/>
                </a:solidFill>
                <a:latin typeface="Consolas" panose="020B0609020204030204" pitchFamily="49" charset="0"/>
              </a:rPr>
              <a:t>=/var/opt/</a:t>
            </a:r>
            <a:r>
              <a:rPr lang="en-US" altLang="ja-JP" sz="1200" dirty="0" err="1">
                <a:solidFill>
                  <a:schemeClr val="bg1"/>
                </a:solidFill>
                <a:latin typeface="Consolas" panose="020B0609020204030204" pitchFamily="49" charset="0"/>
              </a:rPr>
              <a:t>mssql</a:t>
            </a:r>
            <a:r>
              <a:rPr lang="en-US" altLang="ja-JP" sz="1200" dirty="0">
                <a:solidFill>
                  <a:schemeClr val="bg1"/>
                </a:solidFill>
                <a:latin typeface="Consolas" panose="020B0609020204030204" pitchFamily="49" charset="0"/>
              </a:rPr>
              <a:t>/,target=/var/opt/</a:t>
            </a:r>
            <a:r>
              <a:rPr lang="en-US" altLang="ja-JP" sz="1200" dirty="0" err="1">
                <a:solidFill>
                  <a:schemeClr val="bg1"/>
                </a:solidFill>
                <a:latin typeface="Consolas" panose="020B0609020204030204" pitchFamily="49" charset="0"/>
              </a:rPr>
              <a:t>mssql</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--env MSSQL_SA_PASSWORD=SqlNeko123 dockervault.dn.ipantt.net/dockervault_mssqlserver_2019_for_thin_telework_system:20220724_001  \</a:t>
            </a:r>
          </a:p>
          <a:p>
            <a:r>
              <a:rPr lang="en-US" altLang="ja-JP" sz="1200" dirty="0">
                <a:solidFill>
                  <a:schemeClr val="bg1"/>
                </a:solidFill>
                <a:latin typeface="Consolas" panose="020B0609020204030204" pitchFamily="49" charset="0"/>
              </a:rPr>
              <a:t>    /opt/</a:t>
            </a:r>
            <a:r>
              <a:rPr lang="en-US" altLang="ja-JP" sz="1200" dirty="0" err="1">
                <a:solidFill>
                  <a:schemeClr val="bg1"/>
                </a:solidFill>
                <a:latin typeface="Consolas" panose="020B0609020204030204" pitchFamily="49" charset="0"/>
              </a:rPr>
              <a:t>mssql</a:t>
            </a:r>
            <a:r>
              <a:rPr lang="en-US" altLang="ja-JP" sz="1200" dirty="0">
                <a:solidFill>
                  <a:schemeClr val="bg1"/>
                </a:solidFill>
                <a:latin typeface="Consolas" panose="020B0609020204030204" pitchFamily="49" charset="0"/>
              </a:rPr>
              <a:t>/bin/</a:t>
            </a:r>
            <a:r>
              <a:rPr lang="en-US" altLang="ja-JP" sz="1200" dirty="0" err="1">
                <a:solidFill>
                  <a:schemeClr val="bg1"/>
                </a:solidFill>
                <a:latin typeface="Consolas" panose="020B0609020204030204" pitchFamily="49" charset="0"/>
              </a:rPr>
              <a:t>sqlservr</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pid</a:t>
            </a:r>
            <a:r>
              <a:rPr lang="en-US" altLang="ja-JP" sz="1200" dirty="0">
                <a:solidFill>
                  <a:schemeClr val="bg1"/>
                </a:solidFill>
                <a:latin typeface="Consolas" panose="020B0609020204030204" pitchFamily="49" charset="0"/>
              </a:rPr>
              <a:t> Express --reset-</a:t>
            </a:r>
            <a:r>
              <a:rPr lang="en-US" altLang="ja-JP" sz="1200" dirty="0" err="1">
                <a:solidFill>
                  <a:schemeClr val="bg1"/>
                </a:solidFill>
                <a:latin typeface="Consolas" panose="020B0609020204030204" pitchFamily="49" charset="0"/>
              </a:rPr>
              <a:t>sa</a:t>
            </a:r>
            <a:r>
              <a:rPr lang="en-US" altLang="ja-JP" sz="1200" dirty="0">
                <a:solidFill>
                  <a:schemeClr val="bg1"/>
                </a:solidFill>
                <a:latin typeface="Consolas" panose="020B0609020204030204" pitchFamily="49" charset="0"/>
              </a:rPr>
              <a:t>-password --accept-</a:t>
            </a:r>
            <a:r>
              <a:rPr lang="en-US" altLang="ja-JP" sz="1200" dirty="0" err="1">
                <a:solidFill>
                  <a:schemeClr val="bg1"/>
                </a:solidFill>
                <a:latin typeface="Consolas" panose="020B0609020204030204" pitchFamily="49" charset="0"/>
              </a:rPr>
              <a:t>eula</a:t>
            </a:r>
            <a:endParaRPr lang="en-US" altLang="ja-JP" sz="1200" dirty="0">
              <a:solidFill>
                <a:schemeClr val="bg1"/>
              </a:solidFill>
              <a:latin typeface="Consolas" panose="020B0609020204030204" pitchFamily="49" charset="0"/>
            </a:endParaRPr>
          </a:p>
        </p:txBody>
      </p:sp>
      <p:sp>
        <p:nvSpPr>
          <p:cNvPr id="9" name="テキスト ボックス 8">
            <a:extLst>
              <a:ext uri="{FF2B5EF4-FFF2-40B4-BE49-F238E27FC236}">
                <a16:creationId xmlns:a16="http://schemas.microsoft.com/office/drawing/2014/main" id="{EA977C69-5341-4963-BC90-3B8E1313DB59}"/>
              </a:ext>
            </a:extLst>
          </p:cNvPr>
          <p:cNvSpPr txBox="1"/>
          <p:nvPr/>
        </p:nvSpPr>
        <p:spPr>
          <a:xfrm>
            <a:off x="1063690" y="3359077"/>
            <a:ext cx="10972800" cy="2862322"/>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20XX-07-24 14:08:24.78 Server      The licensing PID was successfully processed. The new edition is [Express Edition].</a:t>
            </a:r>
          </a:p>
          <a:p>
            <a:r>
              <a:rPr lang="en-US" altLang="ja-JP" sz="1200" dirty="0">
                <a:solidFill>
                  <a:schemeClr val="bg1"/>
                </a:solidFill>
                <a:latin typeface="Consolas" panose="020B0609020204030204" pitchFamily="49" charset="0"/>
              </a:rPr>
              <a:t>20XX-07-24 14:08:25.02 Server      Setup step is copying system data file 'C:\</a:t>
            </a:r>
            <a:r>
              <a:rPr lang="en-US" altLang="ja-JP" sz="1200" dirty="0" err="1">
                <a:solidFill>
                  <a:schemeClr val="bg1"/>
                </a:solidFill>
                <a:latin typeface="Consolas" panose="020B0609020204030204" pitchFamily="49" charset="0"/>
              </a:rPr>
              <a:t>templatedata</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master.mdf</a:t>
            </a:r>
            <a:r>
              <a:rPr lang="en-US" altLang="ja-JP" sz="1200" dirty="0">
                <a:solidFill>
                  <a:schemeClr val="bg1"/>
                </a:solidFill>
                <a:latin typeface="Consolas" panose="020B0609020204030204" pitchFamily="49" charset="0"/>
              </a:rPr>
              <a:t>' to '/var/opt/</a:t>
            </a:r>
            <a:r>
              <a:rPr lang="en-US" altLang="ja-JP" sz="1200" dirty="0" err="1">
                <a:solidFill>
                  <a:schemeClr val="bg1"/>
                </a:solidFill>
                <a:latin typeface="Consolas" panose="020B0609020204030204" pitchFamily="49" charset="0"/>
              </a:rPr>
              <a:t>mssql</a:t>
            </a:r>
            <a:r>
              <a:rPr lang="en-US" altLang="ja-JP" sz="1200" dirty="0">
                <a:solidFill>
                  <a:schemeClr val="bg1"/>
                </a:solidFill>
                <a:latin typeface="Consolas" panose="020B0609020204030204" pitchFamily="49" charset="0"/>
              </a:rPr>
              <a:t>/data/</a:t>
            </a:r>
            <a:r>
              <a:rPr lang="en-US" altLang="ja-JP" sz="1200" dirty="0" err="1">
                <a:solidFill>
                  <a:schemeClr val="bg1"/>
                </a:solidFill>
                <a:latin typeface="Consolas" panose="020B0609020204030204" pitchFamily="49" charset="0"/>
              </a:rPr>
              <a:t>master.mdf</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20XX-07-24 14:08:25.03 Server      Did not find an existing master data file /var/opt/</a:t>
            </a:r>
            <a:r>
              <a:rPr lang="en-US" altLang="ja-JP" sz="1200" dirty="0" err="1">
                <a:solidFill>
                  <a:schemeClr val="bg1"/>
                </a:solidFill>
                <a:latin typeface="Consolas" panose="020B0609020204030204" pitchFamily="49" charset="0"/>
              </a:rPr>
              <a:t>mssql</a:t>
            </a:r>
            <a:r>
              <a:rPr lang="en-US" altLang="ja-JP" sz="1200" dirty="0">
                <a:solidFill>
                  <a:schemeClr val="bg1"/>
                </a:solidFill>
                <a:latin typeface="Consolas" panose="020B0609020204030204" pitchFamily="49" charset="0"/>
              </a:rPr>
              <a:t>/data/</a:t>
            </a:r>
            <a:r>
              <a:rPr lang="en-US" altLang="ja-JP" sz="1200" dirty="0" err="1">
                <a:solidFill>
                  <a:schemeClr val="bg1"/>
                </a:solidFill>
                <a:latin typeface="Consolas" panose="020B0609020204030204" pitchFamily="49" charset="0"/>
              </a:rPr>
              <a:t>master.mdf</a:t>
            </a:r>
            <a:r>
              <a:rPr lang="en-US" altLang="ja-JP" sz="1200" dirty="0">
                <a:solidFill>
                  <a:schemeClr val="bg1"/>
                </a:solidFill>
                <a:latin typeface="Consolas" panose="020B0609020204030204" pitchFamily="49" charset="0"/>
              </a:rPr>
              <a:t>, copying the missing default master and other system database files. If you have moved the database location, but not moved the database files, startup may fail. To repair: shutdown SQL Server, move the master database to configured location, and restart.</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中略</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20XX-07-24 14:08:29.32 spid26s     The Service Broker endpoint is in disabled or stopped state.</a:t>
            </a:r>
          </a:p>
          <a:p>
            <a:r>
              <a:rPr lang="en-US" altLang="ja-JP" sz="1200" dirty="0">
                <a:solidFill>
                  <a:schemeClr val="bg1"/>
                </a:solidFill>
                <a:latin typeface="Consolas" panose="020B0609020204030204" pitchFamily="49" charset="0"/>
              </a:rPr>
              <a:t>20XX-07-24 14:08:29.33 spid26s     The Database Mirroring endpoint is in disabled or stopped state.</a:t>
            </a:r>
          </a:p>
          <a:p>
            <a:r>
              <a:rPr lang="en-US" altLang="ja-JP" sz="1200" dirty="0">
                <a:solidFill>
                  <a:schemeClr val="bg1"/>
                </a:solidFill>
                <a:latin typeface="Consolas" panose="020B0609020204030204" pitchFamily="49" charset="0"/>
              </a:rPr>
              <a:t>20XX-07-24 14:08:29.35 spid26s     Service Broker manager has started.</a:t>
            </a:r>
          </a:p>
          <a:p>
            <a:r>
              <a:rPr lang="en-US" altLang="ja-JP" sz="1200" dirty="0">
                <a:solidFill>
                  <a:schemeClr val="bg1"/>
                </a:solidFill>
                <a:latin typeface="Consolas" panose="020B0609020204030204" pitchFamily="49" charset="0"/>
              </a:rPr>
              <a:t>20XX-07-24 14:08:29.42 spid8s      Database '</a:t>
            </a:r>
            <a:r>
              <a:rPr lang="en-US" altLang="ja-JP" sz="1200" dirty="0" err="1">
                <a:solidFill>
                  <a:schemeClr val="bg1"/>
                </a:solidFill>
                <a:latin typeface="Consolas" panose="020B0609020204030204" pitchFamily="49" charset="0"/>
              </a:rPr>
              <a:t>msdb</a:t>
            </a:r>
            <a:r>
              <a:rPr lang="en-US" altLang="ja-JP" sz="1200" dirty="0">
                <a:solidFill>
                  <a:schemeClr val="bg1"/>
                </a:solidFill>
                <a:latin typeface="Consolas" panose="020B0609020204030204" pitchFamily="49" charset="0"/>
              </a:rPr>
              <a:t>' running the upgrade step from version 902 to version 903.</a:t>
            </a:r>
          </a:p>
          <a:p>
            <a:r>
              <a:rPr lang="en-US" altLang="ja-JP" sz="1200" dirty="0">
                <a:solidFill>
                  <a:schemeClr val="bg1"/>
                </a:solidFill>
                <a:latin typeface="Consolas" panose="020B0609020204030204" pitchFamily="49" charset="0"/>
              </a:rPr>
              <a:t>20XX-07-24 14:08:29.43 spid8s      Database '</a:t>
            </a:r>
            <a:r>
              <a:rPr lang="en-US" altLang="ja-JP" sz="1200" dirty="0" err="1">
                <a:solidFill>
                  <a:schemeClr val="bg1"/>
                </a:solidFill>
                <a:latin typeface="Consolas" panose="020B0609020204030204" pitchFamily="49" charset="0"/>
              </a:rPr>
              <a:t>msdb</a:t>
            </a:r>
            <a:r>
              <a:rPr lang="en-US" altLang="ja-JP" sz="1200" dirty="0">
                <a:solidFill>
                  <a:schemeClr val="bg1"/>
                </a:solidFill>
                <a:latin typeface="Consolas" panose="020B0609020204030204" pitchFamily="49" charset="0"/>
              </a:rPr>
              <a:t>' running the upgrade step from version 903 to version 904.</a:t>
            </a:r>
          </a:p>
          <a:p>
            <a:r>
              <a:rPr lang="en-US" altLang="ja-JP" sz="1200" dirty="0">
                <a:solidFill>
                  <a:schemeClr val="bg1"/>
                </a:solidFill>
                <a:latin typeface="Consolas" panose="020B0609020204030204" pitchFamily="49" charset="0"/>
              </a:rPr>
              <a:t>20XX-07-24 14:08:29.58 spid8s      </a:t>
            </a:r>
            <a:r>
              <a:rPr lang="en-US" altLang="ja-JP" sz="1200" b="1" u="sng" dirty="0">
                <a:solidFill>
                  <a:srgbClr val="FFFF00"/>
                </a:solidFill>
                <a:highlight>
                  <a:srgbClr val="0000FF"/>
                </a:highlight>
                <a:latin typeface="Consolas" panose="020B0609020204030204" pitchFamily="49" charset="0"/>
              </a:rPr>
              <a:t>Recovery is complete.</a:t>
            </a:r>
            <a:r>
              <a:rPr lang="en-US" altLang="ja-JP" sz="1200" dirty="0">
                <a:solidFill>
                  <a:schemeClr val="bg1"/>
                </a:solidFill>
                <a:latin typeface="Consolas" panose="020B0609020204030204" pitchFamily="49" charset="0"/>
              </a:rPr>
              <a:t> This is an informational message only. No user action is required.</a:t>
            </a:r>
          </a:p>
        </p:txBody>
      </p:sp>
      <p:sp>
        <p:nvSpPr>
          <p:cNvPr id="10" name="テキスト ボックス 9">
            <a:extLst>
              <a:ext uri="{FF2B5EF4-FFF2-40B4-BE49-F238E27FC236}">
                <a16:creationId xmlns:a16="http://schemas.microsoft.com/office/drawing/2014/main" id="{7775A8A6-8B0F-42A0-84EB-7A2A3E80758C}"/>
              </a:ext>
            </a:extLst>
          </p:cNvPr>
          <p:cNvSpPr txBox="1"/>
          <p:nvPr/>
        </p:nvSpPr>
        <p:spPr>
          <a:xfrm>
            <a:off x="1063690" y="2677857"/>
            <a:ext cx="10756638" cy="646331"/>
          </a:xfrm>
          <a:prstGeom prst="rect">
            <a:avLst/>
          </a:prstGeom>
          <a:solidFill>
            <a:srgbClr val="66FFFF"/>
          </a:solidFill>
        </p:spPr>
        <p:txBody>
          <a:bodyPr wrap="square" rtlCol="0">
            <a:spAutoFit/>
          </a:bodyPr>
          <a:lstStyle/>
          <a:p>
            <a:r>
              <a:rPr kumimoji="1" lang="ja-JP" altLang="en-US" dirty="0"/>
              <a:t>上記のコマンドをコピー </a:t>
            </a:r>
            <a:r>
              <a:rPr lang="en-US" altLang="ja-JP" dirty="0"/>
              <a:t>&amp; </a:t>
            </a:r>
            <a:r>
              <a:rPr lang="ja-JP" altLang="en-US" dirty="0"/>
              <a:t>ペーストして </a:t>
            </a:r>
            <a:r>
              <a:rPr lang="en-US" altLang="ja-JP" dirty="0"/>
              <a:t>SSH </a:t>
            </a:r>
            <a:r>
              <a:rPr lang="ja-JP" altLang="en-US" dirty="0"/>
              <a:t>上で実行すると、以下のように </a:t>
            </a:r>
            <a:r>
              <a:rPr lang="en-US" altLang="ja-JP" dirty="0"/>
              <a:t>SQL Server </a:t>
            </a:r>
            <a:r>
              <a:rPr lang="ja-JP" altLang="en-US" dirty="0"/>
              <a:t>プロセスが仮に起動する。</a:t>
            </a:r>
            <a:endParaRPr lang="en-US" altLang="ja-JP" dirty="0"/>
          </a:p>
          <a:p>
            <a:r>
              <a:rPr kumimoji="1" lang="en-US" altLang="ja-JP" b="1" u="sng" dirty="0">
                <a:solidFill>
                  <a:srgbClr val="0000FF"/>
                </a:solidFill>
              </a:rPr>
              <a:t>" Recovery is complete. "</a:t>
            </a:r>
            <a:r>
              <a:rPr kumimoji="1" lang="ja-JP" altLang="en-US" dirty="0"/>
              <a:t> と表示されれば、起動は成功である。</a:t>
            </a:r>
          </a:p>
        </p:txBody>
      </p:sp>
      <p:sp>
        <p:nvSpPr>
          <p:cNvPr id="11" name="テキスト ボックス 10">
            <a:extLst>
              <a:ext uri="{FF2B5EF4-FFF2-40B4-BE49-F238E27FC236}">
                <a16:creationId xmlns:a16="http://schemas.microsoft.com/office/drawing/2014/main" id="{FF4CAFFE-6BDC-4EFF-859F-2DF198D62D4D}"/>
              </a:ext>
            </a:extLst>
          </p:cNvPr>
          <p:cNvSpPr txBox="1"/>
          <p:nvPr/>
        </p:nvSpPr>
        <p:spPr>
          <a:xfrm>
            <a:off x="4189046" y="6221399"/>
            <a:ext cx="3425890" cy="276999"/>
          </a:xfrm>
          <a:prstGeom prst="rect">
            <a:avLst/>
          </a:prstGeom>
          <a:solidFill>
            <a:srgbClr val="66FFFF"/>
          </a:solidFill>
        </p:spPr>
        <p:txBody>
          <a:bodyPr wrap="square" rtlCol="0">
            <a:spAutoFit/>
          </a:bodyPr>
          <a:lstStyle/>
          <a:p>
            <a:r>
              <a:rPr kumimoji="1" lang="ja-JP" altLang="en-US" sz="1200" b="1" dirty="0"/>
              <a:t>↑ 少なくとも、ここまで表示されれば起動成功。</a:t>
            </a:r>
          </a:p>
        </p:txBody>
      </p:sp>
      <p:sp>
        <p:nvSpPr>
          <p:cNvPr id="13" name="テキスト ボックス 12">
            <a:extLst>
              <a:ext uri="{FF2B5EF4-FFF2-40B4-BE49-F238E27FC236}">
                <a16:creationId xmlns:a16="http://schemas.microsoft.com/office/drawing/2014/main" id="{528482CB-8CF3-4800-AC7F-CEE07873FDFB}"/>
              </a:ext>
            </a:extLst>
          </p:cNvPr>
          <p:cNvSpPr txBox="1"/>
          <p:nvPr/>
        </p:nvSpPr>
        <p:spPr>
          <a:xfrm>
            <a:off x="1022879" y="6488668"/>
            <a:ext cx="7042598" cy="369332"/>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b="1" u="sng" dirty="0">
                <a:solidFill>
                  <a:schemeClr val="accent1">
                    <a:lumMod val="50000"/>
                  </a:schemeClr>
                </a:solidFill>
              </a:rPr>
              <a:t>起動成功したら、一度 </a:t>
            </a:r>
            <a:r>
              <a:rPr kumimoji="1" lang="en-US" altLang="ja-JP" b="1" u="sng" dirty="0">
                <a:solidFill>
                  <a:schemeClr val="accent1">
                    <a:lumMod val="50000"/>
                  </a:schemeClr>
                </a:solidFill>
              </a:rPr>
              <a:t>Ctrl + C </a:t>
            </a:r>
            <a:r>
              <a:rPr kumimoji="1" lang="ja-JP" altLang="en-US" b="1" u="sng" dirty="0">
                <a:solidFill>
                  <a:schemeClr val="accent1">
                    <a:lumMod val="50000"/>
                  </a:schemeClr>
                </a:solidFill>
              </a:rPr>
              <a:t>を押して、プロセスを終了する。</a:t>
            </a:r>
          </a:p>
        </p:txBody>
      </p:sp>
      <p:sp>
        <p:nvSpPr>
          <p:cNvPr id="12" name="テキスト ボックス 11">
            <a:extLst>
              <a:ext uri="{FF2B5EF4-FFF2-40B4-BE49-F238E27FC236}">
                <a16:creationId xmlns:a16="http://schemas.microsoft.com/office/drawing/2014/main" id="{848347DC-0DCB-4679-B5FB-8C3D112405DB}"/>
              </a:ext>
            </a:extLst>
          </p:cNvPr>
          <p:cNvSpPr txBox="1"/>
          <p:nvPr/>
        </p:nvSpPr>
        <p:spPr>
          <a:xfrm>
            <a:off x="8010769" y="3091808"/>
            <a:ext cx="4025721" cy="1477328"/>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00" dirty="0"/>
              <a:t>※ PDF </a:t>
            </a:r>
            <a:r>
              <a:rPr lang="ja-JP" altLang="en-US" sz="1000" dirty="0"/>
              <a:t>版のマニュアルでは、</a:t>
            </a:r>
            <a:r>
              <a:rPr lang="en-US" altLang="ja-JP" sz="1000" dirty="0"/>
              <a:t>PDF </a:t>
            </a:r>
            <a:r>
              <a:rPr lang="ja-JP" altLang="en-US" sz="1000" dirty="0"/>
              <a:t>の表示上の都合で、</a:t>
            </a:r>
            <a:r>
              <a:rPr lang="ja-JP" altLang="en-US" sz="1000" b="1" dirty="0">
                <a:solidFill>
                  <a:schemeClr val="accent5">
                    <a:lumMod val="75000"/>
                  </a:schemeClr>
                </a:solidFill>
              </a:rPr>
              <a:t>半角バックスラッシュ </a:t>
            </a:r>
            <a:r>
              <a:rPr lang="en-US" altLang="ja-JP" sz="1000" b="1" dirty="0">
                <a:solidFill>
                  <a:schemeClr val="accent5">
                    <a:lumMod val="75000"/>
                  </a:schemeClr>
                </a:solidFill>
              </a:rPr>
              <a:t>(</a:t>
            </a:r>
            <a:r>
              <a:rPr lang="ja-JP" altLang="en-US" sz="1000" b="1" dirty="0">
                <a:solidFill>
                  <a:schemeClr val="accent5">
                    <a:lumMod val="75000"/>
                  </a:schemeClr>
                </a:solidFill>
              </a:rPr>
              <a:t>日本語環境においては半角円記号</a:t>
            </a:r>
            <a:r>
              <a:rPr lang="en-US" altLang="ja-JP" sz="1000" b="1" dirty="0">
                <a:solidFill>
                  <a:schemeClr val="accent5">
                    <a:lumMod val="75000"/>
                  </a:schemeClr>
                </a:solidFill>
              </a:rPr>
              <a:t>) </a:t>
            </a:r>
            <a:r>
              <a:rPr lang="ja-JP" altLang="en-US" sz="1000" b="1" dirty="0">
                <a:solidFill>
                  <a:schemeClr val="accent5">
                    <a:lumMod val="75000"/>
                  </a:schemeClr>
                </a:solidFill>
              </a:rPr>
              <a:t>である 「</a:t>
            </a:r>
            <a:r>
              <a:rPr lang="en-US" altLang="ja-JP" sz="1000" b="1" dirty="0">
                <a:solidFill>
                  <a:schemeClr val="accent5">
                    <a:lumMod val="75000"/>
                  </a:schemeClr>
                </a:solidFill>
              </a:rPr>
              <a:t>\</a:t>
            </a:r>
            <a:r>
              <a:rPr lang="ja-JP" altLang="en-US" sz="1000" b="1" dirty="0">
                <a:solidFill>
                  <a:schemeClr val="accent5">
                    <a:lumMod val="75000"/>
                  </a:schemeClr>
                </a:solidFill>
              </a:rPr>
              <a:t>」 が、特殊 </a:t>
            </a:r>
            <a:r>
              <a:rPr lang="en-US" altLang="ja-JP" sz="1000" b="1" dirty="0">
                <a:solidFill>
                  <a:schemeClr val="accent5">
                    <a:lumMod val="75000"/>
                  </a:schemeClr>
                </a:solidFill>
              </a:rPr>
              <a:t>Unicode </a:t>
            </a:r>
            <a:r>
              <a:rPr lang="ja-JP" altLang="en-US" sz="1000" b="1" dirty="0">
                <a:solidFill>
                  <a:schemeClr val="accent5">
                    <a:lumMod val="75000"/>
                  </a:schemeClr>
                </a:solidFill>
              </a:rPr>
              <a:t>文字に変換されてしまい</a:t>
            </a:r>
            <a:r>
              <a:rPr lang="ja-JP" altLang="en-US" sz="1000" dirty="0"/>
              <a:t>、このコマンドをコピーしてコンソールに貼り付けると、</a:t>
            </a:r>
            <a:r>
              <a:rPr lang="ja-JP" altLang="en-US" sz="1000" b="1" dirty="0">
                <a:solidFill>
                  <a:schemeClr val="accent5">
                    <a:lumMod val="75000"/>
                  </a:schemeClr>
                </a:solidFill>
              </a:rPr>
              <a:t>コマンドが正しく入力されないことがある。</a:t>
            </a:r>
            <a:endParaRPr lang="en-US" altLang="ja-JP" sz="1000" b="1" dirty="0">
              <a:solidFill>
                <a:schemeClr val="accent5">
                  <a:lumMod val="75000"/>
                </a:schemeClr>
              </a:solidFill>
            </a:endParaRPr>
          </a:p>
          <a:p>
            <a:pPr marL="171450" indent="-171450">
              <a:buFont typeface="Arial" panose="020B0604020202020204" pitchFamily="34" charset="0"/>
              <a:buChar char="•"/>
            </a:pPr>
            <a:r>
              <a:rPr lang="ja-JP" altLang="en-US" sz="1000" b="1" dirty="0">
                <a:solidFill>
                  <a:schemeClr val="accent2">
                    <a:lumMod val="75000"/>
                  </a:schemeClr>
                </a:solidFill>
              </a:rPr>
              <a:t>この場合は、一度テキストエディタに貼り付けてから、 「</a:t>
            </a:r>
            <a:r>
              <a:rPr lang="en-US" altLang="ja-JP" sz="1000" b="1" dirty="0">
                <a:solidFill>
                  <a:schemeClr val="accent2">
                    <a:lumMod val="75000"/>
                  </a:schemeClr>
                </a:solidFill>
              </a:rPr>
              <a:t>\</a:t>
            </a:r>
            <a:r>
              <a:rPr lang="ja-JP" altLang="en-US" sz="1000" b="1" dirty="0">
                <a:solidFill>
                  <a:schemeClr val="accent2">
                    <a:lumMod val="75000"/>
                  </a:schemeClr>
                </a:solidFill>
              </a:rPr>
              <a:t>」  の文字を半角バックスラッシュ </a:t>
            </a:r>
            <a:r>
              <a:rPr lang="en-US" altLang="ja-JP" sz="1000" b="1" dirty="0">
                <a:solidFill>
                  <a:schemeClr val="accent2">
                    <a:lumMod val="75000"/>
                  </a:schemeClr>
                </a:solidFill>
              </a:rPr>
              <a:t>(</a:t>
            </a:r>
            <a:r>
              <a:rPr lang="ja-JP" altLang="en-US" sz="1000" b="1" dirty="0">
                <a:solidFill>
                  <a:schemeClr val="accent2">
                    <a:lumMod val="75000"/>
                  </a:schemeClr>
                </a:solidFill>
              </a:rPr>
              <a:t>日本語環境においては半角円記号</a:t>
            </a:r>
            <a:r>
              <a:rPr lang="en-US" altLang="ja-JP" sz="1000" b="1" dirty="0">
                <a:solidFill>
                  <a:schemeClr val="accent2">
                    <a:lumMod val="75000"/>
                  </a:schemeClr>
                </a:solidFill>
              </a:rPr>
              <a:t>) </a:t>
            </a:r>
            <a:r>
              <a:rPr lang="ja-JP" altLang="en-US" sz="1000" b="1" dirty="0">
                <a:solidFill>
                  <a:schemeClr val="accent2">
                    <a:lumMod val="75000"/>
                  </a:schemeClr>
                </a:solidFill>
              </a:rPr>
              <a:t>に置き換えてから、コピー </a:t>
            </a:r>
            <a:r>
              <a:rPr lang="en-US" altLang="ja-JP" sz="1000" b="1" dirty="0">
                <a:solidFill>
                  <a:schemeClr val="accent2">
                    <a:lumMod val="75000"/>
                  </a:schemeClr>
                </a:solidFill>
              </a:rPr>
              <a:t>&amp; </a:t>
            </a:r>
            <a:r>
              <a:rPr lang="ja-JP" altLang="en-US" sz="1000" b="1" dirty="0">
                <a:solidFill>
                  <a:schemeClr val="accent2">
                    <a:lumMod val="75000"/>
                  </a:schemeClr>
                </a:solidFill>
              </a:rPr>
              <a:t>ペーストすること。</a:t>
            </a:r>
            <a:endParaRPr lang="en-US" altLang="ja-JP" sz="1000" b="1" dirty="0">
              <a:solidFill>
                <a:schemeClr val="accent2">
                  <a:lumMod val="75000"/>
                </a:schemeClr>
              </a:solidFill>
            </a:endParaRPr>
          </a:p>
          <a:p>
            <a:pPr marL="171450" indent="-171450">
              <a:buFont typeface="Arial" panose="020B0604020202020204" pitchFamily="34" charset="0"/>
              <a:buChar char="•"/>
            </a:pPr>
            <a:r>
              <a:rPr lang="ja-JP" altLang="en-US" sz="1000" b="1" dirty="0">
                <a:solidFill>
                  <a:schemeClr val="accent1">
                    <a:lumMod val="75000"/>
                  </a:schemeClr>
                </a:solidFill>
              </a:rPr>
              <a:t>または、</a:t>
            </a:r>
            <a:r>
              <a:rPr lang="en-US" altLang="ja-JP" sz="1000" b="1" dirty="0">
                <a:solidFill>
                  <a:schemeClr val="accent1">
                    <a:lumMod val="75000"/>
                  </a:schemeClr>
                </a:solidFill>
              </a:rPr>
              <a:t>PowerPoint </a:t>
            </a:r>
            <a:r>
              <a:rPr lang="ja-JP" altLang="en-US" sz="1000" b="1" dirty="0">
                <a:solidFill>
                  <a:schemeClr val="accent1">
                    <a:lumMod val="75000"/>
                  </a:schemeClr>
                </a:solidFill>
              </a:rPr>
              <a:t>版のマニュアル </a:t>
            </a:r>
            <a:r>
              <a:rPr lang="en-US" altLang="ja-JP" sz="1000" b="1" dirty="0">
                <a:solidFill>
                  <a:schemeClr val="accent1">
                    <a:lumMod val="75000"/>
                  </a:schemeClr>
                </a:solidFill>
              </a:rPr>
              <a:t>(PPTX)</a:t>
            </a:r>
            <a:r>
              <a:rPr lang="ja-JP" altLang="en-US" sz="1000" b="1" dirty="0">
                <a:solidFill>
                  <a:schemeClr val="accent1">
                    <a:lumMod val="75000"/>
                  </a:schemeClr>
                </a:solidFill>
              </a:rPr>
              <a:t> を </a:t>
            </a:r>
            <a:r>
              <a:rPr lang="en-US" altLang="ja-JP" sz="1000" b="1" dirty="0">
                <a:solidFill>
                  <a:schemeClr val="accent1">
                    <a:lumMod val="75000"/>
                  </a:schemeClr>
                </a:solidFill>
              </a:rPr>
              <a:t>PowerPoint </a:t>
            </a:r>
            <a:r>
              <a:rPr lang="ja-JP" altLang="en-US" sz="1000" b="1" dirty="0">
                <a:solidFill>
                  <a:schemeClr val="accent1">
                    <a:lumMod val="75000"/>
                  </a:schemeClr>
                </a:solidFill>
              </a:rPr>
              <a:t>で開いてコピー </a:t>
            </a:r>
            <a:r>
              <a:rPr lang="en-US" altLang="ja-JP" sz="1000" b="1" dirty="0">
                <a:solidFill>
                  <a:schemeClr val="accent1">
                    <a:lumMod val="75000"/>
                  </a:schemeClr>
                </a:solidFill>
              </a:rPr>
              <a:t>&amp; </a:t>
            </a:r>
            <a:r>
              <a:rPr lang="ja-JP" altLang="en-US" sz="1000" b="1" dirty="0">
                <a:solidFill>
                  <a:schemeClr val="accent1">
                    <a:lumMod val="75000"/>
                  </a:schemeClr>
                </a:solidFill>
              </a:rPr>
              <a:t>ペーストすることでも良い。</a:t>
            </a:r>
            <a:endParaRPr lang="en-US" altLang="ja-JP" sz="1000" b="1" dirty="0">
              <a:solidFill>
                <a:schemeClr val="accent1">
                  <a:lumMod val="75000"/>
                </a:schemeClr>
              </a:solidFill>
            </a:endParaRPr>
          </a:p>
        </p:txBody>
      </p:sp>
    </p:spTree>
    <p:extLst>
      <p:ext uri="{BB962C8B-B14F-4D97-AF65-F5344CB8AC3E}">
        <p14:creationId xmlns:p14="http://schemas.microsoft.com/office/powerpoint/2010/main" val="251613249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488870A6-CBAD-48CC-9098-FBAE4AAB5FD1}"/>
              </a:ext>
            </a:extLst>
          </p:cNvPr>
          <p:cNvSpPr>
            <a:spLocks noGrp="1"/>
          </p:cNvSpPr>
          <p:nvPr>
            <p:ph type="sldNum" sz="quarter" idx="12"/>
          </p:nvPr>
        </p:nvSpPr>
        <p:spPr/>
        <p:txBody>
          <a:bodyPr/>
          <a:lstStyle/>
          <a:p>
            <a:fld id="{63DCA85F-F225-44A4-AEA8-9083CAE61796}" type="slidenum">
              <a:rPr kumimoji="1" lang="ja-JP" altLang="en-US" smtClean="0"/>
              <a:t>104</a:t>
            </a:fld>
            <a:endParaRPr kumimoji="1" lang="ja-JP" altLang="en-US" dirty="0"/>
          </a:p>
        </p:txBody>
      </p:sp>
      <p:sp>
        <p:nvSpPr>
          <p:cNvPr id="7" name="テキスト ボックス 6">
            <a:extLst>
              <a:ext uri="{FF2B5EF4-FFF2-40B4-BE49-F238E27FC236}">
                <a16:creationId xmlns:a16="http://schemas.microsoft.com/office/drawing/2014/main" id="{3695EDFE-7949-4D3C-8056-3C6E75A878F5}"/>
              </a:ext>
            </a:extLst>
          </p:cNvPr>
          <p:cNvSpPr txBox="1"/>
          <p:nvPr/>
        </p:nvSpPr>
        <p:spPr>
          <a:xfrm>
            <a:off x="371672" y="136525"/>
            <a:ext cx="10077497" cy="646331"/>
          </a:xfrm>
          <a:prstGeom prst="rect">
            <a:avLst/>
          </a:prstGeom>
          <a:solidFill>
            <a:srgbClr val="FFFFCC"/>
          </a:solidFill>
          <a:ln w="19050">
            <a:solidFill>
              <a:schemeClr val="tx1"/>
            </a:solidFill>
          </a:ln>
        </p:spPr>
        <p:txBody>
          <a:bodyPr wrap="square" rtlCol="0">
            <a:spAutoFit/>
          </a:bodyPr>
          <a:lstStyle/>
          <a:p>
            <a:r>
              <a:rPr kumimoji="1" lang="en-US" altLang="ja-JP" dirty="0"/>
              <a:t>5. </a:t>
            </a:r>
            <a:r>
              <a:rPr kumimoji="1" lang="ja-JP" altLang="en-US" dirty="0"/>
              <a:t>前頁 </a:t>
            </a:r>
            <a:r>
              <a:rPr kumimoji="1" lang="en-US" altLang="ja-JP" dirty="0"/>
              <a:t>4</a:t>
            </a:r>
            <a:r>
              <a:rPr kumimoji="1" lang="ja-JP" altLang="en-US" dirty="0"/>
              <a:t> の手順で</a:t>
            </a:r>
            <a:r>
              <a:rPr kumimoji="1" lang="en-US" altLang="ja-JP" dirty="0"/>
              <a:t> SQL Server 2019 </a:t>
            </a:r>
            <a:r>
              <a:rPr kumimoji="1" lang="ja-JP" altLang="en-US" dirty="0"/>
              <a:t>の仮起動に成功して、一度 </a:t>
            </a:r>
            <a:r>
              <a:rPr kumimoji="1" lang="en-US" altLang="ja-JP" dirty="0"/>
              <a:t>Ctrl + C </a:t>
            </a:r>
            <a:r>
              <a:rPr kumimoji="1" lang="ja-JP" altLang="en-US" dirty="0"/>
              <a:t>で終了したら、次に、以下のように入力して、</a:t>
            </a:r>
            <a:r>
              <a:rPr lang="en-US" altLang="ja-JP" dirty="0"/>
              <a:t>SQL Server 2019 </a:t>
            </a:r>
            <a:r>
              <a:rPr lang="ja-JP" altLang="en-US" dirty="0"/>
              <a:t>をバックグラウンドプロセス </a:t>
            </a:r>
            <a:r>
              <a:rPr lang="en-US" altLang="ja-JP" dirty="0"/>
              <a:t>(</a:t>
            </a:r>
            <a:r>
              <a:rPr lang="ja-JP" altLang="en-US" dirty="0"/>
              <a:t>デーモン</a:t>
            </a:r>
            <a:r>
              <a:rPr lang="en-US" altLang="ja-JP" dirty="0"/>
              <a:t>) </a:t>
            </a:r>
            <a:r>
              <a:rPr lang="ja-JP" altLang="en-US" dirty="0"/>
              <a:t>として常時稼働させる。</a:t>
            </a:r>
          </a:p>
        </p:txBody>
      </p:sp>
      <p:sp>
        <p:nvSpPr>
          <p:cNvPr id="8" name="テキスト ボックス 7">
            <a:extLst>
              <a:ext uri="{FF2B5EF4-FFF2-40B4-BE49-F238E27FC236}">
                <a16:creationId xmlns:a16="http://schemas.microsoft.com/office/drawing/2014/main" id="{920A396C-A000-4674-8B31-6B2ECA66EA03}"/>
              </a:ext>
            </a:extLst>
          </p:cNvPr>
          <p:cNvSpPr txBox="1"/>
          <p:nvPr/>
        </p:nvSpPr>
        <p:spPr>
          <a:xfrm>
            <a:off x="371672" y="876819"/>
            <a:ext cx="11664818" cy="646331"/>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docker run -d --restart always --name </a:t>
            </a:r>
            <a:r>
              <a:rPr lang="en-US" altLang="ja-JP" sz="1200" dirty="0" err="1">
                <a:solidFill>
                  <a:schemeClr val="bg1"/>
                </a:solidFill>
                <a:latin typeface="Consolas" panose="020B0609020204030204" pitchFamily="49" charset="0"/>
              </a:rPr>
              <a:t>daemon_mssqlserver</a:t>
            </a:r>
            <a:r>
              <a:rPr lang="en-US" altLang="ja-JP" sz="1200" dirty="0">
                <a:solidFill>
                  <a:schemeClr val="bg1"/>
                </a:solidFill>
                <a:latin typeface="Consolas" panose="020B0609020204030204" pitchFamily="49" charset="0"/>
              </a:rPr>
              <a:t> --log-driver=</a:t>
            </a:r>
            <a:r>
              <a:rPr lang="en-US" altLang="ja-JP" sz="1200" dirty="0" err="1">
                <a:solidFill>
                  <a:schemeClr val="bg1"/>
                </a:solidFill>
                <a:latin typeface="Consolas" panose="020B0609020204030204" pitchFamily="49" charset="0"/>
              </a:rPr>
              <a:t>journald</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--log-opt tag=</a:t>
            </a:r>
            <a:r>
              <a:rPr lang="en-US" altLang="ja-JP" sz="1200" dirty="0" err="1">
                <a:solidFill>
                  <a:schemeClr val="bg1"/>
                </a:solidFill>
                <a:latin typeface="Consolas" panose="020B0609020204030204" pitchFamily="49" charset="0"/>
              </a:rPr>
              <a:t>docker_log</a:t>
            </a:r>
            <a:r>
              <a:rPr lang="en-US" altLang="ja-JP" sz="1200" dirty="0">
                <a:solidFill>
                  <a:schemeClr val="bg1"/>
                </a:solidFill>
                <a:latin typeface="Consolas" panose="020B0609020204030204" pitchFamily="49" charset="0"/>
              </a:rPr>
              <a:t>/{{.Name}}/{{.ID}} --network host --mount type=</a:t>
            </a:r>
            <a:r>
              <a:rPr lang="en-US" altLang="ja-JP" sz="1200" dirty="0" err="1">
                <a:solidFill>
                  <a:schemeClr val="bg1"/>
                </a:solidFill>
                <a:latin typeface="Consolas" panose="020B0609020204030204" pitchFamily="49" charset="0"/>
              </a:rPr>
              <a:t>bind,source</a:t>
            </a:r>
            <a:r>
              <a:rPr lang="en-US" altLang="ja-JP" sz="1200" dirty="0">
                <a:solidFill>
                  <a:schemeClr val="bg1"/>
                </a:solidFill>
                <a:latin typeface="Consolas" panose="020B0609020204030204" pitchFamily="49" charset="0"/>
              </a:rPr>
              <a:t>=/var/opt/</a:t>
            </a:r>
            <a:r>
              <a:rPr lang="en-US" altLang="ja-JP" sz="1200" dirty="0" err="1">
                <a:solidFill>
                  <a:schemeClr val="bg1"/>
                </a:solidFill>
                <a:latin typeface="Consolas" panose="020B0609020204030204" pitchFamily="49" charset="0"/>
              </a:rPr>
              <a:t>mssql</a:t>
            </a:r>
            <a:r>
              <a:rPr lang="en-US" altLang="ja-JP" sz="1200" dirty="0">
                <a:solidFill>
                  <a:schemeClr val="bg1"/>
                </a:solidFill>
                <a:latin typeface="Consolas" panose="020B0609020204030204" pitchFamily="49" charset="0"/>
              </a:rPr>
              <a:t>/,target=/var/opt/</a:t>
            </a:r>
            <a:r>
              <a:rPr lang="en-US" altLang="ja-JP" sz="1200" dirty="0" err="1">
                <a:solidFill>
                  <a:schemeClr val="bg1"/>
                </a:solidFill>
                <a:latin typeface="Consolas" panose="020B0609020204030204" pitchFamily="49" charset="0"/>
              </a:rPr>
              <a:t>mssql</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dockervault.dn.ipantt.net/dockervault_mssqlserver_2019_for_thin_telework_system:20220724_001</a:t>
            </a:r>
          </a:p>
        </p:txBody>
      </p:sp>
      <p:sp>
        <p:nvSpPr>
          <p:cNvPr id="9" name="テキスト ボックス 8">
            <a:extLst>
              <a:ext uri="{FF2B5EF4-FFF2-40B4-BE49-F238E27FC236}">
                <a16:creationId xmlns:a16="http://schemas.microsoft.com/office/drawing/2014/main" id="{EA977C69-5341-4963-BC90-3B8E1313DB59}"/>
              </a:ext>
            </a:extLst>
          </p:cNvPr>
          <p:cNvSpPr txBox="1"/>
          <p:nvPr/>
        </p:nvSpPr>
        <p:spPr>
          <a:xfrm>
            <a:off x="639526" y="4217216"/>
            <a:ext cx="10972800" cy="1384995"/>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2505  3.8  2.0 1528448 82172 ?       </a:t>
            </a:r>
            <a:r>
              <a:rPr lang="en-US" altLang="ja-JP" sz="1200" dirty="0" err="1">
                <a:solidFill>
                  <a:schemeClr val="bg1"/>
                </a:solidFill>
                <a:latin typeface="Consolas" panose="020B0609020204030204" pitchFamily="49" charset="0"/>
              </a:rPr>
              <a:t>Ssl</a:t>
            </a:r>
            <a:r>
              <a:rPr lang="en-US" altLang="ja-JP" sz="1200" dirty="0">
                <a:solidFill>
                  <a:schemeClr val="bg1"/>
                </a:solidFill>
                <a:latin typeface="Consolas" panose="020B0609020204030204" pitchFamily="49" charset="0"/>
              </a:rPr>
              <a:t>  14:07   0:21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/bin/</a:t>
            </a:r>
            <a:r>
              <a:rPr lang="en-US" altLang="ja-JP" sz="1200" dirty="0" err="1">
                <a:solidFill>
                  <a:schemeClr val="bg1"/>
                </a:solidFill>
                <a:latin typeface="Consolas" panose="020B0609020204030204" pitchFamily="49" charset="0"/>
              </a:rPr>
              <a:t>dockerd</a:t>
            </a:r>
            <a:r>
              <a:rPr lang="en-US" altLang="ja-JP" sz="1200" dirty="0">
                <a:solidFill>
                  <a:schemeClr val="bg1"/>
                </a:solidFill>
                <a:latin typeface="Consolas" panose="020B0609020204030204" pitchFamily="49" charset="0"/>
              </a:rPr>
              <a:t> -H fd:// --</a:t>
            </a:r>
            <a:r>
              <a:rPr lang="en-US" altLang="ja-JP" sz="1200" dirty="0" err="1">
                <a:solidFill>
                  <a:schemeClr val="bg1"/>
                </a:solidFill>
                <a:latin typeface="Consolas" panose="020B0609020204030204" pitchFamily="49" charset="0"/>
              </a:rPr>
              <a:t>containerd</a:t>
            </a:r>
            <a:r>
              <a:rPr lang="en-US" altLang="ja-JP" sz="1200" dirty="0">
                <a:solidFill>
                  <a:schemeClr val="bg1"/>
                </a:solidFill>
                <a:latin typeface="Consolas" panose="020B0609020204030204" pitchFamily="49" charset="0"/>
              </a:rPr>
              <a:t>=/run/</a:t>
            </a:r>
            <a:r>
              <a:rPr lang="en-US" altLang="ja-JP" sz="1200" dirty="0" err="1">
                <a:solidFill>
                  <a:schemeClr val="bg1"/>
                </a:solidFill>
                <a:latin typeface="Consolas" panose="020B0609020204030204" pitchFamily="49" charset="0"/>
              </a:rPr>
              <a:t>containerd</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containerd.sock</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3109  0.0  0.1 711156  7400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14:14   0:00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/bin/containerd-shim-runc-v2 -namespace </a:t>
            </a:r>
            <a:r>
              <a:rPr lang="en-US" altLang="ja-JP" sz="1200" dirty="0" err="1">
                <a:solidFill>
                  <a:schemeClr val="bg1"/>
                </a:solidFill>
                <a:latin typeface="Consolas" panose="020B0609020204030204" pitchFamily="49" charset="0"/>
              </a:rPr>
              <a:t>moby</a:t>
            </a:r>
            <a:r>
              <a:rPr lang="en-US" altLang="ja-JP" sz="1200" dirty="0">
                <a:solidFill>
                  <a:schemeClr val="bg1"/>
                </a:solidFill>
                <a:latin typeface="Consolas" panose="020B0609020204030204" pitchFamily="49" charset="0"/>
              </a:rPr>
              <a:t> -id 481c47d9d602ae5a8bdbc59fcd73b8095e672f83e4e208c82a7569563db18ff5 -address /run/</a:t>
            </a:r>
            <a:r>
              <a:rPr lang="en-US" altLang="ja-JP" sz="1200" dirty="0" err="1">
                <a:solidFill>
                  <a:schemeClr val="bg1"/>
                </a:solidFill>
                <a:latin typeface="Consolas" panose="020B0609020204030204" pitchFamily="49" charset="0"/>
              </a:rPr>
              <a:t>containerd</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containerd.sock</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3131  0.2  0.5  28536 23840 ?        Ss   14:14   0:00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/bin/python3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/bin/</a:t>
            </a:r>
            <a:r>
              <a:rPr lang="en-US" altLang="ja-JP" sz="1200" dirty="0" err="1">
                <a:solidFill>
                  <a:schemeClr val="bg1"/>
                </a:solidFill>
                <a:latin typeface="Consolas" panose="020B0609020204030204" pitchFamily="49" charset="0"/>
              </a:rPr>
              <a:t>supervisord</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3146  0.3  0.4  61708 18372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14:14   0:00      </a:t>
            </a:r>
            <a:r>
              <a:rPr lang="en-US" altLang="ja-JP" sz="1200" dirty="0">
                <a:solidFill>
                  <a:schemeClr val="bg1"/>
                </a:solidFill>
                <a:highlight>
                  <a:srgbClr val="0000FF"/>
                </a:highlight>
                <a:latin typeface="Consolas" panose="020B0609020204030204" pitchFamily="49" charset="0"/>
              </a:rPr>
              <a:t>\_ /opt/</a:t>
            </a:r>
            <a:r>
              <a:rPr lang="en-US" altLang="ja-JP" sz="1200" dirty="0" err="1">
                <a:solidFill>
                  <a:schemeClr val="bg1"/>
                </a:solidFill>
                <a:highlight>
                  <a:srgbClr val="0000FF"/>
                </a:highlight>
                <a:latin typeface="Consolas" panose="020B0609020204030204" pitchFamily="49" charset="0"/>
              </a:rPr>
              <a:t>mssql</a:t>
            </a:r>
            <a:r>
              <a:rPr lang="en-US" altLang="ja-JP" sz="1200" dirty="0">
                <a:solidFill>
                  <a:schemeClr val="bg1"/>
                </a:solidFill>
                <a:highlight>
                  <a:srgbClr val="0000FF"/>
                </a:highlight>
                <a:latin typeface="Consolas" panose="020B0609020204030204" pitchFamily="49" charset="0"/>
              </a:rPr>
              <a:t>/bin/</a:t>
            </a:r>
            <a:r>
              <a:rPr lang="en-US" altLang="ja-JP" sz="1200" dirty="0" err="1">
                <a:solidFill>
                  <a:schemeClr val="bg1"/>
                </a:solidFill>
                <a:highlight>
                  <a:srgbClr val="0000FF"/>
                </a:highlight>
                <a:latin typeface="Consolas" panose="020B0609020204030204" pitchFamily="49" charset="0"/>
              </a:rPr>
              <a:t>sqlservr</a:t>
            </a:r>
            <a:r>
              <a:rPr lang="en-US" altLang="ja-JP" sz="1200" dirty="0">
                <a:solidFill>
                  <a:schemeClr val="bg1"/>
                </a:solidFill>
                <a:highlight>
                  <a:srgbClr val="0000FF"/>
                </a:highlight>
                <a:latin typeface="Consolas" panose="020B0609020204030204" pitchFamily="49" charset="0"/>
              </a:rPr>
              <a:t> --</a:t>
            </a:r>
            <a:r>
              <a:rPr lang="en-US" altLang="ja-JP" sz="1200" dirty="0" err="1">
                <a:solidFill>
                  <a:schemeClr val="bg1"/>
                </a:solidFill>
                <a:highlight>
                  <a:srgbClr val="0000FF"/>
                </a:highlight>
                <a:latin typeface="Consolas" panose="020B0609020204030204" pitchFamily="49" charset="0"/>
              </a:rPr>
              <a:t>pid</a:t>
            </a:r>
            <a:r>
              <a:rPr lang="en-US" altLang="ja-JP" sz="1200" dirty="0">
                <a:solidFill>
                  <a:schemeClr val="bg1"/>
                </a:solidFill>
                <a:highlight>
                  <a:srgbClr val="0000FF"/>
                </a:highlight>
                <a:latin typeface="Consolas" panose="020B0609020204030204" pitchFamily="49" charset="0"/>
              </a:rPr>
              <a:t> Express</a:t>
            </a:r>
          </a:p>
          <a:p>
            <a:r>
              <a:rPr lang="en-US" altLang="ja-JP" sz="1200" dirty="0">
                <a:solidFill>
                  <a:schemeClr val="bg1"/>
                </a:solidFill>
                <a:latin typeface="Consolas" panose="020B0609020204030204" pitchFamily="49" charset="0"/>
              </a:rPr>
              <a:t>root        3148  5.1 14.9 10189200 601144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14:14   0:06        </a:t>
            </a:r>
            <a:r>
              <a:rPr lang="en-US" altLang="ja-JP" sz="1200" b="1" dirty="0">
                <a:solidFill>
                  <a:schemeClr val="bg1"/>
                </a:solidFill>
                <a:highlight>
                  <a:srgbClr val="0000FF"/>
                </a:highlight>
                <a:latin typeface="Consolas" panose="020B0609020204030204" pitchFamily="49" charset="0"/>
              </a:rPr>
              <a:t>  \_ /opt/</a:t>
            </a:r>
            <a:r>
              <a:rPr lang="en-US" altLang="ja-JP" sz="1200" b="1" dirty="0" err="1">
                <a:solidFill>
                  <a:schemeClr val="bg1"/>
                </a:solidFill>
                <a:highlight>
                  <a:srgbClr val="0000FF"/>
                </a:highlight>
                <a:latin typeface="Consolas" panose="020B0609020204030204" pitchFamily="49" charset="0"/>
              </a:rPr>
              <a:t>mssql</a:t>
            </a:r>
            <a:r>
              <a:rPr lang="en-US" altLang="ja-JP" sz="1200" b="1" dirty="0">
                <a:solidFill>
                  <a:schemeClr val="bg1"/>
                </a:solidFill>
                <a:highlight>
                  <a:srgbClr val="0000FF"/>
                </a:highlight>
                <a:latin typeface="Consolas" panose="020B0609020204030204" pitchFamily="49" charset="0"/>
              </a:rPr>
              <a:t>/bin/</a:t>
            </a:r>
            <a:r>
              <a:rPr lang="en-US" altLang="ja-JP" sz="1200" b="1" dirty="0" err="1">
                <a:solidFill>
                  <a:schemeClr val="bg1"/>
                </a:solidFill>
                <a:highlight>
                  <a:srgbClr val="0000FF"/>
                </a:highlight>
                <a:latin typeface="Consolas" panose="020B0609020204030204" pitchFamily="49" charset="0"/>
              </a:rPr>
              <a:t>sqlservr</a:t>
            </a:r>
            <a:r>
              <a:rPr lang="en-US" altLang="ja-JP" sz="1200" b="1" dirty="0">
                <a:solidFill>
                  <a:schemeClr val="bg1"/>
                </a:solidFill>
                <a:highlight>
                  <a:srgbClr val="0000FF"/>
                </a:highlight>
                <a:latin typeface="Consolas" panose="020B0609020204030204" pitchFamily="49" charset="0"/>
              </a:rPr>
              <a:t> --</a:t>
            </a:r>
            <a:r>
              <a:rPr lang="en-US" altLang="ja-JP" sz="1200" b="1" dirty="0" err="1">
                <a:solidFill>
                  <a:schemeClr val="bg1"/>
                </a:solidFill>
                <a:highlight>
                  <a:srgbClr val="0000FF"/>
                </a:highlight>
                <a:latin typeface="Consolas" panose="020B0609020204030204" pitchFamily="49" charset="0"/>
              </a:rPr>
              <a:t>pid</a:t>
            </a:r>
            <a:r>
              <a:rPr lang="en-US" altLang="ja-JP" sz="1200" b="1" dirty="0">
                <a:solidFill>
                  <a:schemeClr val="bg1"/>
                </a:solidFill>
                <a:highlight>
                  <a:srgbClr val="0000FF"/>
                </a:highlight>
                <a:latin typeface="Consolas" panose="020B0609020204030204" pitchFamily="49" charset="0"/>
              </a:rPr>
              <a:t> Express</a:t>
            </a:r>
          </a:p>
        </p:txBody>
      </p:sp>
      <p:sp>
        <p:nvSpPr>
          <p:cNvPr id="10" name="テキスト ボックス 9">
            <a:extLst>
              <a:ext uri="{FF2B5EF4-FFF2-40B4-BE49-F238E27FC236}">
                <a16:creationId xmlns:a16="http://schemas.microsoft.com/office/drawing/2014/main" id="{7775A8A6-8B0F-42A0-84EB-7A2A3E80758C}"/>
              </a:ext>
            </a:extLst>
          </p:cNvPr>
          <p:cNvSpPr txBox="1"/>
          <p:nvPr/>
        </p:nvSpPr>
        <p:spPr>
          <a:xfrm>
            <a:off x="500226" y="2501605"/>
            <a:ext cx="10756638" cy="646331"/>
          </a:xfrm>
          <a:prstGeom prst="rect">
            <a:avLst/>
          </a:prstGeom>
          <a:solidFill>
            <a:srgbClr val="66FFFF"/>
          </a:solidFill>
        </p:spPr>
        <p:txBody>
          <a:bodyPr wrap="square" rtlCol="0">
            <a:spAutoFit/>
          </a:bodyPr>
          <a:lstStyle/>
          <a:p>
            <a:r>
              <a:rPr kumimoji="1" lang="ja-JP" altLang="en-US" dirty="0"/>
              <a:t>上記のコマンドを入力すると、バックグラウンドプロセス </a:t>
            </a:r>
            <a:r>
              <a:rPr kumimoji="1" lang="en-US" altLang="ja-JP" dirty="0"/>
              <a:t>(</a:t>
            </a:r>
            <a:r>
              <a:rPr kumimoji="1" lang="ja-JP" altLang="en-US" dirty="0"/>
              <a:t>デーモン</a:t>
            </a:r>
            <a:r>
              <a:rPr kumimoji="1" lang="en-US" altLang="ja-JP" dirty="0"/>
              <a:t>) </a:t>
            </a:r>
            <a:r>
              <a:rPr kumimoji="1" lang="ja-JP" altLang="en-US" dirty="0"/>
              <a:t>として </a:t>
            </a:r>
            <a:r>
              <a:rPr kumimoji="1" lang="en-US" altLang="ja-JP" dirty="0"/>
              <a:t>SQL Server 2019 </a:t>
            </a:r>
            <a:r>
              <a:rPr kumimoji="1" lang="ja-JP" altLang="en-US" dirty="0"/>
              <a:t>が起動する。</a:t>
            </a:r>
            <a:endParaRPr kumimoji="1" lang="en-US" altLang="ja-JP" dirty="0"/>
          </a:p>
          <a:p>
            <a:r>
              <a:rPr kumimoji="1" lang="ja-JP" altLang="en-US" dirty="0"/>
              <a:t>そして、</a:t>
            </a:r>
            <a:r>
              <a:rPr kumimoji="1" lang="en-US" altLang="ja-JP" dirty="0"/>
              <a:t>SSH </a:t>
            </a:r>
            <a:r>
              <a:rPr kumimoji="1" lang="ja-JP" altLang="en-US" dirty="0"/>
              <a:t>のコンソールはシェルに戻るが、これは正常である。</a:t>
            </a:r>
          </a:p>
        </p:txBody>
      </p:sp>
      <p:sp>
        <p:nvSpPr>
          <p:cNvPr id="11" name="テキスト ボックス 10">
            <a:extLst>
              <a:ext uri="{FF2B5EF4-FFF2-40B4-BE49-F238E27FC236}">
                <a16:creationId xmlns:a16="http://schemas.microsoft.com/office/drawing/2014/main" id="{FF4CAFFE-6BDC-4EFF-859F-2DF198D62D4D}"/>
              </a:ext>
            </a:extLst>
          </p:cNvPr>
          <p:cNvSpPr txBox="1"/>
          <p:nvPr/>
        </p:nvSpPr>
        <p:spPr>
          <a:xfrm>
            <a:off x="6979139" y="5606686"/>
            <a:ext cx="4087446" cy="276999"/>
          </a:xfrm>
          <a:prstGeom prst="rect">
            <a:avLst/>
          </a:prstGeom>
          <a:solidFill>
            <a:srgbClr val="66FFFF"/>
          </a:solidFill>
        </p:spPr>
        <p:txBody>
          <a:bodyPr wrap="square" rtlCol="0">
            <a:spAutoFit/>
          </a:bodyPr>
          <a:lstStyle/>
          <a:p>
            <a:r>
              <a:rPr kumimoji="1" lang="ja-JP" altLang="en-US" sz="1200" b="1" dirty="0"/>
              <a:t>↑ このように </a:t>
            </a:r>
            <a:r>
              <a:rPr kumimoji="1" lang="en-US" altLang="ja-JP" sz="1200" b="1" dirty="0" err="1"/>
              <a:t>sqlserver</a:t>
            </a:r>
            <a:r>
              <a:rPr kumimoji="1" lang="en-US" altLang="ja-JP" sz="1200" b="1" dirty="0"/>
              <a:t> </a:t>
            </a:r>
            <a:r>
              <a:rPr kumimoji="1" lang="ja-JP" altLang="en-US" sz="1200" b="1" dirty="0"/>
              <a:t>プロセスが起動していれば </a:t>
            </a:r>
            <a:r>
              <a:rPr kumimoji="1" lang="en-US" altLang="ja-JP" sz="1200" b="1" dirty="0"/>
              <a:t>OK</a:t>
            </a:r>
            <a:r>
              <a:rPr kumimoji="1" lang="ja-JP" altLang="en-US" sz="1200" b="1" dirty="0"/>
              <a:t> である。</a:t>
            </a:r>
          </a:p>
        </p:txBody>
      </p:sp>
      <p:sp>
        <p:nvSpPr>
          <p:cNvPr id="12" name="テキスト ボックス 11">
            <a:extLst>
              <a:ext uri="{FF2B5EF4-FFF2-40B4-BE49-F238E27FC236}">
                <a16:creationId xmlns:a16="http://schemas.microsoft.com/office/drawing/2014/main" id="{D4B56BA4-8936-4BF1-8E8E-A5908043DE65}"/>
              </a:ext>
            </a:extLst>
          </p:cNvPr>
          <p:cNvSpPr txBox="1"/>
          <p:nvPr/>
        </p:nvSpPr>
        <p:spPr>
          <a:xfrm>
            <a:off x="364653" y="3308417"/>
            <a:ext cx="11508511" cy="369332"/>
          </a:xfrm>
          <a:prstGeom prst="rect">
            <a:avLst/>
          </a:prstGeom>
          <a:solidFill>
            <a:srgbClr val="FFFFCC"/>
          </a:solidFill>
          <a:ln w="19050">
            <a:solidFill>
              <a:schemeClr val="tx1"/>
            </a:solidFill>
          </a:ln>
        </p:spPr>
        <p:txBody>
          <a:bodyPr wrap="square" rtlCol="0">
            <a:spAutoFit/>
          </a:bodyPr>
          <a:lstStyle/>
          <a:p>
            <a:r>
              <a:rPr kumimoji="1" lang="en-US" altLang="ja-JP" dirty="0"/>
              <a:t>6. </a:t>
            </a:r>
            <a:r>
              <a:rPr kumimoji="1" lang="ja-JP" altLang="en-US" dirty="0"/>
              <a:t>プロセス一覧を表示し、</a:t>
            </a:r>
            <a:r>
              <a:rPr kumimoji="1" lang="en-US" altLang="ja-JP" dirty="0"/>
              <a:t>SQL Server 2019 </a:t>
            </a:r>
            <a:r>
              <a:rPr kumimoji="1" lang="ja-JP" altLang="en-US" dirty="0"/>
              <a:t>がバックグラウンドプロセスとして稼働していることを確認する。</a:t>
            </a:r>
            <a:endParaRPr lang="ja-JP" altLang="en-US" dirty="0"/>
          </a:p>
        </p:txBody>
      </p:sp>
      <p:sp>
        <p:nvSpPr>
          <p:cNvPr id="14" name="テキスト ボックス 13">
            <a:extLst>
              <a:ext uri="{FF2B5EF4-FFF2-40B4-BE49-F238E27FC236}">
                <a16:creationId xmlns:a16="http://schemas.microsoft.com/office/drawing/2014/main" id="{7FFAED3B-8F94-47EC-823C-CCF17E9FFF97}"/>
              </a:ext>
            </a:extLst>
          </p:cNvPr>
          <p:cNvSpPr txBox="1"/>
          <p:nvPr/>
        </p:nvSpPr>
        <p:spPr>
          <a:xfrm>
            <a:off x="364654" y="3725545"/>
            <a:ext cx="11664818"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ps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auxf</a:t>
            </a:r>
            <a:r>
              <a:rPr lang="en-US" altLang="ja-JP" sz="1200" dirty="0">
                <a:solidFill>
                  <a:schemeClr val="bg1"/>
                </a:solidFill>
                <a:latin typeface="Consolas" panose="020B0609020204030204" pitchFamily="49" charset="0"/>
              </a:rPr>
              <a:t> | cat</a:t>
            </a:r>
          </a:p>
        </p:txBody>
      </p:sp>
      <p:sp>
        <p:nvSpPr>
          <p:cNvPr id="16" name="テキスト ボックス 15">
            <a:extLst>
              <a:ext uri="{FF2B5EF4-FFF2-40B4-BE49-F238E27FC236}">
                <a16:creationId xmlns:a16="http://schemas.microsoft.com/office/drawing/2014/main" id="{0BD4C747-3070-4ED2-BE5C-4111ADF1BB97}"/>
              </a:ext>
            </a:extLst>
          </p:cNvPr>
          <p:cNvSpPr txBox="1"/>
          <p:nvPr/>
        </p:nvSpPr>
        <p:spPr>
          <a:xfrm>
            <a:off x="3494274" y="5879296"/>
            <a:ext cx="7909169" cy="954107"/>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ja-JP" altLang="en-US" sz="1400" dirty="0"/>
              <a:t>本ドキュメントに従った </a:t>
            </a:r>
            <a:r>
              <a:rPr kumimoji="1" lang="en-US" altLang="ja-JP" sz="1400" dirty="0"/>
              <a:t>SQL Server 2019 Express </a:t>
            </a:r>
            <a:r>
              <a:rPr kumimoji="1" lang="ja-JP" altLang="en-US" sz="1400" dirty="0"/>
              <a:t>のインストール時には、</a:t>
            </a:r>
            <a:r>
              <a:rPr kumimoji="1" lang="en-US" altLang="ja-JP" sz="1400" dirty="0" err="1"/>
              <a:t>sa</a:t>
            </a:r>
            <a:r>
              <a:rPr kumimoji="1" lang="en-US" altLang="ja-JP" sz="1400" dirty="0"/>
              <a:t> (</a:t>
            </a:r>
            <a:r>
              <a:rPr kumimoji="1" lang="ja-JP" altLang="en-US" sz="1400" dirty="0"/>
              <a:t>管理者ユーザー</a:t>
            </a:r>
            <a:r>
              <a:rPr kumimoji="1" lang="en-US" altLang="ja-JP" sz="1400" dirty="0"/>
              <a:t>) </a:t>
            </a:r>
            <a:r>
              <a:rPr kumimoji="1" lang="ja-JP" altLang="en-US" sz="1400" dirty="0"/>
              <a:t>の初期パスワードとして「</a:t>
            </a:r>
            <a:r>
              <a:rPr kumimoji="1" lang="en-US" altLang="ja-JP" sz="1400" dirty="0"/>
              <a:t>SqlNeko123</a:t>
            </a:r>
            <a:r>
              <a:rPr kumimoji="1" lang="ja-JP" altLang="en-US" sz="1400" dirty="0"/>
              <a:t>」が設定される。</a:t>
            </a:r>
            <a:endParaRPr kumimoji="1" lang="en-US" altLang="ja-JP" sz="1400" dirty="0"/>
          </a:p>
          <a:p>
            <a:pPr marL="285750" indent="-285750">
              <a:buFont typeface="Arial" panose="020B0604020202020204" pitchFamily="34" charset="0"/>
              <a:buChar char="•"/>
            </a:pPr>
            <a:r>
              <a:rPr kumimoji="1" lang="ja-JP" altLang="en-US" sz="1400" dirty="0"/>
              <a:t>この初期パスワードは、できるだけ早く変更することを推奨する。変更方法は、「</a:t>
            </a:r>
            <a:r>
              <a:rPr kumimoji="1" lang="en-US" altLang="ja-JP" sz="1400" dirty="0"/>
              <a:t>9-2. </a:t>
            </a:r>
            <a:r>
              <a:rPr kumimoji="1" lang="ja-JP" altLang="en-US" sz="1400" dirty="0"/>
              <a:t>データベースのパスワード変更」を参照すること。</a:t>
            </a:r>
          </a:p>
        </p:txBody>
      </p:sp>
      <p:sp>
        <p:nvSpPr>
          <p:cNvPr id="13" name="テキスト ボックス 12">
            <a:extLst>
              <a:ext uri="{FF2B5EF4-FFF2-40B4-BE49-F238E27FC236}">
                <a16:creationId xmlns:a16="http://schemas.microsoft.com/office/drawing/2014/main" id="{73C847A3-3EA5-4FFC-A654-02B4EB86377C}"/>
              </a:ext>
            </a:extLst>
          </p:cNvPr>
          <p:cNvSpPr txBox="1"/>
          <p:nvPr/>
        </p:nvSpPr>
        <p:spPr>
          <a:xfrm>
            <a:off x="4393841" y="1599122"/>
            <a:ext cx="7479323" cy="900246"/>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28366817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BDC18AC6-E24C-4088-9FA9-EDEDCB2629E8}"/>
              </a:ext>
            </a:extLst>
          </p:cNvPr>
          <p:cNvSpPr>
            <a:spLocks noGrp="1"/>
          </p:cNvSpPr>
          <p:nvPr>
            <p:ph type="sldNum" sz="quarter" idx="12"/>
          </p:nvPr>
        </p:nvSpPr>
        <p:spPr/>
        <p:txBody>
          <a:bodyPr/>
          <a:lstStyle/>
          <a:p>
            <a:fld id="{63DCA85F-F225-44A4-AEA8-9083CAE61796}" type="slidenum">
              <a:rPr kumimoji="1" lang="ja-JP" altLang="en-US" smtClean="0"/>
              <a:t>105</a:t>
            </a:fld>
            <a:endParaRPr kumimoji="1" lang="ja-JP" altLang="en-US" dirty="0"/>
          </a:p>
        </p:txBody>
      </p:sp>
      <p:sp>
        <p:nvSpPr>
          <p:cNvPr id="5" name="テキスト ボックス 4">
            <a:extLst>
              <a:ext uri="{FF2B5EF4-FFF2-40B4-BE49-F238E27FC236}">
                <a16:creationId xmlns:a16="http://schemas.microsoft.com/office/drawing/2014/main" id="{2A0E32B6-553E-4477-BE1F-FB60A6BA0672}"/>
              </a:ext>
            </a:extLst>
          </p:cNvPr>
          <p:cNvSpPr txBox="1"/>
          <p:nvPr/>
        </p:nvSpPr>
        <p:spPr>
          <a:xfrm>
            <a:off x="186234" y="958285"/>
            <a:ext cx="11850256" cy="646331"/>
          </a:xfrm>
          <a:prstGeom prst="rect">
            <a:avLst/>
          </a:prstGeom>
          <a:solidFill>
            <a:srgbClr val="FFFFCC"/>
          </a:solidFill>
          <a:ln w="19050">
            <a:solidFill>
              <a:schemeClr val="tx1"/>
            </a:solidFill>
          </a:ln>
        </p:spPr>
        <p:txBody>
          <a:bodyPr wrap="square" rtlCol="0">
            <a:spAutoFit/>
          </a:bodyPr>
          <a:lstStyle/>
          <a:p>
            <a:r>
              <a:rPr kumimoji="1" lang="ja-JP" altLang="en-US" b="1" dirty="0"/>
              <a:t>参考</a:t>
            </a:r>
            <a:r>
              <a:rPr kumimoji="1" lang="en-US" altLang="ja-JP" b="1" dirty="0"/>
              <a:t>: </a:t>
            </a:r>
            <a:r>
              <a:rPr kumimoji="1" lang="ja-JP" altLang="en-US" b="1" dirty="0"/>
              <a:t>前頁の手順で起動した </a:t>
            </a:r>
            <a:r>
              <a:rPr kumimoji="1" lang="en-US" altLang="ja-JP" b="1" dirty="0"/>
              <a:t>Docker </a:t>
            </a:r>
            <a:r>
              <a:rPr kumimoji="1" lang="ja-JP" altLang="en-US" b="1" dirty="0"/>
              <a:t>コンテナとしての </a:t>
            </a:r>
            <a:r>
              <a:rPr kumimoji="1" lang="en-US" altLang="ja-JP" b="1" dirty="0"/>
              <a:t>SQL Server 2019 </a:t>
            </a:r>
            <a:r>
              <a:rPr kumimoji="1" lang="ja-JP" altLang="en-US" b="1" dirty="0"/>
              <a:t>に関する基礎的な制御コマンドは、以下のとおりである。</a:t>
            </a:r>
            <a:endParaRPr kumimoji="1" lang="en-US" altLang="ja-JP" b="1" dirty="0"/>
          </a:p>
          <a:p>
            <a:r>
              <a:rPr lang="en-US" altLang="ja-JP" b="1" dirty="0"/>
              <a:t>     </a:t>
            </a:r>
            <a:r>
              <a:rPr lang="en-US" altLang="ja-JP" b="1" u="sng" dirty="0">
                <a:solidFill>
                  <a:srgbClr val="0000FF"/>
                </a:solidFill>
              </a:rPr>
              <a:t>(</a:t>
            </a:r>
            <a:r>
              <a:rPr lang="ja-JP" altLang="en-US" b="1" u="sng" dirty="0">
                <a:solidFill>
                  <a:srgbClr val="0000FF"/>
                </a:solidFill>
              </a:rPr>
              <a:t>ここでこれらのコマンドを入力する必要はないが、将来必要となった場合のために記載しておく。</a:t>
            </a:r>
            <a:r>
              <a:rPr lang="en-US" altLang="ja-JP" b="1" u="sng" dirty="0">
                <a:solidFill>
                  <a:srgbClr val="0000FF"/>
                </a:solidFill>
              </a:rPr>
              <a:t>)</a:t>
            </a:r>
            <a:endParaRPr lang="ja-JP" altLang="en-US" b="1" u="sng" dirty="0">
              <a:solidFill>
                <a:srgbClr val="0000FF"/>
              </a:solidFill>
            </a:endParaRPr>
          </a:p>
        </p:txBody>
      </p:sp>
      <p:sp>
        <p:nvSpPr>
          <p:cNvPr id="6" name="テキスト ボックス 5">
            <a:extLst>
              <a:ext uri="{FF2B5EF4-FFF2-40B4-BE49-F238E27FC236}">
                <a16:creationId xmlns:a16="http://schemas.microsoft.com/office/drawing/2014/main" id="{9520651F-EF7A-405C-AED8-92A9EBB050C3}"/>
              </a:ext>
            </a:extLst>
          </p:cNvPr>
          <p:cNvSpPr txBox="1"/>
          <p:nvPr/>
        </p:nvSpPr>
        <p:spPr>
          <a:xfrm>
            <a:off x="1013600" y="1919626"/>
            <a:ext cx="8849416" cy="3785652"/>
          </a:xfrm>
          <a:prstGeom prst="rect">
            <a:avLst/>
          </a:prstGeom>
          <a:solidFill>
            <a:schemeClr val="tx1"/>
          </a:solidFill>
        </p:spPr>
        <p:txBody>
          <a:bodyPr wrap="square" rtlCol="0">
            <a:spAutoFit/>
          </a:bodyPr>
          <a:lstStyle/>
          <a:p>
            <a:r>
              <a:rPr lang="en-US" altLang="ja-JP" sz="1600" dirty="0">
                <a:solidFill>
                  <a:schemeClr val="bg1"/>
                </a:solidFill>
                <a:latin typeface="Consolas" panose="020B0609020204030204" pitchFamily="49" charset="0"/>
              </a:rPr>
              <a:t># </a:t>
            </a:r>
            <a:r>
              <a:rPr lang="ja-JP" altLang="en-US" sz="1600" dirty="0">
                <a:solidFill>
                  <a:schemeClr val="bg1"/>
                </a:solidFill>
                <a:latin typeface="Consolas" panose="020B0609020204030204" pitchFamily="49" charset="0"/>
              </a:rPr>
              <a:t>デーモンとして動作している </a:t>
            </a:r>
            <a:r>
              <a:rPr lang="en-US" altLang="ja-JP" sz="1600" dirty="0">
                <a:solidFill>
                  <a:schemeClr val="bg1"/>
                </a:solidFill>
                <a:latin typeface="Consolas" panose="020B0609020204030204" pitchFamily="49" charset="0"/>
              </a:rPr>
              <a:t>SQL Server </a:t>
            </a:r>
            <a:r>
              <a:rPr lang="ja-JP" altLang="en-US" sz="1600" dirty="0">
                <a:solidFill>
                  <a:schemeClr val="bg1"/>
                </a:solidFill>
                <a:latin typeface="Consolas" panose="020B0609020204030204" pitchFamily="49" charset="0"/>
              </a:rPr>
              <a:t>の動作ログの確認 </a:t>
            </a:r>
            <a:r>
              <a:rPr lang="en-US" altLang="ja-JP" sz="1600" dirty="0">
                <a:solidFill>
                  <a:schemeClr val="bg1"/>
                </a:solidFill>
                <a:latin typeface="Consolas" panose="020B0609020204030204" pitchFamily="49" charset="0"/>
              </a:rPr>
              <a:t>(</a:t>
            </a:r>
            <a:r>
              <a:rPr lang="ja-JP" altLang="en-US" sz="1600" dirty="0">
                <a:solidFill>
                  <a:schemeClr val="bg1"/>
                </a:solidFill>
                <a:latin typeface="Consolas" panose="020B0609020204030204" pitchFamily="49" charset="0"/>
              </a:rPr>
              <a:t>必要に応じて</a:t>
            </a:r>
            <a:r>
              <a:rPr lang="en-US" altLang="ja-JP" sz="1600" dirty="0">
                <a:solidFill>
                  <a:schemeClr val="bg1"/>
                </a:solidFill>
                <a:latin typeface="Consolas" panose="020B0609020204030204" pitchFamily="49" charset="0"/>
              </a:rPr>
              <a:t>)</a:t>
            </a:r>
          </a:p>
          <a:p>
            <a:r>
              <a:rPr lang="en-US" altLang="ja-JP" sz="1600" dirty="0" err="1">
                <a:solidFill>
                  <a:schemeClr val="bg1"/>
                </a:solidFill>
                <a:latin typeface="Consolas" panose="020B0609020204030204" pitchFamily="49" charset="0"/>
              </a:rPr>
              <a:t>sudo</a:t>
            </a:r>
            <a:r>
              <a:rPr lang="en-US" altLang="ja-JP" sz="1600" dirty="0">
                <a:solidFill>
                  <a:schemeClr val="bg1"/>
                </a:solidFill>
                <a:latin typeface="Consolas" panose="020B0609020204030204" pitchFamily="49" charset="0"/>
              </a:rPr>
              <a:t> docker logs </a:t>
            </a:r>
            <a:r>
              <a:rPr lang="en-US" altLang="ja-JP" sz="1600" dirty="0" err="1">
                <a:solidFill>
                  <a:schemeClr val="bg1"/>
                </a:solidFill>
                <a:latin typeface="Consolas" panose="020B0609020204030204" pitchFamily="49" charset="0"/>
              </a:rPr>
              <a:t>daemon_mssqlserver</a:t>
            </a:r>
            <a:endParaRPr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 </a:t>
            </a:r>
            <a:r>
              <a:rPr lang="ja-JP" altLang="en-US" sz="1600" dirty="0">
                <a:solidFill>
                  <a:schemeClr val="bg1"/>
                </a:solidFill>
                <a:latin typeface="Consolas" panose="020B0609020204030204" pitchFamily="49" charset="0"/>
              </a:rPr>
              <a:t>デーモンとして動作している </a:t>
            </a:r>
            <a:r>
              <a:rPr lang="en-US" altLang="ja-JP" sz="1600" dirty="0">
                <a:solidFill>
                  <a:schemeClr val="bg1"/>
                </a:solidFill>
                <a:latin typeface="Consolas" panose="020B0609020204030204" pitchFamily="49" charset="0"/>
              </a:rPr>
              <a:t>SQL Server </a:t>
            </a:r>
            <a:r>
              <a:rPr lang="ja-JP" altLang="en-US" sz="1600" dirty="0">
                <a:solidFill>
                  <a:schemeClr val="bg1"/>
                </a:solidFill>
                <a:latin typeface="Consolas" panose="020B0609020204030204" pitchFamily="49" charset="0"/>
              </a:rPr>
              <a:t>の停止</a:t>
            </a:r>
          </a:p>
          <a:p>
            <a:r>
              <a:rPr lang="en-US" altLang="ja-JP" sz="1600" dirty="0" err="1">
                <a:solidFill>
                  <a:schemeClr val="bg1"/>
                </a:solidFill>
                <a:latin typeface="Consolas" panose="020B0609020204030204" pitchFamily="49" charset="0"/>
              </a:rPr>
              <a:t>sudo</a:t>
            </a:r>
            <a:r>
              <a:rPr lang="en-US" altLang="ja-JP" sz="1600" dirty="0">
                <a:solidFill>
                  <a:schemeClr val="bg1"/>
                </a:solidFill>
                <a:latin typeface="Consolas" panose="020B0609020204030204" pitchFamily="49" charset="0"/>
              </a:rPr>
              <a:t> docker stop </a:t>
            </a:r>
            <a:r>
              <a:rPr lang="en-US" altLang="ja-JP" sz="1600" dirty="0" err="1">
                <a:solidFill>
                  <a:schemeClr val="bg1"/>
                </a:solidFill>
                <a:latin typeface="Consolas" panose="020B0609020204030204" pitchFamily="49" charset="0"/>
              </a:rPr>
              <a:t>daemon_mssqlserver</a:t>
            </a:r>
            <a:endParaRPr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 </a:t>
            </a:r>
            <a:r>
              <a:rPr lang="ja-JP" altLang="en-US" sz="1600" dirty="0">
                <a:solidFill>
                  <a:schemeClr val="bg1"/>
                </a:solidFill>
                <a:latin typeface="Consolas" panose="020B0609020204030204" pitchFamily="49" charset="0"/>
              </a:rPr>
              <a:t>デーモンとして動作している </a:t>
            </a:r>
            <a:r>
              <a:rPr lang="en-US" altLang="ja-JP" sz="1600" dirty="0">
                <a:solidFill>
                  <a:schemeClr val="bg1"/>
                </a:solidFill>
                <a:latin typeface="Consolas" panose="020B0609020204030204" pitchFamily="49" charset="0"/>
              </a:rPr>
              <a:t>SQL Server </a:t>
            </a:r>
            <a:r>
              <a:rPr lang="ja-JP" altLang="en-US" sz="1600" dirty="0">
                <a:solidFill>
                  <a:schemeClr val="bg1"/>
                </a:solidFill>
                <a:latin typeface="Consolas" panose="020B0609020204030204" pitchFamily="49" charset="0"/>
              </a:rPr>
              <a:t>の再開</a:t>
            </a:r>
          </a:p>
          <a:p>
            <a:r>
              <a:rPr lang="en-US" altLang="ja-JP" sz="1600" dirty="0" err="1">
                <a:solidFill>
                  <a:schemeClr val="bg1"/>
                </a:solidFill>
                <a:latin typeface="Consolas" panose="020B0609020204030204" pitchFamily="49" charset="0"/>
              </a:rPr>
              <a:t>sudo</a:t>
            </a:r>
            <a:r>
              <a:rPr lang="en-US" altLang="ja-JP" sz="1600" dirty="0">
                <a:solidFill>
                  <a:schemeClr val="bg1"/>
                </a:solidFill>
                <a:latin typeface="Consolas" panose="020B0609020204030204" pitchFamily="49" charset="0"/>
              </a:rPr>
              <a:t> docker start </a:t>
            </a:r>
            <a:r>
              <a:rPr lang="en-US" altLang="ja-JP" sz="1600" dirty="0" err="1">
                <a:solidFill>
                  <a:schemeClr val="bg1"/>
                </a:solidFill>
                <a:latin typeface="Consolas" panose="020B0609020204030204" pitchFamily="49" charset="0"/>
              </a:rPr>
              <a:t>daemon_mssqlserver</a:t>
            </a:r>
            <a:endParaRPr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 </a:t>
            </a:r>
            <a:r>
              <a:rPr lang="ja-JP" altLang="en-US" sz="1600" dirty="0">
                <a:solidFill>
                  <a:schemeClr val="bg1"/>
                </a:solidFill>
                <a:latin typeface="Consolas" panose="020B0609020204030204" pitchFamily="49" charset="0"/>
              </a:rPr>
              <a:t>デーモンとして動作している </a:t>
            </a:r>
            <a:r>
              <a:rPr lang="en-US" altLang="ja-JP" sz="1600" dirty="0">
                <a:solidFill>
                  <a:schemeClr val="bg1"/>
                </a:solidFill>
                <a:latin typeface="Consolas" panose="020B0609020204030204" pitchFamily="49" charset="0"/>
              </a:rPr>
              <a:t>SQL Server </a:t>
            </a:r>
            <a:r>
              <a:rPr lang="ja-JP" altLang="en-US" sz="1600" dirty="0">
                <a:solidFill>
                  <a:schemeClr val="bg1"/>
                </a:solidFill>
                <a:latin typeface="Consolas" panose="020B0609020204030204" pitchFamily="49" charset="0"/>
              </a:rPr>
              <a:t>の削除 </a:t>
            </a:r>
            <a:r>
              <a:rPr lang="en-US" altLang="ja-JP" sz="1600" dirty="0">
                <a:solidFill>
                  <a:schemeClr val="bg1"/>
                </a:solidFill>
                <a:latin typeface="Consolas" panose="020B0609020204030204" pitchFamily="49" charset="0"/>
              </a:rPr>
              <a:t>(</a:t>
            </a:r>
            <a:r>
              <a:rPr lang="ja-JP" altLang="en-US" sz="1600" dirty="0">
                <a:solidFill>
                  <a:schemeClr val="bg1"/>
                </a:solidFill>
                <a:latin typeface="Consolas" panose="020B0609020204030204" pitchFamily="49" charset="0"/>
              </a:rPr>
              <a:t>アンインストール</a:t>
            </a:r>
            <a:r>
              <a:rPr lang="en-US" altLang="ja-JP" sz="1600" dirty="0">
                <a:solidFill>
                  <a:schemeClr val="bg1"/>
                </a:solidFill>
                <a:latin typeface="Consolas" panose="020B0609020204030204" pitchFamily="49" charset="0"/>
              </a:rPr>
              <a:t>)</a:t>
            </a:r>
          </a:p>
          <a:p>
            <a:r>
              <a:rPr lang="en-US" altLang="ja-JP" sz="1600" dirty="0" err="1">
                <a:solidFill>
                  <a:schemeClr val="bg1"/>
                </a:solidFill>
                <a:latin typeface="Consolas" panose="020B0609020204030204" pitchFamily="49" charset="0"/>
              </a:rPr>
              <a:t>sudo</a:t>
            </a:r>
            <a:r>
              <a:rPr lang="en-US" altLang="ja-JP" sz="1600" dirty="0">
                <a:solidFill>
                  <a:schemeClr val="bg1"/>
                </a:solidFill>
                <a:latin typeface="Consolas" panose="020B0609020204030204" pitchFamily="49" charset="0"/>
              </a:rPr>
              <a:t> docker stop </a:t>
            </a:r>
            <a:r>
              <a:rPr lang="en-US" altLang="ja-JP" sz="1600" dirty="0" err="1">
                <a:solidFill>
                  <a:schemeClr val="bg1"/>
                </a:solidFill>
                <a:latin typeface="Consolas" panose="020B0609020204030204" pitchFamily="49" charset="0"/>
              </a:rPr>
              <a:t>daemon_mssqlserver</a:t>
            </a:r>
            <a:endParaRPr lang="en-US" altLang="ja-JP" sz="1600" dirty="0">
              <a:solidFill>
                <a:schemeClr val="bg1"/>
              </a:solidFill>
              <a:latin typeface="Consolas" panose="020B0609020204030204" pitchFamily="49" charset="0"/>
            </a:endParaRPr>
          </a:p>
          <a:p>
            <a:r>
              <a:rPr lang="en-US" altLang="ja-JP" sz="1600" dirty="0" err="1">
                <a:solidFill>
                  <a:schemeClr val="bg1"/>
                </a:solidFill>
                <a:latin typeface="Consolas" panose="020B0609020204030204" pitchFamily="49" charset="0"/>
              </a:rPr>
              <a:t>sudo</a:t>
            </a:r>
            <a:r>
              <a:rPr lang="en-US" altLang="ja-JP" sz="1600" dirty="0">
                <a:solidFill>
                  <a:schemeClr val="bg1"/>
                </a:solidFill>
                <a:latin typeface="Consolas" panose="020B0609020204030204" pitchFamily="49" charset="0"/>
              </a:rPr>
              <a:t> docker rm </a:t>
            </a:r>
            <a:r>
              <a:rPr lang="en-US" altLang="ja-JP" sz="1600" dirty="0" err="1">
                <a:solidFill>
                  <a:schemeClr val="bg1"/>
                </a:solidFill>
                <a:latin typeface="Consolas" panose="020B0609020204030204" pitchFamily="49" charset="0"/>
              </a:rPr>
              <a:t>daemon_mssqlserver</a:t>
            </a:r>
            <a:endParaRPr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 </a:t>
            </a:r>
            <a:r>
              <a:rPr lang="ja-JP" altLang="en-US" sz="1600" dirty="0">
                <a:solidFill>
                  <a:schemeClr val="bg1"/>
                </a:solidFill>
                <a:latin typeface="Consolas" panose="020B0609020204030204" pitchFamily="49" charset="0"/>
              </a:rPr>
              <a:t>不要になった </a:t>
            </a:r>
            <a:r>
              <a:rPr lang="en-US" altLang="ja-JP" sz="1600" dirty="0">
                <a:solidFill>
                  <a:schemeClr val="bg1"/>
                </a:solidFill>
                <a:latin typeface="Consolas" panose="020B0609020204030204" pitchFamily="49" charset="0"/>
              </a:rPr>
              <a:t>SQL Server </a:t>
            </a:r>
            <a:r>
              <a:rPr lang="ja-JP" altLang="en-US" sz="1600" dirty="0">
                <a:solidFill>
                  <a:schemeClr val="bg1"/>
                </a:solidFill>
                <a:latin typeface="Consolas" panose="020B0609020204030204" pitchFamily="49" charset="0"/>
              </a:rPr>
              <a:t>のデータの削除 </a:t>
            </a:r>
            <a:r>
              <a:rPr lang="en-US" altLang="ja-JP" sz="1600" dirty="0">
                <a:solidFill>
                  <a:schemeClr val="bg1"/>
                </a:solidFill>
                <a:latin typeface="Consolas" panose="020B0609020204030204" pitchFamily="49" charset="0"/>
              </a:rPr>
              <a:t>(</a:t>
            </a:r>
            <a:r>
              <a:rPr lang="ja-JP" altLang="en-US" sz="1600" dirty="0">
                <a:solidFill>
                  <a:schemeClr val="bg1"/>
                </a:solidFill>
                <a:latin typeface="Consolas" panose="020B0609020204030204" pitchFamily="49" charset="0"/>
              </a:rPr>
              <a:t>注意！ すべての </a:t>
            </a:r>
            <a:r>
              <a:rPr lang="en-US" altLang="ja-JP" sz="1600" dirty="0">
                <a:solidFill>
                  <a:schemeClr val="bg1"/>
                </a:solidFill>
                <a:latin typeface="Consolas" panose="020B0609020204030204" pitchFamily="49" charset="0"/>
              </a:rPr>
              <a:t>DB </a:t>
            </a:r>
            <a:r>
              <a:rPr lang="ja-JP" altLang="en-US" sz="1600" dirty="0">
                <a:solidFill>
                  <a:schemeClr val="bg1"/>
                </a:solidFill>
                <a:latin typeface="Consolas" panose="020B0609020204030204" pitchFamily="49" charset="0"/>
              </a:rPr>
              <a:t>データが消えます。</a:t>
            </a:r>
            <a:r>
              <a:rPr lang="en-US" altLang="ja-JP" sz="1600" dirty="0">
                <a:solidFill>
                  <a:schemeClr val="bg1"/>
                </a:solidFill>
                <a:latin typeface="Consolas" panose="020B0609020204030204" pitchFamily="49" charset="0"/>
              </a:rPr>
              <a:t>)</a:t>
            </a:r>
          </a:p>
          <a:p>
            <a:r>
              <a:rPr lang="en-US" altLang="ja-JP" sz="1600" dirty="0" err="1">
                <a:solidFill>
                  <a:schemeClr val="bg1"/>
                </a:solidFill>
                <a:latin typeface="Consolas" panose="020B0609020204030204" pitchFamily="49" charset="0"/>
              </a:rPr>
              <a:t>sudo</a:t>
            </a:r>
            <a:r>
              <a:rPr lang="en-US" altLang="ja-JP" sz="1600" dirty="0">
                <a:solidFill>
                  <a:schemeClr val="bg1"/>
                </a:solidFill>
                <a:latin typeface="Consolas" panose="020B0609020204030204" pitchFamily="49" charset="0"/>
              </a:rPr>
              <a:t> rm -</a:t>
            </a:r>
            <a:r>
              <a:rPr lang="en-US" altLang="ja-JP" sz="1600" dirty="0" err="1">
                <a:solidFill>
                  <a:schemeClr val="bg1"/>
                </a:solidFill>
                <a:latin typeface="Consolas" panose="020B0609020204030204" pitchFamily="49" charset="0"/>
              </a:rPr>
              <a:t>frI</a:t>
            </a:r>
            <a:r>
              <a:rPr lang="en-US" altLang="ja-JP" sz="1600" dirty="0">
                <a:solidFill>
                  <a:schemeClr val="bg1"/>
                </a:solidFill>
                <a:latin typeface="Consolas" panose="020B0609020204030204" pitchFamily="49" charset="0"/>
              </a:rPr>
              <a:t> /var/opt/</a:t>
            </a:r>
            <a:r>
              <a:rPr lang="en-US" altLang="ja-JP" sz="1600" dirty="0" err="1">
                <a:solidFill>
                  <a:schemeClr val="bg1"/>
                </a:solidFill>
                <a:latin typeface="Consolas" panose="020B0609020204030204" pitchFamily="49" charset="0"/>
              </a:rPr>
              <a:t>mssql</a:t>
            </a:r>
            <a:r>
              <a:rPr lang="en-US" altLang="ja-JP" sz="1600" dirty="0">
                <a:solidFill>
                  <a:schemeClr val="bg1"/>
                </a:solidFill>
                <a:latin typeface="Consolas" panose="020B0609020204030204" pitchFamily="49" charset="0"/>
              </a:rPr>
              <a:t>/</a:t>
            </a:r>
          </a:p>
        </p:txBody>
      </p:sp>
      <p:sp>
        <p:nvSpPr>
          <p:cNvPr id="7" name="テキスト ボックス 6">
            <a:extLst>
              <a:ext uri="{FF2B5EF4-FFF2-40B4-BE49-F238E27FC236}">
                <a16:creationId xmlns:a16="http://schemas.microsoft.com/office/drawing/2014/main" id="{82B69EDF-EA53-4E16-904F-FE1C65E9A360}"/>
              </a:ext>
            </a:extLst>
          </p:cNvPr>
          <p:cNvSpPr txBox="1"/>
          <p:nvPr/>
        </p:nvSpPr>
        <p:spPr>
          <a:xfrm>
            <a:off x="8149492" y="1919626"/>
            <a:ext cx="1906953" cy="769441"/>
          </a:xfrm>
          <a:prstGeom prst="rect">
            <a:avLst/>
          </a:prstGeom>
          <a:noFill/>
        </p:spPr>
        <p:txBody>
          <a:bodyPr wrap="square" rtlCol="0">
            <a:spAutoFit/>
          </a:bodyPr>
          <a:lstStyle/>
          <a:p>
            <a:r>
              <a:rPr kumimoji="1" lang="en-US" altLang="ja-JP" sz="4400" dirty="0">
                <a:solidFill>
                  <a:srgbClr val="FFFFCC"/>
                </a:solidFill>
              </a:rPr>
              <a:t>(</a:t>
            </a:r>
            <a:r>
              <a:rPr kumimoji="1" lang="ja-JP" altLang="en-US" sz="4400" dirty="0">
                <a:solidFill>
                  <a:srgbClr val="FFFFCC"/>
                </a:solidFill>
              </a:rPr>
              <a:t>参考</a:t>
            </a:r>
            <a:r>
              <a:rPr kumimoji="1" lang="en-US" altLang="ja-JP" sz="4400" dirty="0">
                <a:solidFill>
                  <a:srgbClr val="FFFFCC"/>
                </a:solidFill>
              </a:rPr>
              <a:t>)</a:t>
            </a:r>
            <a:endParaRPr kumimoji="1" lang="ja-JP" altLang="en-US" sz="4400" dirty="0">
              <a:solidFill>
                <a:srgbClr val="FFFFCC"/>
              </a:solidFill>
            </a:endParaRPr>
          </a:p>
        </p:txBody>
      </p:sp>
      <p:sp>
        <p:nvSpPr>
          <p:cNvPr id="8" name="テキスト ボックス 7">
            <a:extLst>
              <a:ext uri="{FF2B5EF4-FFF2-40B4-BE49-F238E27FC236}">
                <a16:creationId xmlns:a16="http://schemas.microsoft.com/office/drawing/2014/main" id="{7D39696B-4A0B-4932-98CC-27EB62B6D710}"/>
              </a:ext>
            </a:extLst>
          </p:cNvPr>
          <p:cNvSpPr txBox="1"/>
          <p:nvPr/>
        </p:nvSpPr>
        <p:spPr>
          <a:xfrm>
            <a:off x="1070130" y="5828388"/>
            <a:ext cx="9253415" cy="923330"/>
          </a:xfrm>
          <a:prstGeom prst="rect">
            <a:avLst/>
          </a:prstGeom>
          <a:noFill/>
        </p:spPr>
        <p:txBody>
          <a:bodyPr wrap="square" rtlCol="0">
            <a:spAutoFit/>
          </a:bodyPr>
          <a:lstStyle/>
          <a:p>
            <a:r>
              <a:rPr kumimoji="1" lang="ja-JP" altLang="en-US" dirty="0"/>
              <a:t>注意</a:t>
            </a:r>
            <a:endParaRPr kumimoji="1" lang="en-US" altLang="ja-JP" dirty="0"/>
          </a:p>
          <a:p>
            <a:pPr marL="285750" indent="-285750">
              <a:buFont typeface="Arial" panose="020B0604020202020204" pitchFamily="34" charset="0"/>
              <a:buChar char="•"/>
            </a:pPr>
            <a:r>
              <a:rPr kumimoji="1" lang="en-US" altLang="ja-JP" dirty="0"/>
              <a:t>Docker </a:t>
            </a:r>
            <a:r>
              <a:rPr kumimoji="1" lang="ja-JP" altLang="en-US" dirty="0"/>
              <a:t>コンテナとしてデーモンとして動作している </a:t>
            </a:r>
            <a:r>
              <a:rPr kumimoji="1" lang="en-US" altLang="ja-JP" dirty="0"/>
              <a:t>SQL Server 2019 </a:t>
            </a:r>
            <a:r>
              <a:rPr kumimoji="1" lang="ja-JP" altLang="en-US" dirty="0"/>
              <a:t>が出力する稼働状況のログは、ホストの </a:t>
            </a:r>
            <a:r>
              <a:rPr kumimoji="1" lang="en-US" altLang="ja-JP" dirty="0"/>
              <a:t>Linux </a:t>
            </a:r>
            <a:r>
              <a:rPr kumimoji="1" lang="ja-JP" altLang="en-US" dirty="0"/>
              <a:t>の </a:t>
            </a:r>
            <a:r>
              <a:rPr kumimoji="1" lang="en-US" altLang="ja-JP" dirty="0"/>
              <a:t>syslog </a:t>
            </a:r>
            <a:r>
              <a:rPr kumimoji="1" lang="ja-JP" altLang="en-US" dirty="0"/>
              <a:t>にも記録されるようになっているので、便利である。</a:t>
            </a:r>
          </a:p>
        </p:txBody>
      </p:sp>
    </p:spTree>
    <p:extLst>
      <p:ext uri="{BB962C8B-B14F-4D97-AF65-F5344CB8AC3E}">
        <p14:creationId xmlns:p14="http://schemas.microsoft.com/office/powerpoint/2010/main" val="11937383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4-4</a:t>
            </a:r>
            <a:r>
              <a:rPr lang="en-US" altLang="ja-JP" sz="3200" dirty="0"/>
              <a:t>. SQL Server 2019 Express </a:t>
            </a:r>
            <a:r>
              <a:rPr lang="ja-JP" altLang="en-US" sz="3200" dirty="0" err="1"/>
              <a:t>への</a:t>
            </a:r>
            <a:r>
              <a:rPr lang="ja-JP" altLang="en-US" sz="3200" dirty="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作業用端末 </a:t>
            </a:r>
            <a:r>
              <a:rPr kumimoji="1" lang="en-US" altLang="ja-JP" dirty="0"/>
              <a:t>(</a:t>
            </a:r>
            <a:r>
              <a:rPr kumimoji="1" lang="ja-JP" altLang="en-US" dirty="0"/>
              <a:t>手元の </a:t>
            </a:r>
            <a:r>
              <a:rPr kumimoji="1" lang="en-US" altLang="ja-JP" dirty="0"/>
              <a:t>Windows </a:t>
            </a:r>
            <a:r>
              <a:rPr kumimoji="1" lang="ja-JP" altLang="en-US" dirty="0"/>
              <a:t>端末</a:t>
            </a:r>
            <a:r>
              <a:rPr kumimoji="1" lang="en-US" altLang="ja-JP" dirty="0"/>
              <a:t>) </a:t>
            </a:r>
            <a:r>
              <a:rPr kumimoji="1" lang="ja-JP" altLang="en-US" dirty="0"/>
              <a:t>上で、</a:t>
            </a:r>
            <a:r>
              <a:rPr kumimoji="1" lang="en-US" altLang="ja-JP" dirty="0"/>
              <a:t>Google </a:t>
            </a:r>
            <a:r>
              <a:rPr kumimoji="1" lang="ja-JP" altLang="en-US" dirty="0"/>
              <a:t>等の検索エンジンを開き、</a:t>
            </a:r>
            <a:endParaRPr kumimoji="1" lang="en-US" altLang="ja-JP" dirty="0"/>
          </a:p>
          <a:p>
            <a:r>
              <a:rPr lang="en-US" altLang="ja-JP" dirty="0"/>
              <a:t>“SQL Server Management Studio”</a:t>
            </a:r>
          </a:p>
          <a:p>
            <a:r>
              <a:rPr lang="ja-JP" altLang="en-US" dirty="0"/>
              <a:t>を検索し、</a:t>
            </a:r>
            <a:r>
              <a:rPr lang="en-US" altLang="ja-JP" dirty="0"/>
              <a:t>Microsoft</a:t>
            </a:r>
            <a:r>
              <a:rPr lang="ja-JP" altLang="en-US" dirty="0"/>
              <a:t> の </a:t>
            </a:r>
            <a:r>
              <a:rPr lang="en-US" altLang="ja-JP" dirty="0"/>
              <a:t>Web </a:t>
            </a:r>
            <a:r>
              <a:rPr lang="ja-JP" altLang="en-US" dirty="0"/>
              <a:t>サイトから最新版をダウンロードして作業用端末にインストールする。</a:t>
            </a:r>
          </a:p>
        </p:txBody>
      </p:sp>
      <p:pic>
        <p:nvPicPr>
          <p:cNvPr id="2" name="図 1"/>
          <p:cNvPicPr>
            <a:picLocks noChangeAspect="1"/>
          </p:cNvPicPr>
          <p:nvPr/>
        </p:nvPicPr>
        <p:blipFill>
          <a:blip r:embed="rId2"/>
          <a:stretch>
            <a:fillRect/>
          </a:stretch>
        </p:blipFill>
        <p:spPr>
          <a:xfrm>
            <a:off x="812810" y="3748087"/>
            <a:ext cx="4543425" cy="2790825"/>
          </a:xfrm>
          <a:prstGeom prst="rect">
            <a:avLst/>
          </a:prstGeom>
        </p:spPr>
      </p:pic>
      <p:sp>
        <p:nvSpPr>
          <p:cNvPr id="10" name="テキスト ボックス 9"/>
          <p:cNvSpPr txBox="1"/>
          <p:nvPr/>
        </p:nvSpPr>
        <p:spPr>
          <a:xfrm>
            <a:off x="332741" y="2100901"/>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2. </a:t>
            </a:r>
            <a:r>
              <a:rPr lang="en-US" altLang="ja-JP" dirty="0"/>
              <a:t>SQL Server Management Studio</a:t>
            </a:r>
            <a:r>
              <a:rPr lang="ja-JP" altLang="en-US" dirty="0"/>
              <a:t> を起動し、サーバー名として 「</a:t>
            </a:r>
            <a:r>
              <a:rPr lang="en-US" altLang="ja-JP" dirty="0"/>
              <a:t>3-2</a:t>
            </a:r>
            <a:r>
              <a:rPr lang="ja-JP" altLang="en-US" dirty="0"/>
              <a:t>」の「</a:t>
            </a:r>
            <a:r>
              <a:rPr lang="en-US" altLang="ja-JP" dirty="0"/>
              <a:t>16.</a:t>
            </a:r>
            <a:r>
              <a:rPr lang="ja-JP" altLang="en-US" dirty="0"/>
              <a:t>」で割当てられたグローバル </a:t>
            </a:r>
            <a:r>
              <a:rPr lang="en-US" altLang="ja-JP" dirty="0"/>
              <a:t>IPv4 </a:t>
            </a:r>
            <a:r>
              <a:rPr lang="ja-JP" altLang="en-US" dirty="0"/>
              <a:t>アドレスを指定する。</a:t>
            </a:r>
            <a:endParaRPr lang="en-US" altLang="ja-JP" dirty="0"/>
          </a:p>
          <a:p>
            <a:r>
              <a:rPr lang="ja-JP" altLang="en-US" dirty="0"/>
              <a:t>「認証」は「</a:t>
            </a:r>
            <a:r>
              <a:rPr lang="en-US" altLang="ja-JP" dirty="0"/>
              <a:t>SQL Server </a:t>
            </a:r>
            <a:r>
              <a:rPr lang="ja-JP" altLang="en-US" dirty="0"/>
              <a:t>認証」とし、「ログイン」は「</a:t>
            </a:r>
            <a:r>
              <a:rPr lang="en-US" altLang="ja-JP" dirty="0" err="1"/>
              <a:t>sa</a:t>
            </a:r>
            <a:r>
              <a:rPr lang="ja-JP" altLang="en-US" dirty="0"/>
              <a:t>」、「パスワード」は「</a:t>
            </a:r>
            <a:r>
              <a:rPr lang="en-US" altLang="ja-JP" dirty="0"/>
              <a:t>SqlNeko123</a:t>
            </a:r>
            <a:r>
              <a:rPr lang="ja-JP" altLang="en-US" dirty="0"/>
              <a:t>」とする。</a:t>
            </a:r>
            <a:endParaRPr lang="en-US" altLang="ja-JP" dirty="0"/>
          </a:p>
          <a:p>
            <a:r>
              <a:rPr lang="ja-JP" altLang="en-US" dirty="0"/>
              <a:t>これにより、</a:t>
            </a:r>
            <a:r>
              <a:rPr lang="en-US" altLang="ja-JP" dirty="0"/>
              <a:t>AWS </a:t>
            </a:r>
            <a:r>
              <a:rPr lang="ja-JP" altLang="en-US" dirty="0"/>
              <a:t>上のコントローラサーバー上で動作している </a:t>
            </a:r>
            <a:r>
              <a:rPr lang="en-US" altLang="ja-JP" dirty="0"/>
              <a:t>SQL Server 2019 Express </a:t>
            </a:r>
            <a:r>
              <a:rPr lang="ja-JP" altLang="en-US" dirty="0"/>
              <a:t>に管理モードで接続できることを確認する。</a:t>
            </a:r>
          </a:p>
        </p:txBody>
      </p:sp>
      <p:pic>
        <p:nvPicPr>
          <p:cNvPr id="5" name="図 4"/>
          <p:cNvPicPr>
            <a:picLocks noChangeAspect="1"/>
          </p:cNvPicPr>
          <p:nvPr/>
        </p:nvPicPr>
        <p:blipFill>
          <a:blip r:embed="rId3"/>
          <a:stretch>
            <a:fillRect/>
          </a:stretch>
        </p:blipFill>
        <p:spPr>
          <a:xfrm>
            <a:off x="7969960" y="3645920"/>
            <a:ext cx="1623357" cy="3064542"/>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1998921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107</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ja-JP" altLang="en-US" dirty="0"/>
              <a:t>作業用端末 </a:t>
            </a:r>
            <a:r>
              <a:rPr kumimoji="1" lang="en-US" altLang="ja-JP" dirty="0"/>
              <a:t>(</a:t>
            </a:r>
            <a:r>
              <a:rPr kumimoji="1" lang="ja-JP" altLang="en-US" dirty="0"/>
              <a:t>手元の </a:t>
            </a:r>
            <a:r>
              <a:rPr kumimoji="1" lang="en-US" altLang="ja-JP" dirty="0"/>
              <a:t>Windows </a:t>
            </a:r>
            <a:r>
              <a:rPr kumimoji="1" lang="ja-JP" altLang="en-US" dirty="0"/>
              <a:t>端末</a:t>
            </a:r>
            <a:r>
              <a:rPr kumimoji="1" lang="en-US" altLang="ja-JP" dirty="0"/>
              <a:t>) </a:t>
            </a:r>
            <a:r>
              <a:rPr kumimoji="1" lang="ja-JP" altLang="en-US" dirty="0"/>
              <a:t>上</a:t>
            </a:r>
            <a:r>
              <a:rPr lang="ja-JP" altLang="en-US" dirty="0"/>
              <a:t>で、最新版の 「</a:t>
            </a:r>
            <a:r>
              <a:rPr lang="en-US" altLang="ja-JP" dirty="0" err="1"/>
              <a:t>Git</a:t>
            </a:r>
            <a:r>
              <a:rPr lang="en-US" altLang="ja-JP" dirty="0"/>
              <a:t> for Windows</a:t>
            </a:r>
            <a:r>
              <a:rPr lang="ja-JP" altLang="en-US" dirty="0"/>
              <a:t>」</a:t>
            </a:r>
            <a:r>
              <a:rPr lang="en-US" altLang="ja-JP" dirty="0"/>
              <a:t> (x86 </a:t>
            </a:r>
            <a:r>
              <a:rPr lang="ja-JP" altLang="en-US" dirty="0"/>
              <a:t>版または </a:t>
            </a:r>
            <a:r>
              <a:rPr lang="en-US" altLang="ja-JP" dirty="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a:t>任意の </a:t>
            </a:r>
            <a:r>
              <a:rPr lang="en-US" altLang="ja-JP" dirty="0"/>
              <a:t>Web </a:t>
            </a:r>
            <a:r>
              <a:rPr lang="ja-JP" altLang="en-US" dirty="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ja-JP" altLang="en-US" dirty="0"/>
              <a:t>作業用端末に「</a:t>
            </a:r>
            <a:r>
              <a:rPr kumimoji="1" lang="en-US" altLang="ja-JP" dirty="0" err="1"/>
              <a:t>Git</a:t>
            </a:r>
            <a:r>
              <a:rPr kumimoji="1" lang="en-US" altLang="ja-JP" dirty="0"/>
              <a:t> for Windows</a:t>
            </a:r>
            <a:r>
              <a:rPr kumimoji="1" lang="ja-JP" altLang="en-US" dirty="0"/>
              <a:t>」がインストールされたら、コマンドプロンプトを開き、以下のように </a:t>
            </a:r>
            <a:r>
              <a:rPr kumimoji="1" lang="en-US" altLang="ja-JP" dirty="0"/>
              <a:t>3 </a:t>
            </a:r>
            <a:r>
              <a:rPr kumimoji="1" lang="ja-JP" altLang="en-US" dirty="0"/>
              <a:t>行実行する。</a:t>
            </a:r>
            <a:endParaRPr lang="en-US" altLang="ja-JP" dirty="0"/>
          </a:p>
        </p:txBody>
      </p:sp>
      <p:sp>
        <p:nvSpPr>
          <p:cNvPr id="8" name="テキスト ボックス 7"/>
          <p:cNvSpPr txBox="1"/>
          <p:nvPr/>
        </p:nvSpPr>
        <p:spPr>
          <a:xfrm>
            <a:off x="423373" y="3132665"/>
            <a:ext cx="11353780" cy="1384995"/>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rmdir</a:t>
            </a:r>
            <a:r>
              <a:rPr lang="en-US" altLang="ja-JP" sz="1200" dirty="0">
                <a:solidFill>
                  <a:schemeClr val="bg1"/>
                </a:solidFill>
                <a:latin typeface="Consolas" panose="020B0609020204030204" pitchFamily="49" charset="0"/>
              </a:rPr>
              <a:t> /s /q c:\controller_src_tmp\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mkdir</a:t>
            </a:r>
            <a:r>
              <a:rPr lang="en-US" altLang="ja-JP" sz="1200" dirty="0">
                <a:solidFill>
                  <a:schemeClr val="bg1"/>
                </a:solidFill>
                <a:latin typeface="Consolas" panose="020B0609020204030204" pitchFamily="49" charset="0"/>
              </a:rPr>
              <a:t> c:\controller_src_tmp\</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c:\controller_src_tmp\</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clone https://github.com/IPA-CyberLab/IPA-DN-ThinController-Private.git --recursive -b beta8preview8</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77130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5. </a:t>
            </a:r>
            <a:r>
              <a:rPr lang="ja-JP" altLang="en-US" dirty="0"/>
              <a:t>作業用端末上のエクスプローラ</a:t>
            </a:r>
            <a:r>
              <a:rPr kumimoji="1" lang="ja-JP" altLang="en-US" dirty="0"/>
              <a:t>で</a:t>
            </a:r>
            <a:endParaRPr kumimoji="1" lang="en-US" altLang="ja-JP" dirty="0"/>
          </a:p>
          <a:p>
            <a:r>
              <a:rPr lang="en-US" altLang="ja-JP" dirty="0"/>
              <a:t>C:\controller_src_tmp\IPA-DN-ThinController-Private\Misc\01_SQL_Server_DB_Scripts\</a:t>
            </a:r>
          </a:p>
          <a:p>
            <a:r>
              <a:rPr lang="ja-JP" altLang="en-US" dirty="0"/>
              <a:t>フォルダを開く。「</a:t>
            </a:r>
            <a:r>
              <a:rPr lang="en-US" altLang="ja-JP" dirty="0"/>
              <a:t>1_Create_Database</a:t>
            </a:r>
            <a:r>
              <a:rPr lang="ja-JP" altLang="en-US" dirty="0"/>
              <a:t>」、</a:t>
            </a:r>
            <a:r>
              <a:rPr lang="en-US" altLang="ja-JP" dirty="0"/>
              <a:t>… </a:t>
            </a:r>
            <a:r>
              <a:rPr lang="ja-JP" altLang="en-US" dirty="0"/>
              <a:t>などのいくつかの </a:t>
            </a:r>
            <a:r>
              <a:rPr lang="en-US" altLang="ja-JP" dirty="0"/>
              <a:t>SQL </a:t>
            </a:r>
            <a:r>
              <a:rPr lang="ja-JP" altLang="en-US" dirty="0"/>
              <a:t>スクリプトファイルがダウンロードできていれば </a:t>
            </a:r>
            <a:r>
              <a:rPr lang="en-US" altLang="ja-JP" dirty="0"/>
              <a:t>OK </a:t>
            </a:r>
            <a:r>
              <a:rPr lang="ja-JP" altLang="en-US" dirty="0"/>
              <a:t>である。</a:t>
            </a:r>
            <a:endParaRPr lang="en-US" altLang="ja-JP" dirty="0"/>
          </a:p>
        </p:txBody>
      </p:sp>
      <p:pic>
        <p:nvPicPr>
          <p:cNvPr id="10" name="図 9"/>
          <p:cNvPicPr>
            <a:picLocks noChangeAspect="1"/>
          </p:cNvPicPr>
          <p:nvPr/>
        </p:nvPicPr>
        <p:blipFill>
          <a:blip r:embed="rId3"/>
          <a:stretch>
            <a:fillRect/>
          </a:stretch>
        </p:blipFill>
        <p:spPr>
          <a:xfrm>
            <a:off x="9006867" y="5458969"/>
            <a:ext cx="2346587" cy="1362252"/>
          </a:xfrm>
          <a:prstGeom prst="rect">
            <a:avLst/>
          </a:prstGeom>
        </p:spPr>
      </p:pic>
      <p:sp>
        <p:nvSpPr>
          <p:cNvPr id="2" name="テキスト ボックス 1"/>
          <p:cNvSpPr txBox="1"/>
          <p:nvPr/>
        </p:nvSpPr>
        <p:spPr>
          <a:xfrm>
            <a:off x="3743569" y="3132665"/>
            <a:ext cx="4017108" cy="307777"/>
          </a:xfrm>
          <a:prstGeom prst="rect">
            <a:avLst/>
          </a:prstGeom>
          <a:noFill/>
        </p:spPr>
        <p:txBody>
          <a:bodyPr wrap="square" rtlCol="0">
            <a:spAutoFit/>
          </a:bodyPr>
          <a:lstStyle/>
          <a:p>
            <a:r>
              <a:rPr kumimoji="1" lang="ja-JP" altLang="en-US" sz="1400" dirty="0">
                <a:solidFill>
                  <a:srgbClr val="FFFF00"/>
                </a:solidFill>
              </a:rPr>
              <a:t>← 初めて実行する場合は、エラーになるが、問題無い。</a:t>
            </a:r>
          </a:p>
        </p:txBody>
      </p:sp>
      <p:sp>
        <p:nvSpPr>
          <p:cNvPr id="12" name="テキスト ボックス 11">
            <a:extLst>
              <a:ext uri="{FF2B5EF4-FFF2-40B4-BE49-F238E27FC236}">
                <a16:creationId xmlns:a16="http://schemas.microsoft.com/office/drawing/2014/main" id="{107E24C3-CA66-4E15-8905-7B86371C5E4D}"/>
              </a:ext>
            </a:extLst>
          </p:cNvPr>
          <p:cNvSpPr txBox="1"/>
          <p:nvPr/>
        </p:nvSpPr>
        <p:spPr>
          <a:xfrm>
            <a:off x="8221392" y="3022474"/>
            <a:ext cx="3781883" cy="1200329"/>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800" dirty="0"/>
              <a:t>※ PDF </a:t>
            </a:r>
            <a:r>
              <a:rPr lang="ja-JP" altLang="en-US" sz="800" dirty="0"/>
              <a:t>版のマニュアルでは、</a:t>
            </a:r>
            <a:r>
              <a:rPr lang="en-US" altLang="ja-JP" sz="800" dirty="0"/>
              <a:t>PDF </a:t>
            </a:r>
            <a:r>
              <a:rPr lang="ja-JP" altLang="en-US" sz="800" dirty="0"/>
              <a:t>の表示上の都合で、</a:t>
            </a:r>
            <a:r>
              <a:rPr lang="ja-JP" altLang="en-US" sz="800" b="1" dirty="0">
                <a:solidFill>
                  <a:schemeClr val="accent5">
                    <a:lumMod val="75000"/>
                  </a:schemeClr>
                </a:solidFill>
              </a:rPr>
              <a:t>半角バックスラッシュ </a:t>
            </a:r>
            <a:r>
              <a:rPr lang="en-US" altLang="ja-JP" sz="800" b="1" dirty="0">
                <a:solidFill>
                  <a:schemeClr val="accent5">
                    <a:lumMod val="75000"/>
                  </a:schemeClr>
                </a:solidFill>
              </a:rPr>
              <a:t>(</a:t>
            </a:r>
            <a:r>
              <a:rPr lang="ja-JP" altLang="en-US" sz="800" b="1" dirty="0">
                <a:solidFill>
                  <a:schemeClr val="accent5">
                    <a:lumMod val="75000"/>
                  </a:schemeClr>
                </a:solidFill>
              </a:rPr>
              <a:t>日本語環境においては半角円記号</a:t>
            </a:r>
            <a:r>
              <a:rPr lang="en-US" altLang="ja-JP" sz="800" b="1" dirty="0">
                <a:solidFill>
                  <a:schemeClr val="accent5">
                    <a:lumMod val="75000"/>
                  </a:schemeClr>
                </a:solidFill>
              </a:rPr>
              <a:t>) </a:t>
            </a:r>
            <a:r>
              <a:rPr lang="ja-JP" altLang="en-US" sz="800" b="1" dirty="0">
                <a:solidFill>
                  <a:schemeClr val="accent5">
                    <a:lumMod val="75000"/>
                  </a:schemeClr>
                </a:solidFill>
              </a:rPr>
              <a:t>である 「</a:t>
            </a:r>
            <a:r>
              <a:rPr lang="en-US" altLang="ja-JP" sz="800" b="1" dirty="0">
                <a:solidFill>
                  <a:schemeClr val="accent5">
                    <a:lumMod val="75000"/>
                  </a:schemeClr>
                </a:solidFill>
              </a:rPr>
              <a:t>\</a:t>
            </a:r>
            <a:r>
              <a:rPr lang="ja-JP" altLang="en-US" sz="800" b="1" dirty="0">
                <a:solidFill>
                  <a:schemeClr val="accent5">
                    <a:lumMod val="75000"/>
                  </a:schemeClr>
                </a:solidFill>
              </a:rPr>
              <a:t>」 が、特殊 </a:t>
            </a:r>
            <a:r>
              <a:rPr lang="en-US" altLang="ja-JP" sz="800" b="1" dirty="0">
                <a:solidFill>
                  <a:schemeClr val="accent5">
                    <a:lumMod val="75000"/>
                  </a:schemeClr>
                </a:solidFill>
              </a:rPr>
              <a:t>Unicode </a:t>
            </a:r>
            <a:r>
              <a:rPr lang="ja-JP" altLang="en-US" sz="800" b="1" dirty="0">
                <a:solidFill>
                  <a:schemeClr val="accent5">
                    <a:lumMod val="75000"/>
                  </a:schemeClr>
                </a:solidFill>
              </a:rPr>
              <a:t>文字に変換されてしまい</a:t>
            </a:r>
            <a:r>
              <a:rPr lang="ja-JP" altLang="en-US" sz="800" dirty="0"/>
              <a:t>、このコマンドをコピーしてコンソールに貼り付けると、</a:t>
            </a:r>
            <a:r>
              <a:rPr lang="ja-JP" altLang="en-US" sz="800" b="1" dirty="0">
                <a:solidFill>
                  <a:schemeClr val="accent5">
                    <a:lumMod val="75000"/>
                  </a:schemeClr>
                </a:solidFill>
              </a:rPr>
              <a:t>コマンドが正しく入力されないことがある。</a:t>
            </a:r>
            <a:endParaRPr lang="en-US" altLang="ja-JP" sz="800" b="1" dirty="0">
              <a:solidFill>
                <a:schemeClr val="accent5">
                  <a:lumMod val="75000"/>
                </a:schemeClr>
              </a:solidFill>
            </a:endParaRPr>
          </a:p>
          <a:p>
            <a:pPr marL="171450" indent="-171450">
              <a:buFont typeface="Arial" panose="020B0604020202020204" pitchFamily="34" charset="0"/>
              <a:buChar char="•"/>
            </a:pPr>
            <a:r>
              <a:rPr lang="ja-JP" altLang="en-US" sz="800" b="1" dirty="0">
                <a:solidFill>
                  <a:schemeClr val="accent2">
                    <a:lumMod val="75000"/>
                  </a:schemeClr>
                </a:solidFill>
              </a:rPr>
              <a:t>この場合は、一度テキストエディタに貼り付けてから、 「</a:t>
            </a:r>
            <a:r>
              <a:rPr lang="en-US" altLang="ja-JP" sz="800" b="1" dirty="0">
                <a:solidFill>
                  <a:schemeClr val="accent2">
                    <a:lumMod val="75000"/>
                  </a:schemeClr>
                </a:solidFill>
              </a:rPr>
              <a:t>\</a:t>
            </a:r>
            <a:r>
              <a:rPr lang="ja-JP" altLang="en-US" sz="800" b="1" dirty="0">
                <a:solidFill>
                  <a:schemeClr val="accent2">
                    <a:lumMod val="75000"/>
                  </a:schemeClr>
                </a:solidFill>
              </a:rPr>
              <a:t>」  の文字を半角バックスラッシュ </a:t>
            </a:r>
            <a:r>
              <a:rPr lang="en-US" altLang="ja-JP" sz="800" b="1" dirty="0">
                <a:solidFill>
                  <a:schemeClr val="accent2">
                    <a:lumMod val="75000"/>
                  </a:schemeClr>
                </a:solidFill>
              </a:rPr>
              <a:t>(</a:t>
            </a:r>
            <a:r>
              <a:rPr lang="ja-JP" altLang="en-US" sz="800" b="1" dirty="0">
                <a:solidFill>
                  <a:schemeClr val="accent2">
                    <a:lumMod val="75000"/>
                  </a:schemeClr>
                </a:solidFill>
              </a:rPr>
              <a:t>日本語環境においては半角円記号</a:t>
            </a:r>
            <a:r>
              <a:rPr lang="en-US" altLang="ja-JP" sz="800" b="1" dirty="0">
                <a:solidFill>
                  <a:schemeClr val="accent2">
                    <a:lumMod val="75000"/>
                  </a:schemeClr>
                </a:solidFill>
              </a:rPr>
              <a:t>) </a:t>
            </a:r>
            <a:r>
              <a:rPr lang="ja-JP" altLang="en-US" sz="800" b="1" dirty="0">
                <a:solidFill>
                  <a:schemeClr val="accent2">
                    <a:lumMod val="75000"/>
                  </a:schemeClr>
                </a:solidFill>
              </a:rPr>
              <a:t>に置き換えてから、コピー </a:t>
            </a:r>
            <a:r>
              <a:rPr lang="en-US" altLang="ja-JP" sz="800" b="1" dirty="0">
                <a:solidFill>
                  <a:schemeClr val="accent2">
                    <a:lumMod val="75000"/>
                  </a:schemeClr>
                </a:solidFill>
              </a:rPr>
              <a:t>&amp; </a:t>
            </a:r>
            <a:r>
              <a:rPr lang="ja-JP" altLang="en-US" sz="800" b="1" dirty="0">
                <a:solidFill>
                  <a:schemeClr val="accent2">
                    <a:lumMod val="75000"/>
                  </a:schemeClr>
                </a:solidFill>
              </a:rPr>
              <a:t>ペーストすること。</a:t>
            </a:r>
            <a:endParaRPr lang="en-US" altLang="ja-JP" sz="800" b="1" dirty="0">
              <a:solidFill>
                <a:schemeClr val="accent2">
                  <a:lumMod val="75000"/>
                </a:schemeClr>
              </a:solidFill>
            </a:endParaRPr>
          </a:p>
          <a:p>
            <a:pPr marL="171450" indent="-171450">
              <a:buFont typeface="Arial" panose="020B0604020202020204" pitchFamily="34" charset="0"/>
              <a:buChar char="•"/>
            </a:pPr>
            <a:r>
              <a:rPr lang="ja-JP" altLang="en-US" sz="800" b="1" dirty="0">
                <a:solidFill>
                  <a:schemeClr val="accent1">
                    <a:lumMod val="75000"/>
                  </a:schemeClr>
                </a:solidFill>
              </a:rPr>
              <a:t>または、</a:t>
            </a:r>
            <a:r>
              <a:rPr lang="en-US" altLang="ja-JP" sz="800" b="1" dirty="0">
                <a:solidFill>
                  <a:schemeClr val="accent1">
                    <a:lumMod val="75000"/>
                  </a:schemeClr>
                </a:solidFill>
              </a:rPr>
              <a:t>PowerPoint </a:t>
            </a:r>
            <a:r>
              <a:rPr lang="ja-JP" altLang="en-US" sz="800" b="1" dirty="0">
                <a:solidFill>
                  <a:schemeClr val="accent1">
                    <a:lumMod val="75000"/>
                  </a:schemeClr>
                </a:solidFill>
              </a:rPr>
              <a:t>版のマニュアル </a:t>
            </a:r>
            <a:r>
              <a:rPr lang="en-US" altLang="ja-JP" sz="800" b="1" dirty="0">
                <a:solidFill>
                  <a:schemeClr val="accent1">
                    <a:lumMod val="75000"/>
                  </a:schemeClr>
                </a:solidFill>
              </a:rPr>
              <a:t>(PPTX)</a:t>
            </a:r>
            <a:r>
              <a:rPr lang="ja-JP" altLang="en-US" sz="800" b="1" dirty="0">
                <a:solidFill>
                  <a:schemeClr val="accent1">
                    <a:lumMod val="75000"/>
                  </a:schemeClr>
                </a:solidFill>
              </a:rPr>
              <a:t> を </a:t>
            </a:r>
            <a:r>
              <a:rPr lang="en-US" altLang="ja-JP" sz="800" b="1" dirty="0">
                <a:solidFill>
                  <a:schemeClr val="accent1">
                    <a:lumMod val="75000"/>
                  </a:schemeClr>
                </a:solidFill>
              </a:rPr>
              <a:t>PowerPoint </a:t>
            </a:r>
            <a:r>
              <a:rPr lang="ja-JP" altLang="en-US" sz="800" b="1" dirty="0">
                <a:solidFill>
                  <a:schemeClr val="accent1">
                    <a:lumMod val="75000"/>
                  </a:schemeClr>
                </a:solidFill>
              </a:rPr>
              <a:t>で開いてコピー </a:t>
            </a:r>
            <a:r>
              <a:rPr lang="en-US" altLang="ja-JP" sz="800" b="1" dirty="0">
                <a:solidFill>
                  <a:schemeClr val="accent1">
                    <a:lumMod val="75000"/>
                  </a:schemeClr>
                </a:solidFill>
              </a:rPr>
              <a:t>&amp; </a:t>
            </a:r>
            <a:r>
              <a:rPr lang="ja-JP" altLang="en-US" sz="800" b="1" dirty="0">
                <a:solidFill>
                  <a:schemeClr val="accent1">
                    <a:lumMod val="75000"/>
                  </a:schemeClr>
                </a:solidFill>
              </a:rPr>
              <a:t>ペーストすることでも良い。</a:t>
            </a:r>
            <a:endParaRPr lang="en-US" altLang="ja-JP" sz="800" b="1" dirty="0">
              <a:solidFill>
                <a:schemeClr val="accent1">
                  <a:lumMod val="75000"/>
                </a:schemeClr>
              </a:solidFill>
            </a:endParaRPr>
          </a:p>
        </p:txBody>
      </p:sp>
    </p:spTree>
    <p:extLst>
      <p:ext uri="{BB962C8B-B14F-4D97-AF65-F5344CB8AC3E}">
        <p14:creationId xmlns:p14="http://schemas.microsoft.com/office/powerpoint/2010/main" val="16713880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a:t>6. </a:t>
            </a:r>
            <a:r>
              <a:rPr lang="en-US" altLang="ja-JP" dirty="0"/>
              <a:t>C:\controller_src_tmp\IPA-DN-ThinController-Private\Misc\01_SQL_Server_DB_Scripts\ </a:t>
            </a:r>
            <a:r>
              <a:rPr lang="ja-JP" altLang="en-US" dirty="0"/>
              <a:t>にある以下のファイルを </a:t>
            </a:r>
            <a:r>
              <a:rPr lang="en-US" altLang="ja-JP" dirty="0"/>
              <a:t>1 </a:t>
            </a:r>
            <a:r>
              <a:rPr lang="ja-JP" altLang="en-US" dirty="0" err="1"/>
              <a:t>つずつ</a:t>
            </a:r>
            <a:r>
              <a:rPr lang="ja-JP" altLang="en-US" dirty="0"/>
              <a:t>テキストエディタ </a:t>
            </a:r>
            <a:r>
              <a:rPr lang="en-US" altLang="ja-JP" dirty="0"/>
              <a:t>(</a:t>
            </a:r>
            <a:r>
              <a:rPr lang="ja-JP" altLang="en-US" dirty="0"/>
              <a:t>メモ帳等でも </a:t>
            </a:r>
            <a:r>
              <a:rPr lang="en-US" altLang="ja-JP" dirty="0"/>
              <a:t>OK)</a:t>
            </a:r>
            <a:r>
              <a:rPr lang="ja-JP" altLang="en-US" dirty="0"/>
              <a:t> で開き、</a:t>
            </a:r>
            <a:r>
              <a:rPr lang="en-US" altLang="ja-JP" dirty="0"/>
              <a:t>2. </a:t>
            </a:r>
            <a:r>
              <a:rPr lang="ja-JP" altLang="en-US" dirty="0"/>
              <a:t>で接続し起動状態になっている「</a:t>
            </a:r>
            <a:r>
              <a:rPr lang="en-US" altLang="ja-JP" dirty="0"/>
              <a:t>SQL Server Management Studio</a:t>
            </a:r>
            <a:r>
              <a:rPr lang="ja-JP" altLang="en-US" dirty="0"/>
              <a:t>」の「新しいクエリ」をクリックして開くクエリ入力ボックスにペーストして、「実行」ボタンまたは「</a:t>
            </a:r>
            <a:r>
              <a:rPr lang="en-US" altLang="ja-JP" dirty="0"/>
              <a:t>F5</a:t>
            </a:r>
            <a:r>
              <a:rPr lang="ja-JP" altLang="en-US" dirty="0"/>
              <a:t>」キーでクエリを実行する。</a:t>
            </a:r>
            <a:endParaRPr lang="en-US" altLang="ja-JP" dirty="0"/>
          </a:p>
          <a:p>
            <a:pPr marL="285750" indent="-285750">
              <a:buFont typeface="Arial" panose="020B0604020202020204" pitchFamily="34" charset="0"/>
              <a:buChar char="•"/>
            </a:pPr>
            <a:r>
              <a:rPr lang="en-US" altLang="ja-JP" dirty="0"/>
              <a:t>1_Create_Database.sql</a:t>
            </a:r>
          </a:p>
          <a:p>
            <a:pPr marL="285750" indent="-285750">
              <a:buFont typeface="Arial" panose="020B0604020202020204" pitchFamily="34" charset="0"/>
              <a:buChar char="•"/>
            </a:pPr>
            <a:r>
              <a:rPr lang="en-US" altLang="ja-JP" dirty="0"/>
              <a:t>2_Create_Users.sql</a:t>
            </a:r>
          </a:p>
          <a:p>
            <a:pPr marL="285750" indent="-285750">
              <a:buFont typeface="Arial" panose="020B0604020202020204" pitchFamily="34" charset="0"/>
              <a:buChar char="•"/>
            </a:pPr>
            <a:r>
              <a:rPr lang="en-US" altLang="ja-JP" dirty="0"/>
              <a:t>3_Create_Tables.sql</a:t>
            </a:r>
          </a:p>
          <a:p>
            <a:pPr marL="285750" indent="-285750">
              <a:buFont typeface="Arial" panose="020B0604020202020204" pitchFamily="34" charset="0"/>
              <a:buChar char="•"/>
            </a:pPr>
            <a:r>
              <a:rPr lang="en-US" altLang="ja-JP" dirty="0"/>
              <a:t>4_Insert_Initial_Data.sql</a:t>
            </a:r>
          </a:p>
          <a:p>
            <a:r>
              <a:rPr lang="en-US" altLang="ja-JP" dirty="0"/>
              <a:t>※</a:t>
            </a:r>
            <a:r>
              <a:rPr lang="ja-JP" altLang="en-US" dirty="0"/>
              <a:t> </a:t>
            </a:r>
            <a:r>
              <a:rPr lang="en-US" altLang="ja-JP" dirty="0"/>
              <a:t>1 </a:t>
            </a:r>
            <a:r>
              <a:rPr lang="ja-JP" altLang="en-US" dirty="0"/>
              <a:t>つずつ、上記の順で実行すること。</a:t>
            </a:r>
            <a:r>
              <a:rPr lang="en-US" altLang="ja-JP" dirty="0"/>
              <a:t>※</a:t>
            </a:r>
            <a:r>
              <a:rPr lang="ja-JP" altLang="en-US" dirty="0"/>
              <a:t> 毎回、実行後にエラーが発生していないかよく確認すること。</a:t>
            </a:r>
            <a:br>
              <a:rPr lang="en-US" altLang="ja-JP" dirty="0"/>
            </a:br>
            <a:r>
              <a:rPr lang="en-US" altLang="ja-JP" dirty="0"/>
              <a:t>※</a:t>
            </a:r>
            <a:r>
              <a:rPr lang="ja-JP" altLang="en-US" dirty="0"/>
              <a:t> 同じものを </a:t>
            </a:r>
            <a:r>
              <a:rPr lang="en-US" altLang="ja-JP" dirty="0"/>
              <a:t>2 </a:t>
            </a:r>
            <a:r>
              <a:rPr lang="ja-JP" altLang="en-US" dirty="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652745"/>
            <a:ext cx="1712478" cy="509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a:t>1 </a:t>
            </a:r>
            <a:r>
              <a:rPr kumimoji="1" lang="ja-JP" altLang="en-US" sz="1400" dirty="0"/>
              <a:t>つずつ</a:t>
            </a:r>
          </a:p>
          <a:p>
            <a:r>
              <a:rPr kumimoji="1" lang="ja-JP" altLang="en-US" sz="1400" dirty="0"/>
              <a:t>スクリプトを</a:t>
            </a:r>
            <a:endParaRPr kumimoji="1" lang="en-US" altLang="ja-JP" sz="1400" dirty="0"/>
          </a:p>
          <a:p>
            <a:r>
              <a:rPr kumimoji="1" lang="ja-JP" altLang="en-US" sz="1400" dirty="0"/>
              <a:t>実行する。</a:t>
            </a:r>
            <a:endParaRPr kumimoji="1" lang="en-US" altLang="ja-JP" sz="1400" dirty="0"/>
          </a:p>
          <a:p>
            <a:r>
              <a:rPr lang="en-US" altLang="ja-JP" sz="1400" dirty="0"/>
              <a:t>(</a:t>
            </a:r>
            <a:r>
              <a:rPr lang="ja-JP" altLang="en-US" sz="1400" dirty="0"/>
              <a:t>内容をコピー</a:t>
            </a:r>
            <a:r>
              <a:rPr kumimoji="1" lang="ja-JP" altLang="en-US" sz="1400" dirty="0"/>
              <a:t>して </a:t>
            </a:r>
            <a:r>
              <a:rPr kumimoji="1" lang="en-US" altLang="ja-JP" sz="1400" dirty="0"/>
              <a:t>SQL Server Management Studio </a:t>
            </a:r>
            <a:r>
              <a:rPr kumimoji="1" lang="ja-JP" altLang="en-US" sz="1400" dirty="0"/>
              <a:t>に貼り付け実行する。</a:t>
            </a:r>
            <a:r>
              <a:rPr kumimoji="1" lang="en-US" altLang="ja-JP" sz="1400" dirty="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582515" y="4260523"/>
            <a:ext cx="1712478" cy="1932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642609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7. </a:t>
            </a:r>
            <a:r>
              <a:rPr kumimoji="1" lang="ja-JP" altLang="en-US" dirty="0"/>
              <a:t>データベース作成スクリプトを順に実行し終わったら、「</a:t>
            </a:r>
            <a:r>
              <a:rPr lang="en-US" altLang="ja-JP" dirty="0"/>
              <a:t>SQL Server Management Studio</a:t>
            </a:r>
            <a:r>
              <a:rPr lang="ja-JP" altLang="en-US" dirty="0"/>
              <a:t>」の「オブジェクストエクスプローラ」に新しいデータベース「</a:t>
            </a:r>
            <a:r>
              <a:rPr lang="en-US" altLang="ja-JP" dirty="0"/>
              <a:t>THINDB</a:t>
            </a:r>
            <a:r>
              <a:rPr lang="ja-JP" altLang="en-US" dirty="0"/>
              <a:t>」が出現しているはずである。</a:t>
            </a:r>
            <a:r>
              <a:rPr lang="en-US" altLang="ja-JP" dirty="0"/>
              <a:t>(</a:t>
            </a:r>
            <a:r>
              <a:rPr lang="ja-JP" altLang="en-US" dirty="0"/>
              <a:t>作成直後は画面を更新するまでオブジェクトが表示されない場合がある。「データベース」フォルダをクリックしてから、「</a:t>
            </a:r>
            <a:r>
              <a:rPr lang="en-US" altLang="ja-JP" dirty="0"/>
              <a:t>F5</a:t>
            </a:r>
            <a:r>
              <a:rPr lang="ja-JP" altLang="en-US" dirty="0"/>
              <a:t>」で更新する必要がある場合がある。</a:t>
            </a:r>
            <a:r>
              <a:rPr lang="en-US" altLang="ja-JP" dirty="0"/>
              <a:t>)</a:t>
            </a:r>
          </a:p>
          <a:p>
            <a:r>
              <a:rPr lang="ja-JP" altLang="en-US" dirty="0"/>
              <a:t>試しに、「</a:t>
            </a:r>
            <a:r>
              <a:rPr lang="en-US" altLang="ja-JP" dirty="0"/>
              <a:t>THINDB</a:t>
            </a:r>
            <a:r>
              <a:rPr lang="ja-JP" altLang="en-US" dirty="0"/>
              <a:t>」→「テーブル」→「</a:t>
            </a:r>
            <a:r>
              <a:rPr lang="en-US" altLang="ja-JP" dirty="0" err="1"/>
              <a:t>dbo.VAR</a:t>
            </a:r>
            <a:r>
              <a:rPr lang="ja-JP" altLang="en-US" dirty="0"/>
              <a:t>」テーブルを右クリックし、「上位 </a:t>
            </a:r>
            <a:r>
              <a:rPr lang="en-US" altLang="ja-JP" dirty="0"/>
              <a:t>1000 </a:t>
            </a:r>
            <a:r>
              <a:rPr lang="ja-JP" altLang="en-US" dirty="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a:t>VAR </a:t>
            </a:r>
            <a:r>
              <a:rPr kumimoji="1" lang="ja-JP" altLang="en-US" dirty="0"/>
              <a:t>テーブルの内容として ↑ のようなものが表示されれば、</a:t>
            </a:r>
            <a:endParaRPr kumimoji="1" lang="en-US" altLang="ja-JP" dirty="0"/>
          </a:p>
          <a:p>
            <a:r>
              <a:rPr kumimoji="1" lang="ja-JP" altLang="en-US" dirty="0"/>
              <a:t>データベース構築は無事に完了している。</a:t>
            </a:r>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1176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1-2. </a:t>
            </a:r>
            <a:r>
              <a:rPr kumimoji="1" lang="ja-JP" altLang="en-US" dirty="0"/>
              <a:t>プライベート版には </a:t>
            </a:r>
            <a:r>
              <a:rPr kumimoji="1" lang="en-US" altLang="ja-JP" dirty="0"/>
              <a:t>2 </a:t>
            </a:r>
            <a:r>
              <a:rPr kumimoji="1" lang="ja-JP" altLang="en-US" dirty="0"/>
              <a:t>種類が存在</a:t>
            </a:r>
          </a:p>
        </p:txBody>
      </p:sp>
      <p:pic>
        <p:nvPicPr>
          <p:cNvPr id="5" name="図 4"/>
          <p:cNvPicPr>
            <a:picLocks noChangeAspect="1"/>
          </p:cNvPicPr>
          <p:nvPr/>
        </p:nvPicPr>
        <p:blipFill>
          <a:blip r:embed="rId2"/>
          <a:stretch>
            <a:fillRect/>
          </a:stretch>
        </p:blipFill>
        <p:spPr>
          <a:xfrm>
            <a:off x="4727564" y="2008558"/>
            <a:ext cx="723381" cy="766322"/>
          </a:xfrm>
          <a:prstGeom prst="rect">
            <a:avLst/>
          </a:prstGeom>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180899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245537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62627" y="195518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3337"/>
          <p:cNvGrpSpPr>
            <a:grpSpLocks/>
          </p:cNvGrpSpPr>
          <p:nvPr/>
        </p:nvGrpSpPr>
        <p:grpSpPr bwMode="auto">
          <a:xfrm>
            <a:off x="6325149" y="1830578"/>
            <a:ext cx="794015" cy="562049"/>
            <a:chOff x="258" y="972"/>
            <a:chExt cx="780" cy="685"/>
          </a:xfrm>
        </p:grpSpPr>
        <p:sp>
          <p:nvSpPr>
            <p:cNvPr id="1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50" name="Group 3337"/>
          <p:cNvGrpSpPr>
            <a:grpSpLocks/>
          </p:cNvGrpSpPr>
          <p:nvPr/>
        </p:nvGrpSpPr>
        <p:grpSpPr bwMode="auto">
          <a:xfrm>
            <a:off x="6325149" y="2445570"/>
            <a:ext cx="794015" cy="562049"/>
            <a:chOff x="258" y="972"/>
            <a:chExt cx="780" cy="685"/>
          </a:xfrm>
        </p:grpSpPr>
        <p:sp>
          <p:nvSpPr>
            <p:cNvPr id="5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91" name="直線コネクタ 90"/>
          <p:cNvCxnSpPr>
            <a:endCxn id="5" idx="1"/>
          </p:cNvCxnSpPr>
          <p:nvPr/>
        </p:nvCxnSpPr>
        <p:spPr>
          <a:xfrm>
            <a:off x="4002681" y="2105075"/>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3985376" y="2525194"/>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5443542" y="2517157"/>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V="1">
            <a:off x="5420849" y="2088740"/>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95" name="正方形/長方形 94"/>
          <p:cNvSpPr/>
          <p:nvPr/>
        </p:nvSpPr>
        <p:spPr>
          <a:xfrm>
            <a:off x="4521267" y="1823413"/>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p:cNvSpPr txBox="1"/>
          <p:nvPr/>
        </p:nvSpPr>
        <p:spPr>
          <a:xfrm>
            <a:off x="4530034" y="2718906"/>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sp>
        <p:nvSpPr>
          <p:cNvPr id="97" name="角丸四角形 96"/>
          <p:cNvSpPr/>
          <p:nvPr/>
        </p:nvSpPr>
        <p:spPr>
          <a:xfrm>
            <a:off x="621990" y="1183086"/>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a:t>(1) </a:t>
            </a:r>
            <a:r>
              <a:rPr kumimoji="1" lang="ja-JP" altLang="en-US" sz="3200" b="1" dirty="0"/>
              <a:t>スタンドアロン版</a:t>
            </a:r>
          </a:p>
        </p:txBody>
      </p:sp>
      <p:sp>
        <p:nvSpPr>
          <p:cNvPr id="98" name="左中かっこ 97"/>
          <p:cNvSpPr/>
          <p:nvPr/>
        </p:nvSpPr>
        <p:spPr>
          <a:xfrm rot="10800000">
            <a:off x="8503759" y="1629241"/>
            <a:ext cx="504497" cy="152184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0" name="テキスト ボックス 99"/>
          <p:cNvSpPr txBox="1"/>
          <p:nvPr/>
        </p:nvSpPr>
        <p:spPr>
          <a:xfrm>
            <a:off x="9332043" y="2025448"/>
            <a:ext cx="2238704" cy="923330"/>
          </a:xfrm>
          <a:prstGeom prst="rect">
            <a:avLst/>
          </a:prstGeom>
          <a:noFill/>
        </p:spPr>
        <p:txBody>
          <a:bodyPr wrap="square" rtlCol="0">
            <a:spAutoFit/>
          </a:bodyPr>
          <a:lstStyle/>
          <a:p>
            <a:r>
              <a:rPr kumimoji="1" lang="ja-JP" altLang="en-US" dirty="0"/>
              <a:t>サーバー数に制限。</a:t>
            </a:r>
            <a:endParaRPr kumimoji="1" lang="en-US" altLang="ja-JP" dirty="0"/>
          </a:p>
          <a:p>
            <a:r>
              <a:rPr kumimoji="1" lang="ja-JP" altLang="en-US" dirty="0"/>
              <a:t>最大 </a:t>
            </a:r>
            <a:r>
              <a:rPr kumimoji="1" lang="en-US" altLang="ja-JP" dirty="0"/>
              <a:t>500 </a:t>
            </a:r>
            <a:r>
              <a:rPr kumimoji="1" lang="ja-JP" altLang="en-US" dirty="0"/>
              <a:t>ホストまで</a:t>
            </a:r>
          </a:p>
          <a:p>
            <a:r>
              <a:rPr lang="ja-JP" altLang="en-US" dirty="0"/>
              <a:t>同時接続可能</a:t>
            </a:r>
            <a:r>
              <a:rPr kumimoji="1" lang="ja-JP" altLang="en-US" dirty="0"/>
              <a:t>。</a:t>
            </a:r>
          </a:p>
        </p:txBody>
      </p:sp>
      <p:sp>
        <p:nvSpPr>
          <p:cNvPr id="101" name="テキスト ボックス 100"/>
          <p:cNvSpPr txBox="1"/>
          <p:nvPr/>
        </p:nvSpPr>
        <p:spPr>
          <a:xfrm>
            <a:off x="5374474" y="1163266"/>
            <a:ext cx="3013237" cy="646331"/>
          </a:xfrm>
          <a:prstGeom prst="rect">
            <a:avLst/>
          </a:prstGeom>
          <a:noFill/>
        </p:spPr>
        <p:txBody>
          <a:bodyPr wrap="square" rtlCol="0">
            <a:spAutoFit/>
          </a:bodyPr>
          <a:lstStyle/>
          <a:p>
            <a:r>
              <a:rPr kumimoji="1" lang="en-US" altLang="ja-JP" dirty="0"/>
              <a:t>1 </a:t>
            </a:r>
            <a:r>
              <a:rPr kumimoji="1" lang="ja-JP" altLang="en-US" dirty="0"/>
              <a:t>台の </a:t>
            </a:r>
            <a:r>
              <a:rPr kumimoji="1" lang="en-US" altLang="ja-JP" dirty="0"/>
              <a:t>Linux </a:t>
            </a:r>
            <a:r>
              <a:rPr kumimoji="1" lang="ja-JP" altLang="en-US" dirty="0"/>
              <a:t>ホストが</a:t>
            </a:r>
            <a:endParaRPr kumimoji="1" lang="en-US" altLang="ja-JP" dirty="0"/>
          </a:p>
          <a:p>
            <a:r>
              <a:rPr kumimoji="1" lang="ja-JP" altLang="en-US" dirty="0"/>
              <a:t>中継 </a:t>
            </a:r>
            <a:r>
              <a:rPr kumimoji="1" lang="en-US" altLang="ja-JP" dirty="0"/>
              <a:t>GW </a:t>
            </a:r>
            <a:r>
              <a:rPr kumimoji="1" lang="ja-JP" altLang="en-US" dirty="0"/>
              <a:t>になる。</a:t>
            </a:r>
          </a:p>
        </p:txBody>
      </p:sp>
      <p:pic>
        <p:nvPicPr>
          <p:cNvPr id="102" name="図 101"/>
          <p:cNvPicPr>
            <a:picLocks noChangeAspect="1"/>
          </p:cNvPicPr>
          <p:nvPr/>
        </p:nvPicPr>
        <p:blipFill>
          <a:blip r:embed="rId2"/>
          <a:stretch>
            <a:fillRect/>
          </a:stretch>
        </p:blipFill>
        <p:spPr>
          <a:xfrm>
            <a:off x="4727564" y="5576947"/>
            <a:ext cx="723381" cy="766322"/>
          </a:xfrm>
          <a:prstGeom prst="rect">
            <a:avLst/>
          </a:prstGeom>
        </p:spPr>
      </p:pic>
      <p:pic>
        <p:nvPicPr>
          <p:cNvPr id="104"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541367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6023766"/>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12516" y="4321029"/>
            <a:ext cx="1191224" cy="2109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3337"/>
          <p:cNvGrpSpPr>
            <a:grpSpLocks/>
          </p:cNvGrpSpPr>
          <p:nvPr/>
        </p:nvGrpSpPr>
        <p:grpSpPr bwMode="auto">
          <a:xfrm>
            <a:off x="6325149" y="5398967"/>
            <a:ext cx="794015" cy="562049"/>
            <a:chOff x="258" y="972"/>
            <a:chExt cx="780" cy="685"/>
          </a:xfrm>
        </p:grpSpPr>
        <p:sp>
          <p:nvSpPr>
            <p:cNvPr id="10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0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47" name="Group 3337"/>
          <p:cNvGrpSpPr>
            <a:grpSpLocks/>
          </p:cNvGrpSpPr>
          <p:nvPr/>
        </p:nvGrpSpPr>
        <p:grpSpPr bwMode="auto">
          <a:xfrm>
            <a:off x="6325149" y="6013959"/>
            <a:ext cx="794015" cy="562049"/>
            <a:chOff x="258" y="972"/>
            <a:chExt cx="780" cy="685"/>
          </a:xfrm>
        </p:grpSpPr>
        <p:sp>
          <p:nvSpPr>
            <p:cNvPr id="14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8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188" name="直線コネクタ 187"/>
          <p:cNvCxnSpPr>
            <a:endCxn id="102" idx="1"/>
          </p:cNvCxnSpPr>
          <p:nvPr/>
        </p:nvCxnSpPr>
        <p:spPr>
          <a:xfrm>
            <a:off x="4002681" y="567346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flipV="1">
            <a:off x="3985376" y="6093583"/>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p:cNvCxnSpPr/>
          <p:nvPr/>
        </p:nvCxnSpPr>
        <p:spPr>
          <a:xfrm>
            <a:off x="5443542" y="6085546"/>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flipV="1">
            <a:off x="5420849" y="5657129"/>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92" name="正方形/長方形 191"/>
          <p:cNvSpPr/>
          <p:nvPr/>
        </p:nvSpPr>
        <p:spPr>
          <a:xfrm>
            <a:off x="4521267" y="4123722"/>
            <a:ext cx="1080502" cy="2630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テキスト ボックス 192"/>
          <p:cNvSpPr txBox="1"/>
          <p:nvPr/>
        </p:nvSpPr>
        <p:spPr>
          <a:xfrm>
            <a:off x="4530034" y="6287295"/>
            <a:ext cx="825661" cy="461665"/>
          </a:xfrm>
          <a:prstGeom prst="rect">
            <a:avLst/>
          </a:prstGeom>
          <a:noFill/>
        </p:spPr>
        <p:txBody>
          <a:bodyPr wrap="square" rtlCol="0">
            <a:spAutoFit/>
          </a:bodyPr>
          <a:lstStyle/>
          <a:p>
            <a:r>
              <a:rPr kumimoji="1" lang="ja-JP" altLang="en-US" sz="1200" b="1" dirty="0">
                <a:solidFill>
                  <a:srgbClr val="FF0000"/>
                </a:solidFill>
              </a:rPr>
              <a:t>中継ＧＷクラスタ</a:t>
            </a:r>
          </a:p>
        </p:txBody>
      </p:sp>
      <p:sp>
        <p:nvSpPr>
          <p:cNvPr id="194" name="角丸四角形 193"/>
          <p:cNvSpPr/>
          <p:nvPr/>
        </p:nvSpPr>
        <p:spPr>
          <a:xfrm>
            <a:off x="621990" y="3472710"/>
            <a:ext cx="4647204" cy="5775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a:t>(2) </a:t>
            </a:r>
            <a:r>
              <a:rPr kumimoji="1" lang="ja-JP" altLang="en-US" sz="3200" b="1" dirty="0"/>
              <a:t>ハイパースケール版</a:t>
            </a:r>
          </a:p>
        </p:txBody>
      </p:sp>
      <p:pic>
        <p:nvPicPr>
          <p:cNvPr id="198" name="図 197"/>
          <p:cNvPicPr>
            <a:picLocks noChangeAspect="1"/>
          </p:cNvPicPr>
          <p:nvPr/>
        </p:nvPicPr>
        <p:blipFill>
          <a:blip r:embed="rId2"/>
          <a:stretch>
            <a:fillRect/>
          </a:stretch>
        </p:blipFill>
        <p:spPr>
          <a:xfrm>
            <a:off x="4726777" y="5104464"/>
            <a:ext cx="723381" cy="766322"/>
          </a:xfrm>
          <a:prstGeom prst="rect">
            <a:avLst/>
          </a:prstGeom>
        </p:spPr>
      </p:pic>
      <p:pic>
        <p:nvPicPr>
          <p:cNvPr id="199" name="図 198"/>
          <p:cNvPicPr>
            <a:picLocks noChangeAspect="1"/>
          </p:cNvPicPr>
          <p:nvPr/>
        </p:nvPicPr>
        <p:blipFill>
          <a:blip r:embed="rId2"/>
          <a:stretch>
            <a:fillRect/>
          </a:stretch>
        </p:blipFill>
        <p:spPr>
          <a:xfrm>
            <a:off x="4720161" y="4597508"/>
            <a:ext cx="723381" cy="766322"/>
          </a:xfrm>
          <a:prstGeom prst="rect">
            <a:avLst/>
          </a:prstGeom>
        </p:spPr>
      </p:pic>
      <p:pic>
        <p:nvPicPr>
          <p:cNvPr id="200"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58733" y="483415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31347" y="4260800"/>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3" name="Group 4338"/>
          <p:cNvGrpSpPr>
            <a:grpSpLocks/>
          </p:cNvGrpSpPr>
          <p:nvPr/>
        </p:nvGrpSpPr>
        <p:grpSpPr bwMode="auto">
          <a:xfrm>
            <a:off x="5086042" y="4201500"/>
            <a:ext cx="348484" cy="306332"/>
            <a:chOff x="536" y="997"/>
            <a:chExt cx="492" cy="685"/>
          </a:xfrm>
        </p:grpSpPr>
        <p:sp>
          <p:nvSpPr>
            <p:cNvPr id="20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228" name="直線コネクタ 227"/>
          <p:cNvCxnSpPr/>
          <p:nvPr/>
        </p:nvCxnSpPr>
        <p:spPr>
          <a:xfrm>
            <a:off x="4009706" y="5129932"/>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p:cNvCxnSpPr/>
          <p:nvPr/>
        </p:nvCxnSpPr>
        <p:spPr>
          <a:xfrm>
            <a:off x="3985432" y="463503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30" name="Group 3337"/>
          <p:cNvGrpSpPr>
            <a:grpSpLocks/>
          </p:cNvGrpSpPr>
          <p:nvPr/>
        </p:nvGrpSpPr>
        <p:grpSpPr bwMode="auto">
          <a:xfrm>
            <a:off x="6325149" y="4776080"/>
            <a:ext cx="794015" cy="562049"/>
            <a:chOff x="258" y="972"/>
            <a:chExt cx="780" cy="685"/>
          </a:xfrm>
        </p:grpSpPr>
        <p:sp>
          <p:nvSpPr>
            <p:cNvPr id="23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6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0" name="Group 3337"/>
          <p:cNvGrpSpPr>
            <a:grpSpLocks/>
          </p:cNvGrpSpPr>
          <p:nvPr/>
        </p:nvGrpSpPr>
        <p:grpSpPr bwMode="auto">
          <a:xfrm>
            <a:off x="6304281" y="4066233"/>
            <a:ext cx="794015" cy="562049"/>
            <a:chOff x="258" y="972"/>
            <a:chExt cx="780" cy="685"/>
          </a:xfrm>
        </p:grpSpPr>
        <p:sp>
          <p:nvSpPr>
            <p:cNvPr id="27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0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310" name="直線コネクタ 309"/>
          <p:cNvCxnSpPr/>
          <p:nvPr/>
        </p:nvCxnSpPr>
        <p:spPr>
          <a:xfrm flipV="1">
            <a:off x="5452886" y="5223145"/>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1" name="直線コネクタ 310"/>
          <p:cNvCxnSpPr>
            <a:endCxn id="279" idx="1"/>
          </p:cNvCxnSpPr>
          <p:nvPr/>
        </p:nvCxnSpPr>
        <p:spPr>
          <a:xfrm flipV="1">
            <a:off x="5468798" y="4497822"/>
            <a:ext cx="908777" cy="43534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13" name="テキスト ボックス 312"/>
          <p:cNvSpPr txBox="1"/>
          <p:nvPr/>
        </p:nvSpPr>
        <p:spPr>
          <a:xfrm>
            <a:off x="5287814" y="3478318"/>
            <a:ext cx="3013237" cy="646331"/>
          </a:xfrm>
          <a:prstGeom prst="rect">
            <a:avLst/>
          </a:prstGeom>
          <a:noFill/>
        </p:spPr>
        <p:txBody>
          <a:bodyPr wrap="square" rtlCol="0">
            <a:spAutoFit/>
          </a:bodyPr>
          <a:lstStyle/>
          <a:p>
            <a:r>
              <a:rPr lang="ja-JP" altLang="en-US" dirty="0"/>
              <a:t>数台～数百台規模の冗長な </a:t>
            </a:r>
            <a:r>
              <a:rPr lang="en-US" altLang="ja-JP" dirty="0"/>
              <a:t>GW </a:t>
            </a:r>
            <a:r>
              <a:rPr lang="ja-JP" altLang="en-US" dirty="0"/>
              <a:t>クラスタを構築できる。</a:t>
            </a:r>
          </a:p>
        </p:txBody>
      </p:sp>
      <p:sp>
        <p:nvSpPr>
          <p:cNvPr id="314" name="テキスト ボックス 313"/>
          <p:cNvSpPr txBox="1"/>
          <p:nvPr/>
        </p:nvSpPr>
        <p:spPr>
          <a:xfrm>
            <a:off x="621990" y="1866680"/>
            <a:ext cx="2323602" cy="1477328"/>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中小企業で構築</a:t>
            </a:r>
          </a:p>
          <a:p>
            <a:pPr marL="285750" indent="-285750">
              <a:buFont typeface="Arial" panose="020B0604020202020204" pitchFamily="34" charset="0"/>
              <a:buChar char="•"/>
            </a:pPr>
            <a:r>
              <a:rPr kumimoji="1" lang="ja-JP" altLang="en-US" dirty="0"/>
              <a:t>大企業の部署単位で構築</a:t>
            </a:r>
            <a:endParaRPr kumimoji="1" lang="en-US" altLang="ja-JP" dirty="0"/>
          </a:p>
          <a:p>
            <a:pPr marL="285750" indent="-285750">
              <a:buFont typeface="Arial" panose="020B0604020202020204" pitchFamily="34" charset="0"/>
              <a:buChar char="•"/>
            </a:pPr>
            <a:r>
              <a:rPr kumimoji="1" lang="ja-JP" altLang="en-US" dirty="0"/>
              <a:t>冗長化とスケーラビリティの機能なし</a:t>
            </a:r>
          </a:p>
        </p:txBody>
      </p:sp>
      <p:sp>
        <p:nvSpPr>
          <p:cNvPr id="315" name="テキスト ボックス 314"/>
          <p:cNvSpPr txBox="1"/>
          <p:nvPr/>
        </p:nvSpPr>
        <p:spPr>
          <a:xfrm>
            <a:off x="495808" y="4154452"/>
            <a:ext cx="2534175" cy="258532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大企業全体で構築</a:t>
            </a:r>
            <a:endParaRPr kumimoji="1" lang="en-US" altLang="ja-JP" dirty="0"/>
          </a:p>
          <a:p>
            <a:pPr marL="285750" indent="-285750">
              <a:buFont typeface="Arial" panose="020B0604020202020204" pitchFamily="34" charset="0"/>
              <a:buChar char="•"/>
            </a:pPr>
            <a:r>
              <a:rPr kumimoji="1" lang="ja-JP" altLang="en-US" dirty="0"/>
              <a:t>大規模商用サービスとしてお客様に提供</a:t>
            </a:r>
            <a:endParaRPr kumimoji="1" lang="en-US" altLang="ja-JP" dirty="0"/>
          </a:p>
          <a:p>
            <a:pPr marL="285750" indent="-285750">
              <a:buFont typeface="Arial" panose="020B0604020202020204" pitchFamily="34" charset="0"/>
              <a:buChar char="•"/>
            </a:pPr>
            <a:r>
              <a:rPr kumimoji="1" lang="ja-JP" altLang="en-US" dirty="0"/>
              <a:t>「</a:t>
            </a:r>
            <a:r>
              <a:rPr kumimoji="1" lang="en-US" altLang="ja-JP" dirty="0"/>
              <a:t>NTT </a:t>
            </a:r>
            <a:r>
              <a:rPr kumimoji="1" lang="ja-JP" altLang="en-US" dirty="0"/>
              <a:t>東日本 </a:t>
            </a:r>
            <a:r>
              <a:rPr kumimoji="1" lang="en-US" altLang="ja-JP" dirty="0"/>
              <a:t>- IPA </a:t>
            </a:r>
            <a:r>
              <a:rPr kumimoji="1" lang="ja-JP" altLang="en-US" dirty="0"/>
              <a:t>シン・テレワークシステム パブリック版」のように、無償の実証実験として極めて膨大な数の無償版ユーザーに提供</a:t>
            </a:r>
          </a:p>
        </p:txBody>
      </p:sp>
      <p:sp>
        <p:nvSpPr>
          <p:cNvPr id="317" name="左中かっこ 316"/>
          <p:cNvSpPr/>
          <p:nvPr/>
        </p:nvSpPr>
        <p:spPr>
          <a:xfrm rot="10800000">
            <a:off x="8576108" y="3648253"/>
            <a:ext cx="504497" cy="285554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8" name="テキスト ボックス 317"/>
          <p:cNvSpPr txBox="1"/>
          <p:nvPr/>
        </p:nvSpPr>
        <p:spPr>
          <a:xfrm>
            <a:off x="9332043" y="4366133"/>
            <a:ext cx="2238704" cy="1200329"/>
          </a:xfrm>
          <a:prstGeom prst="rect">
            <a:avLst/>
          </a:prstGeom>
          <a:noFill/>
        </p:spPr>
        <p:txBody>
          <a:bodyPr wrap="square" rtlCol="0">
            <a:spAutoFit/>
          </a:bodyPr>
          <a:lstStyle/>
          <a:p>
            <a:r>
              <a:rPr kumimoji="1" lang="ja-JP" altLang="en-US" dirty="0"/>
              <a:t>サーバー数が事実上無制限。</a:t>
            </a:r>
          </a:p>
          <a:p>
            <a:r>
              <a:rPr lang="en-US" altLang="ja-JP" dirty="0"/>
              <a:t>(1 </a:t>
            </a:r>
            <a:r>
              <a:rPr lang="ja-JP" altLang="en-US" dirty="0"/>
              <a:t>システムあたり最大 </a:t>
            </a:r>
            <a:r>
              <a:rPr lang="en-US" altLang="ja-JP" dirty="0"/>
              <a:t>30 </a:t>
            </a:r>
            <a:r>
              <a:rPr lang="ja-JP" altLang="en-US" dirty="0"/>
              <a:t>万台程度を想定</a:t>
            </a:r>
            <a:r>
              <a:rPr lang="en-US" altLang="ja-JP" dirty="0"/>
              <a:t>)</a:t>
            </a:r>
            <a:endParaRPr kumimoji="1" lang="ja-JP" altLang="en-US" dirty="0"/>
          </a:p>
        </p:txBody>
      </p:sp>
      <p:sp>
        <p:nvSpPr>
          <p:cNvPr id="319" name="テキスト ボックス 318"/>
          <p:cNvSpPr txBox="1"/>
          <p:nvPr/>
        </p:nvSpPr>
        <p:spPr>
          <a:xfrm>
            <a:off x="8946425" y="5564297"/>
            <a:ext cx="3009940" cy="1200329"/>
          </a:xfrm>
          <a:prstGeom prst="rect">
            <a:avLst/>
          </a:prstGeom>
          <a:noFill/>
        </p:spPr>
        <p:txBody>
          <a:bodyPr wrap="square" rtlCol="0">
            <a:spAutoFit/>
          </a:bodyPr>
          <a:lstStyle/>
          <a:p>
            <a:r>
              <a:rPr lang="en-US" altLang="ja-JP" dirty="0"/>
              <a:t>500 </a:t>
            </a:r>
            <a:r>
              <a:rPr lang="ja-JP" altLang="en-US" dirty="0"/>
              <a:t>～ </a:t>
            </a:r>
            <a:r>
              <a:rPr lang="en-US" altLang="ja-JP" dirty="0"/>
              <a:t>1000 </a:t>
            </a:r>
            <a:r>
              <a:rPr lang="ja-JP" altLang="en-US" dirty="0"/>
              <a:t>ホスト </a:t>
            </a:r>
            <a:r>
              <a:rPr lang="en-US" altLang="ja-JP" dirty="0"/>
              <a:t>/ 1GW</a:t>
            </a:r>
          </a:p>
          <a:p>
            <a:r>
              <a:rPr kumimoji="1" lang="ja-JP" altLang="en-US" dirty="0"/>
              <a:t>で構成。</a:t>
            </a:r>
            <a:endParaRPr kumimoji="1" lang="en-US" altLang="ja-JP" dirty="0"/>
          </a:p>
          <a:p>
            <a:r>
              <a:rPr kumimoji="1" lang="ja-JP" altLang="en-US" dirty="0"/>
              <a:t>例えば </a:t>
            </a:r>
            <a:r>
              <a:rPr kumimoji="1" lang="en-US" altLang="ja-JP" dirty="0"/>
              <a:t>300 </a:t>
            </a:r>
            <a:r>
              <a:rPr kumimoji="1" lang="ja-JP" altLang="en-US" dirty="0"/>
              <a:t>台の </a:t>
            </a:r>
            <a:r>
              <a:rPr kumimoji="1" lang="en-US" altLang="ja-JP" dirty="0"/>
              <a:t>GW </a:t>
            </a:r>
            <a:r>
              <a:rPr kumimoji="1" lang="ja-JP" altLang="en-US" dirty="0"/>
              <a:t>を設置することで </a:t>
            </a:r>
            <a:r>
              <a:rPr kumimoji="1" lang="en-US" altLang="ja-JP" dirty="0"/>
              <a:t>30 </a:t>
            </a:r>
            <a:r>
              <a:rPr kumimoji="1" lang="ja-JP" altLang="en-US" dirty="0"/>
              <a:t>万台程度をサポート。</a:t>
            </a:r>
          </a:p>
        </p:txBody>
      </p:sp>
      <p:sp>
        <p:nvSpPr>
          <p:cNvPr id="320" name="テキスト ボックス 319"/>
          <p:cNvSpPr txBox="1"/>
          <p:nvPr/>
        </p:nvSpPr>
        <p:spPr>
          <a:xfrm>
            <a:off x="4574902" y="4436626"/>
            <a:ext cx="1021049" cy="253916"/>
          </a:xfrm>
          <a:prstGeom prst="rect">
            <a:avLst/>
          </a:prstGeom>
          <a:noFill/>
        </p:spPr>
        <p:txBody>
          <a:bodyPr wrap="square" rtlCol="0">
            <a:spAutoFit/>
          </a:bodyPr>
          <a:lstStyle/>
          <a:p>
            <a:r>
              <a:rPr kumimoji="1" lang="ja-JP" altLang="en-US" sz="1050" b="1" dirty="0"/>
              <a:t>コントローラ</a:t>
            </a:r>
          </a:p>
        </p:txBody>
      </p:sp>
      <p:sp>
        <p:nvSpPr>
          <p:cNvPr id="321" name="上矢印 320"/>
          <p:cNvSpPr/>
          <p:nvPr/>
        </p:nvSpPr>
        <p:spPr>
          <a:xfrm rot="16200000">
            <a:off x="9162616" y="3500434"/>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テキスト ボックス 321"/>
          <p:cNvSpPr txBox="1"/>
          <p:nvPr/>
        </p:nvSpPr>
        <p:spPr>
          <a:xfrm>
            <a:off x="9954956" y="3698382"/>
            <a:ext cx="2081534" cy="338554"/>
          </a:xfrm>
          <a:prstGeom prst="rect">
            <a:avLst/>
          </a:prstGeom>
          <a:solidFill>
            <a:schemeClr val="accent4">
              <a:lumMod val="20000"/>
              <a:lumOff val="80000"/>
            </a:schemeClr>
          </a:solidFill>
        </p:spPr>
        <p:txBody>
          <a:bodyPr wrap="square" rtlCol="0">
            <a:spAutoFit/>
          </a:bodyPr>
          <a:lstStyle/>
          <a:p>
            <a:r>
              <a:rPr kumimoji="1" lang="ja-JP" altLang="en-US" sz="1600" b="1" dirty="0">
                <a:solidFill>
                  <a:srgbClr val="C00000"/>
                </a:solidFill>
              </a:rPr>
              <a:t>本ドキュメントの対象。</a:t>
            </a:r>
          </a:p>
        </p:txBody>
      </p:sp>
      <p:sp>
        <p:nvSpPr>
          <p:cNvPr id="323" name="正方形/長方形 322"/>
          <p:cNvSpPr/>
          <p:nvPr/>
        </p:nvSpPr>
        <p:spPr>
          <a:xfrm>
            <a:off x="332741" y="3368548"/>
            <a:ext cx="11811133" cy="344090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6" name="Group 4338"/>
          <p:cNvGrpSpPr>
            <a:grpSpLocks/>
          </p:cNvGrpSpPr>
          <p:nvPr/>
        </p:nvGrpSpPr>
        <p:grpSpPr bwMode="auto">
          <a:xfrm>
            <a:off x="4654425" y="4186037"/>
            <a:ext cx="348484" cy="306332"/>
            <a:chOff x="536" y="997"/>
            <a:chExt cx="492" cy="685"/>
          </a:xfrm>
        </p:grpSpPr>
        <p:sp>
          <p:nvSpPr>
            <p:cNvPr id="32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3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4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4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49" name="上矢印 348"/>
          <p:cNvSpPr/>
          <p:nvPr/>
        </p:nvSpPr>
        <p:spPr>
          <a:xfrm rot="16200000">
            <a:off x="9162617" y="1222993"/>
            <a:ext cx="724883" cy="704080"/>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0" name="テキスト ボックス 349"/>
          <p:cNvSpPr txBox="1"/>
          <p:nvPr/>
        </p:nvSpPr>
        <p:spPr>
          <a:xfrm>
            <a:off x="9940920" y="1317135"/>
            <a:ext cx="1860311" cy="584775"/>
          </a:xfrm>
          <a:prstGeom prst="rect">
            <a:avLst/>
          </a:prstGeom>
          <a:solidFill>
            <a:schemeClr val="bg1">
              <a:lumMod val="95000"/>
            </a:schemeClr>
          </a:solidFill>
        </p:spPr>
        <p:txBody>
          <a:bodyPr wrap="square" rtlCol="0">
            <a:spAutoFit/>
          </a:bodyPr>
          <a:lstStyle/>
          <a:p>
            <a:r>
              <a:rPr kumimoji="1" lang="ja-JP" altLang="en-US" sz="1600" b="1" dirty="0"/>
              <a:t>「スタンドアロン版」</a:t>
            </a:r>
            <a:endParaRPr kumimoji="1" lang="en-US" altLang="ja-JP" sz="1600" b="1" dirty="0"/>
          </a:p>
          <a:p>
            <a:r>
              <a:rPr kumimoji="1" lang="ja-JP" altLang="en-US" sz="1600" b="1" dirty="0"/>
              <a:t>ドキュメントを参照。</a:t>
            </a:r>
          </a:p>
        </p:txBody>
      </p:sp>
    </p:spTree>
    <p:extLst>
      <p:ext uri="{BB962C8B-B14F-4D97-AF65-F5344CB8AC3E}">
        <p14:creationId xmlns:p14="http://schemas.microsoft.com/office/powerpoint/2010/main" val="16621789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4-5. </a:t>
            </a:r>
            <a:r>
              <a:rPr kumimoji="1" lang="ja-JP" altLang="en-US" sz="3200" dirty="0"/>
              <a:t>コントローラのインストール</a:t>
            </a:r>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Linux </a:t>
            </a:r>
            <a:r>
              <a:rPr kumimoji="1" lang="ja-JP" altLang="en-US" dirty="0"/>
              <a:t>サーバー上の </a:t>
            </a:r>
            <a:r>
              <a:rPr kumimoji="1" lang="en-US" altLang="ja-JP" dirty="0"/>
              <a:t>SSH </a:t>
            </a:r>
            <a:r>
              <a:rPr kumimoji="1" lang="ja-JP" altLang="en-US" dirty="0"/>
              <a:t>で、以下のコマンドを実行する。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a:t>
            </a:r>
          </a:p>
          <a:p>
            <a:endParaRPr kumimoji="1" lang="sv-SE"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clone https://github.com/IPA-CyberLab/IPA-DN-ThinController-Private.git --recursive -b beta8preview8</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dotnet run -c Release Daemon Test</a:t>
            </a:r>
          </a:p>
          <a:p>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5065324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6818306" y="3541196"/>
            <a:ext cx="4958847" cy="2590499"/>
          </a:xfrm>
          <a:prstGeom prst="rect">
            <a:avLst/>
          </a:prstGeom>
        </p:spPr>
      </p:pic>
      <p:pic>
        <p:nvPicPr>
          <p:cNvPr id="2" name="図 1"/>
          <p:cNvPicPr>
            <a:picLocks noChangeAspect="1"/>
          </p:cNvPicPr>
          <p:nvPr/>
        </p:nvPicPr>
        <p:blipFill>
          <a:blip r:embed="rId3"/>
          <a:stretch>
            <a:fillRect/>
          </a:stretch>
        </p:blipFill>
        <p:spPr>
          <a:xfrm>
            <a:off x="518065" y="3541196"/>
            <a:ext cx="5070810" cy="2670473"/>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2031325"/>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これまでの手順に誤りがなければ、エラーは発生せず、以下のように、数秒おきに動作状況のメッセージが表示される。もし、</a:t>
            </a:r>
            <a:r>
              <a:rPr lang="en-US" altLang="ja-JP" dirty="0"/>
              <a:t>SQL Server </a:t>
            </a:r>
            <a:r>
              <a:rPr lang="ja-JP" altLang="en-US" dirty="0"/>
              <a:t>関係のデータベースエラーが発生していれば、</a:t>
            </a:r>
            <a:r>
              <a:rPr lang="en-US" altLang="ja-JP" dirty="0"/>
              <a:t>SQL Server </a:t>
            </a:r>
            <a:r>
              <a:rPr lang="ja-JP" altLang="en-US" dirty="0"/>
              <a:t>の設定が誤っていることになるので、これまでの手順を確認をする。</a:t>
            </a:r>
            <a:r>
              <a:rPr lang="en-US" altLang="ja-JP" dirty="0"/>
              <a:t>)</a:t>
            </a:r>
          </a:p>
          <a:p>
            <a:pPr marL="285750" indent="-285750">
              <a:buFont typeface="Arial" panose="020B0604020202020204" pitchFamily="34" charset="0"/>
              <a:buChar char="•"/>
            </a:pPr>
            <a:r>
              <a:rPr lang="ja-JP" altLang="en-US" b="1" dirty="0"/>
              <a:t>しばらく動作させてみて、エラーが表示されなければ、</a:t>
            </a:r>
            <a:r>
              <a:rPr lang="en-US" altLang="ja-JP" b="1" u="sng" dirty="0">
                <a:solidFill>
                  <a:srgbClr val="C00000"/>
                </a:solidFill>
              </a:rPr>
              <a:t>Enter </a:t>
            </a:r>
            <a:r>
              <a:rPr lang="ja-JP" altLang="en-US" b="1" u="sng" dirty="0">
                <a:solidFill>
                  <a:srgbClr val="C00000"/>
                </a:solidFill>
              </a:rPr>
              <a:t>キーを押してテスト実行を終了する。</a:t>
            </a:r>
            <a:endParaRPr lang="en-US" altLang="ja-JP" b="1" u="sng" dirty="0">
              <a:solidFill>
                <a:srgbClr val="C00000"/>
              </a:solidFill>
            </a:endParaRPr>
          </a:p>
        </p:txBody>
      </p:sp>
      <p:sp>
        <p:nvSpPr>
          <p:cNvPr id="9" name="右矢印 8"/>
          <p:cNvSpPr/>
          <p:nvPr/>
        </p:nvSpPr>
        <p:spPr>
          <a:xfrm>
            <a:off x="6054947" y="4584228"/>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6131695"/>
            <a:ext cx="4012324" cy="646331"/>
          </a:xfrm>
          <a:prstGeom prst="rect">
            <a:avLst/>
          </a:prstGeom>
          <a:noFill/>
        </p:spPr>
        <p:txBody>
          <a:bodyPr wrap="square" rtlCol="0">
            <a:spAutoFit/>
          </a:bodyPr>
          <a:lstStyle/>
          <a:p>
            <a:r>
              <a:rPr kumimoji="1" lang="ja-JP" altLang="en-US" dirty="0"/>
              <a:t>テスト動作モードで </a:t>
            </a:r>
            <a:r>
              <a:rPr kumimoji="1" lang="en-US" altLang="ja-JP" dirty="0"/>
              <a:t>DB </a:t>
            </a:r>
            <a:r>
              <a:rPr kumimoji="1" lang="ja-JP" altLang="en-US" dirty="0"/>
              <a:t>エラー等が表示されていないかどうか見てみる。</a:t>
            </a:r>
          </a:p>
        </p:txBody>
      </p:sp>
      <p:sp>
        <p:nvSpPr>
          <p:cNvPr id="11" name="テキスト ボックス 10"/>
          <p:cNvSpPr txBox="1"/>
          <p:nvPr/>
        </p:nvSpPr>
        <p:spPr>
          <a:xfrm>
            <a:off x="6865883" y="6211669"/>
            <a:ext cx="4012324" cy="646331"/>
          </a:xfrm>
          <a:prstGeom prst="rect">
            <a:avLst/>
          </a:prstGeom>
          <a:noFill/>
        </p:spPr>
        <p:txBody>
          <a:bodyPr wrap="square" rtlCol="0">
            <a:spAutoFit/>
          </a:bodyPr>
          <a:lstStyle/>
          <a:p>
            <a:r>
              <a:rPr kumimoji="1" lang="ja-JP" altLang="en-US" dirty="0"/>
              <a:t>問題無ければ、</a:t>
            </a:r>
            <a:r>
              <a:rPr kumimoji="1" lang="en-US" altLang="ja-JP" dirty="0"/>
              <a:t>Enter </a:t>
            </a:r>
            <a:r>
              <a:rPr kumimoji="1" lang="ja-JP" altLang="en-US" dirty="0"/>
              <a:t>キーを押して終了する。</a:t>
            </a:r>
          </a:p>
        </p:txBody>
      </p:sp>
      <p:sp>
        <p:nvSpPr>
          <p:cNvPr id="12" name="正方形/長方形 11"/>
          <p:cNvSpPr/>
          <p:nvPr/>
        </p:nvSpPr>
        <p:spPr>
          <a:xfrm>
            <a:off x="468796" y="3747082"/>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28412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3. 1</a:t>
            </a:r>
            <a:r>
              <a:rPr kumimoji="1" lang="ja-JP" altLang="en-US" dirty="0"/>
              <a:t> に引き続いて、</a:t>
            </a:r>
            <a:r>
              <a:rPr lang="en-US" altLang="ja-JP" dirty="0"/>
              <a:t>SSH </a:t>
            </a:r>
            <a:r>
              <a:rPr lang="ja-JP" altLang="en-US" dirty="0"/>
              <a:t>上で、以下のコマンドを実行し、コントローラプログラムをデーモンとしてインストールする。</a:t>
            </a:r>
            <a:endParaRPr lang="en-US" altLang="ja-JP" dirty="0"/>
          </a:p>
          <a:p>
            <a:r>
              <a:rPr lang="en-US" altLang="ja-JP" dirty="0"/>
              <a:t>1 </a:t>
            </a:r>
            <a:r>
              <a:rPr lang="ja-JP" altLang="en-US" dirty="0"/>
              <a:t>行ずつ実行し、エラーが出ていないかどうかよく確認してから、次を実行すること。</a:t>
            </a:r>
          </a:p>
        </p:txBody>
      </p:sp>
      <p:sp>
        <p:nvSpPr>
          <p:cNvPr id="6" name="テキスト ボックス 5"/>
          <p:cNvSpPr txBox="1"/>
          <p:nvPr/>
        </p:nvSpPr>
        <p:spPr>
          <a:xfrm>
            <a:off x="332741" y="1789595"/>
            <a:ext cx="11353780" cy="646331"/>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a:t>
            </a:r>
            <a:endParaRPr kumimoji="1" lang="ja-JP" altLang="en-US" sz="1200" dirty="0">
              <a:solidFill>
                <a:schemeClr val="bg1"/>
              </a:solidFill>
              <a:latin typeface="Consolas" panose="020B0609020204030204" pitchFamily="49" charset="0"/>
            </a:endParaRPr>
          </a:p>
        </p:txBody>
      </p:sp>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a:t>最終行の </a:t>
            </a:r>
            <a:r>
              <a:rPr kumimoji="1" lang="en-US" altLang="ja-JP" dirty="0"/>
              <a:t>Install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1989220" y="2958976"/>
            <a:ext cx="9953973" cy="2862322"/>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The file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IPA.App.ThinControllerApp.service</a:t>
            </a:r>
            <a:r>
              <a:rPr lang="en-US" altLang="ja-JP" sz="1200" dirty="0">
                <a:solidFill>
                  <a:schemeClr val="bg1"/>
                </a:solidFill>
                <a:latin typeface="Consolas" panose="020B0609020204030204" pitchFamily="49" charset="0"/>
              </a:rPr>
              <a:t>' is created successfully.</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Usage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enable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Enable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disable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Disable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Start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Stop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restart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Reload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status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Show the current status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Reloading the </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 framework...</a:t>
            </a:r>
          </a:p>
          <a:p>
            <a:r>
              <a:rPr lang="en-US" altLang="ja-JP" sz="1200" dirty="0">
                <a:solidFill>
                  <a:schemeClr val="bg1"/>
                </a:solidFill>
                <a:latin typeface="Consolas" panose="020B0609020204030204" pitchFamily="49" charset="0"/>
              </a:rPr>
              <a:t>Done.</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Have a nice day! Today is 2020/12/26.</a:t>
            </a:r>
          </a:p>
        </p:txBody>
      </p:sp>
      <p:sp>
        <p:nvSpPr>
          <p:cNvPr id="12" name="正方形/長方形 11"/>
          <p:cNvSpPr/>
          <p:nvPr/>
        </p:nvSpPr>
        <p:spPr>
          <a:xfrm>
            <a:off x="2061410" y="2994040"/>
            <a:ext cx="8005012" cy="4068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647060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4. 3 </a:t>
            </a:r>
            <a:r>
              <a:rPr kumimoji="1" lang="ja-JP" altLang="en-US" dirty="0"/>
              <a:t>でインストールが完了したコントローラデーモン「</a:t>
            </a:r>
            <a:r>
              <a:rPr lang="en-US" altLang="ja-JP" dirty="0" err="1"/>
              <a:t>IPA.App.ThinControllerApp</a:t>
            </a:r>
            <a:r>
              <a:rPr lang="ja-JP" altLang="en-US" dirty="0"/>
              <a:t>」を有効にする。</a:t>
            </a:r>
            <a:endParaRPr lang="en-US" altLang="ja-JP" dirty="0"/>
          </a:p>
          <a:p>
            <a:r>
              <a:rPr lang="en-US" altLang="ja-JP" dirty="0"/>
              <a:t>(</a:t>
            </a:r>
            <a:r>
              <a:rPr lang="ja-JP" altLang="en-US" dirty="0"/>
              <a:t>システム起動時に自動的に起動されるようにする。</a:t>
            </a:r>
            <a:r>
              <a:rPr lang="en-US" altLang="ja-JP" dirty="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ja-JP" altLang="en-US" dirty="0"/>
              <a:t>コントローラデーモン「</a:t>
            </a:r>
            <a:r>
              <a:rPr lang="en-US" altLang="ja-JP" dirty="0" err="1"/>
              <a:t>IPA.App.ThinControllerApp</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a:t>上記を実行しても、結果は何も表示されないが、</a:t>
            </a:r>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プロセス一覧の表示</a:t>
            </a:r>
            <a:r>
              <a:rPr kumimoji="1" lang="en-US" altLang="ja-JP" dirty="0"/>
              <a:t>) </a:t>
            </a:r>
            <a:r>
              <a:rPr kumimoji="1" lang="ja-JP" altLang="en-US" dirty="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ps</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auxf</a:t>
            </a:r>
            <a:r>
              <a:rPr lang="en-US" altLang="ja-JP" dirty="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5574  0.0  0.0   8616  3048 ?        S    23:42   0:00 bash /home/ubuntu/IPA-DN-ThinController-Private/ThinControllerApp/Local/App_IPA.App.ThinControllerApp/daemon_helper/run_daemon.sh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5577  3.3  3.4 2712248 139572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23:42   0:04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の実行例</a:t>
            </a:r>
          </a:p>
        </p:txBody>
      </p:sp>
    </p:spTree>
    <p:extLst>
      <p:ext uri="{BB962C8B-B14F-4D97-AF65-F5344CB8AC3E}">
        <p14:creationId xmlns:p14="http://schemas.microsoft.com/office/powerpoint/2010/main" val="57296469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a:t>5. </a:t>
            </a:r>
            <a:r>
              <a:rPr lang="ja-JP" altLang="en-US" dirty="0"/>
              <a:t>手元の作業用端末から、コントローラ</a:t>
            </a:r>
            <a:r>
              <a:rPr kumimoji="1" lang="ja-JP" altLang="en-US" dirty="0"/>
              <a:t>管理画面 </a:t>
            </a:r>
            <a:r>
              <a:rPr kumimoji="1" lang="en-US" altLang="ja-JP" dirty="0"/>
              <a:t>(</a:t>
            </a:r>
            <a:r>
              <a:rPr kumimoji="1" lang="ja-JP" altLang="en-US" dirty="0"/>
              <a:t>組み込み </a:t>
            </a:r>
            <a:r>
              <a:rPr kumimoji="1" lang="en-US" altLang="ja-JP" dirty="0"/>
              <a:t>HTML</a:t>
            </a:r>
            <a:r>
              <a:rPr kumimoji="1" lang="ja-JP" altLang="en-US" dirty="0"/>
              <a:t> サーバー</a:t>
            </a:r>
            <a:r>
              <a:rPr kumimoji="1" lang="en-US" altLang="ja-JP" dirty="0"/>
              <a:t>)</a:t>
            </a:r>
            <a:r>
              <a:rPr kumimoji="1" lang="ja-JP" altLang="en-US" dirty="0"/>
              <a:t> へのアクセスをする。</a:t>
            </a:r>
            <a:endParaRPr kumimoji="1" lang="en-US" altLang="ja-JP" dirty="0"/>
          </a:p>
          <a:p>
            <a:r>
              <a:rPr kumimoji="1" lang="ja-JP" altLang="en-US" dirty="0"/>
              <a:t>以下の </a:t>
            </a:r>
            <a:r>
              <a:rPr kumimoji="1" lang="en-US" altLang="ja-JP" dirty="0"/>
              <a:t>2 </a:t>
            </a:r>
            <a:r>
              <a:rPr kumimoji="1" lang="ja-JP" altLang="en-US" dirty="0"/>
              <a:t>つの </a:t>
            </a:r>
            <a:r>
              <a:rPr kumimoji="1" lang="en-US" altLang="ja-JP" dirty="0"/>
              <a:t>URL </a:t>
            </a:r>
            <a:r>
              <a:rPr kumimoji="1" lang="ja-JP" altLang="en-US" dirty="0"/>
              <a:t>のうちいずれかに接続する。</a:t>
            </a:r>
            <a:endParaRPr kumimoji="1" lang="en-US" altLang="ja-JP" dirty="0"/>
          </a:p>
          <a:p>
            <a:pPr marL="285750" indent="-285750">
              <a:buFont typeface="Arial" panose="020B0604020202020204" pitchFamily="34" charset="0"/>
              <a:buChar char="•"/>
            </a:pPr>
            <a:r>
              <a:rPr lang="en-US" altLang="ja-JP" dirty="0"/>
              <a:t>http://&lt;</a:t>
            </a:r>
            <a:r>
              <a:rPr lang="ja-JP" altLang="en-US" dirty="0"/>
              <a:t>コントローラのグローバル </a:t>
            </a:r>
            <a:r>
              <a:rPr lang="en-US" altLang="ja-JP" dirty="0"/>
              <a:t>IPv4 </a:t>
            </a:r>
            <a:r>
              <a:rPr lang="ja-JP" altLang="en-US" dirty="0"/>
              <a:t>アドレス</a:t>
            </a:r>
            <a:r>
              <a:rPr lang="en-US" altLang="ja-JP" dirty="0"/>
              <a:t>&gt;:88/admin/</a:t>
            </a:r>
          </a:p>
          <a:p>
            <a:pPr marL="285750" indent="-285750">
              <a:buFont typeface="Arial" panose="020B0604020202020204" pitchFamily="34" charset="0"/>
              <a:buChar char="•"/>
            </a:pPr>
            <a:r>
              <a:rPr lang="en-US" altLang="ja-JP" dirty="0"/>
              <a:t>https://&lt;</a:t>
            </a:r>
            <a:r>
              <a:rPr lang="ja-JP" altLang="en-US" dirty="0"/>
              <a:t>コントローラのグローバル </a:t>
            </a:r>
            <a:r>
              <a:rPr lang="en-US" altLang="ja-JP" dirty="0"/>
              <a:t>IPv4 </a:t>
            </a:r>
            <a:r>
              <a:rPr lang="ja-JP" altLang="en-US" dirty="0"/>
              <a:t>アドレス</a:t>
            </a:r>
            <a:r>
              <a:rPr lang="en-US" altLang="ja-JP" dirty="0"/>
              <a:t>&gt;:8443/admin/   ※ SSL </a:t>
            </a:r>
            <a:r>
              <a:rPr lang="ja-JP" altLang="en-US" dirty="0"/>
              <a:t>の場合、証明書エラーが表示されるが無視をする。</a:t>
            </a:r>
            <a:endParaRPr lang="en-US" altLang="ja-JP" dirty="0"/>
          </a:p>
          <a:p>
            <a:endParaRPr lang="en-US" altLang="ja-JP" dirty="0"/>
          </a:p>
          <a:p>
            <a:r>
              <a:rPr lang="ja-JP" altLang="en-US" dirty="0"/>
              <a:t>以下の </a:t>
            </a:r>
            <a:r>
              <a:rPr lang="en-US" altLang="ja-JP" dirty="0"/>
              <a:t>HTML </a:t>
            </a:r>
            <a:r>
              <a:rPr lang="ja-JP" altLang="en-US" dirty="0"/>
              <a:t>ログイン画面が表示されるので、</a:t>
            </a:r>
            <a:endParaRPr lang="en-US" altLang="ja-JP" dirty="0"/>
          </a:p>
          <a:p>
            <a:pPr marL="285750" indent="-285750">
              <a:buFont typeface="Arial" panose="020B0604020202020204" pitchFamily="34" charset="0"/>
              <a:buChar char="•"/>
            </a:pPr>
            <a:r>
              <a:rPr lang="ja-JP" altLang="en-US" dirty="0"/>
              <a:t>ユーザー名</a:t>
            </a:r>
            <a:r>
              <a:rPr lang="en-US" altLang="ja-JP" dirty="0"/>
              <a:t>: admin</a:t>
            </a:r>
          </a:p>
          <a:p>
            <a:pPr marL="285750" indent="-285750">
              <a:buFont typeface="Arial" panose="020B0604020202020204" pitchFamily="34" charset="0"/>
              <a:buChar char="•"/>
            </a:pPr>
            <a:r>
              <a:rPr lang="ja-JP" altLang="en-US" dirty="0"/>
              <a:t>パスワード</a:t>
            </a:r>
            <a:r>
              <a:rPr lang="en-US" altLang="ja-JP" dirty="0"/>
              <a:t>: </a:t>
            </a:r>
            <a:r>
              <a:rPr lang="en-US" altLang="ja-JP" dirty="0" err="1"/>
              <a:t>ipantt</a:t>
            </a:r>
            <a:r>
              <a:rPr lang="en-US" altLang="ja-JP" dirty="0"/>
              <a:t>  (</a:t>
            </a:r>
            <a:r>
              <a:rPr lang="ja-JP" altLang="en-US" dirty="0"/>
              <a:t>初期パスワード</a:t>
            </a:r>
            <a:r>
              <a:rPr lang="en-US" altLang="ja-JP" dirty="0"/>
              <a:t>)</a:t>
            </a:r>
          </a:p>
          <a:p>
            <a:r>
              <a:rPr lang="ja-JP" altLang="en-US" dirty="0"/>
              <a:t>でログインする。</a:t>
            </a:r>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13194171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6. </a:t>
            </a:r>
            <a:r>
              <a:rPr kumimoji="1" lang="ja-JP" altLang="en-US" dirty="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a:t>「ゲートウェイ一覧」には、まだ何もないはずである。</a:t>
            </a:r>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a:t>「設定変数一覧」は、前のステップで </a:t>
            </a:r>
            <a:r>
              <a:rPr kumimoji="1" lang="en-US" altLang="ja-JP" dirty="0"/>
              <a:t>DB </a:t>
            </a:r>
            <a:r>
              <a:rPr kumimoji="1" lang="ja-JP" altLang="en-US" dirty="0"/>
              <a:t>上の「</a:t>
            </a:r>
            <a:r>
              <a:rPr kumimoji="1" lang="en-US" altLang="ja-JP" dirty="0"/>
              <a:t>VAR</a:t>
            </a:r>
            <a:r>
              <a:rPr kumimoji="1" lang="ja-JP" altLang="en-US" dirty="0"/>
              <a:t>」テーブルを表示した際の内容と同じものが表示される。</a:t>
            </a:r>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a:t>「稼働ステータス」には、稼働中のコントローラの内部状態、</a:t>
            </a:r>
            <a:r>
              <a:rPr kumimoji="1" lang="en-US" altLang="ja-JP" sz="1400" dirty="0"/>
              <a:t>CPU </a:t>
            </a:r>
            <a:r>
              <a:rPr kumimoji="1" lang="ja-JP" altLang="en-US" sz="1400" dirty="0" err="1"/>
              <a:t>やメ</a:t>
            </a:r>
            <a:r>
              <a:rPr kumimoji="1" lang="ja-JP" altLang="en-US" sz="1400" dirty="0"/>
              <a:t>モリの使用量など役立つ情報が色々表示される。「</a:t>
            </a:r>
            <a:r>
              <a:rPr lang="en-US" altLang="ja-JP" sz="1400" dirty="0" err="1"/>
              <a:t>Sys_Thin_IsDatabaseConnected</a:t>
            </a:r>
            <a:r>
              <a:rPr lang="ja-JP" altLang="en-US" sz="1400" dirty="0"/>
              <a:t>」が「</a:t>
            </a:r>
            <a:r>
              <a:rPr lang="en-US" altLang="ja-JP" sz="1400" dirty="0"/>
              <a:t>1</a:t>
            </a:r>
            <a:r>
              <a:rPr lang="ja-JP" altLang="en-US" sz="1400" dirty="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仮想ファイルブラウザ」は、なかなか興味深い。ここでは、コントローラのフォルダ上の物理ファイルに容易にアクセスできる。</a:t>
            </a:r>
          </a:p>
          <a:p>
            <a:r>
              <a:rPr kumimoji="1" lang="ja-JP" altLang="en-US" dirty="0"/>
              <a:t>たとえば、「</a:t>
            </a:r>
            <a:r>
              <a:rPr kumimoji="1" lang="en-US" altLang="ja-JP" dirty="0"/>
              <a:t>Log/</a:t>
            </a:r>
            <a:r>
              <a:rPr kumimoji="1" lang="ja-JP" altLang="en-US" dirty="0"/>
              <a:t>」フォルダを開くことにより、最近のログファイルの内容をリアルタイムに </a:t>
            </a:r>
            <a:r>
              <a:rPr kumimoji="1" lang="en-US" altLang="ja-JP" dirty="0"/>
              <a:t>Web </a:t>
            </a:r>
            <a:r>
              <a:rPr kumimoji="1" lang="ja-JP" altLang="en-US" dirty="0"/>
              <a:t>ブラウザで確認することができる。</a:t>
            </a:r>
          </a:p>
          <a:p>
            <a:r>
              <a:rPr kumimoji="1" lang="ja-JP" altLang="en-US" dirty="0"/>
              <a:t>すなわち、コントローラで何らかの問題が発生している場合のログの確認は、ほぼこの </a:t>
            </a:r>
            <a:r>
              <a:rPr kumimoji="1" lang="en-US" altLang="ja-JP" dirty="0"/>
              <a:t>HTML </a:t>
            </a:r>
            <a:r>
              <a:rPr kumimoji="1" lang="ja-JP" altLang="en-US" dirty="0"/>
              <a:t>ページで快適に行なうことが可能である。</a:t>
            </a:r>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401923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7. </a:t>
            </a:r>
            <a:r>
              <a:rPr lang="ja-JP" altLang="en-US" dirty="0"/>
              <a:t>サービスポートへのアクセスを行ない、コントローラとしての機能が正常に動作していることを確認する。</a:t>
            </a:r>
            <a:endParaRPr lang="en-US" altLang="ja-JP" dirty="0"/>
          </a:p>
          <a:p>
            <a:r>
              <a:rPr lang="ja-JP" altLang="en-US" dirty="0"/>
              <a:t>以下の  </a:t>
            </a:r>
            <a:r>
              <a:rPr lang="en-US" altLang="ja-JP" dirty="0"/>
              <a:t>URL </a:t>
            </a:r>
            <a:r>
              <a:rPr lang="ja-JP" altLang="en-US" dirty="0"/>
              <a:t>に接続する。</a:t>
            </a:r>
            <a:endParaRPr lang="en-US" altLang="ja-JP" dirty="0"/>
          </a:p>
          <a:p>
            <a:pPr marL="285750" indent="-285750">
              <a:buFont typeface="Arial" panose="020B0604020202020204" pitchFamily="34" charset="0"/>
              <a:buChar char="•"/>
            </a:pPr>
            <a:r>
              <a:rPr lang="en-US" altLang="ja-JP" dirty="0"/>
              <a:t>https://&lt;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a:t>/  ※ </a:t>
            </a:r>
            <a:r>
              <a:rPr lang="ja-JP" altLang="en-US" dirty="0"/>
              <a:t>証明書エラーが表示されるが無視をする。</a:t>
            </a:r>
            <a:endParaRPr lang="en-US" altLang="ja-JP" dirty="0"/>
          </a:p>
          <a:p>
            <a:r>
              <a:rPr lang="en-US" altLang="ja-JP" dirty="0"/>
              <a:t>      ※</a:t>
            </a:r>
            <a:r>
              <a:rPr lang="ja-JP" altLang="en-US" dirty="0"/>
              <a:t> </a:t>
            </a:r>
            <a:r>
              <a:rPr lang="en-US" altLang="ja-JP" dirty="0"/>
              <a:t>URL </a:t>
            </a:r>
            <a:r>
              <a:rPr lang="ja-JP" altLang="en-US" dirty="0"/>
              <a:t>の最後の「</a:t>
            </a:r>
            <a:r>
              <a:rPr lang="en-US" altLang="ja-JP" dirty="0"/>
              <a:t>/</a:t>
            </a:r>
            <a:r>
              <a:rPr lang="ja-JP" altLang="en-US" dirty="0"/>
              <a:t>」の入力を忘れないようにする。</a:t>
            </a:r>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a:t>“PACK”</a:t>
            </a:r>
            <a:r>
              <a:rPr kumimoji="1" lang="ja-JP" altLang="en-US" dirty="0"/>
              <a:t> で始まる </a:t>
            </a:r>
            <a:r>
              <a:rPr kumimoji="1" lang="en-US" altLang="ja-JP" dirty="0"/>
              <a:t>1</a:t>
            </a:r>
            <a:r>
              <a:rPr kumimoji="1" lang="ja-JP" altLang="en-US" dirty="0"/>
              <a:t> ～ </a:t>
            </a:r>
            <a:r>
              <a:rPr kumimoji="1" lang="en-US" altLang="ja-JP" dirty="0"/>
              <a:t>2 </a:t>
            </a:r>
            <a:r>
              <a:rPr kumimoji="1" lang="ja-JP" altLang="en-US" dirty="0"/>
              <a:t>行程度の文字列が表示されれば、問題なく稼働している。</a:t>
            </a:r>
          </a:p>
        </p:txBody>
      </p:sp>
    </p:spTree>
    <p:extLst>
      <p:ext uri="{BB962C8B-B14F-4D97-AF65-F5344CB8AC3E}">
        <p14:creationId xmlns:p14="http://schemas.microsoft.com/office/powerpoint/2010/main" val="142018523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5078313"/>
          </a:xfrm>
          <a:prstGeom prst="rect">
            <a:avLst/>
          </a:prstGeom>
          <a:solidFill>
            <a:srgbClr val="FFFFCC"/>
          </a:solidFill>
          <a:ln w="19050">
            <a:solidFill>
              <a:schemeClr val="tx1"/>
            </a:solidFill>
          </a:ln>
        </p:spPr>
        <p:txBody>
          <a:bodyPr wrap="square" rtlCol="0">
            <a:spAutoFit/>
          </a:bodyPr>
          <a:lstStyle/>
          <a:p>
            <a:r>
              <a:rPr kumimoji="1" lang="en-US" altLang="ja-JP" dirty="0"/>
              <a:t>8. Linux </a:t>
            </a:r>
            <a:r>
              <a:rPr kumimoji="1" lang="ja-JP" altLang="en-US" dirty="0"/>
              <a:t>サーバーを再起動し </a:t>
            </a:r>
            <a:r>
              <a:rPr lang="en-US" altLang="ja-JP" dirty="0"/>
              <a:t>(</a:t>
            </a:r>
            <a:r>
              <a:rPr lang="en-US" altLang="ja-JP" b="1" dirty="0" err="1"/>
              <a:t>sudo</a:t>
            </a:r>
            <a:r>
              <a:rPr lang="en-US" altLang="ja-JP" b="1" dirty="0"/>
              <a:t> reboot </a:t>
            </a:r>
            <a:r>
              <a:rPr lang="ja-JP" altLang="en-US" dirty="0"/>
              <a:t>コマンドを実行するとよい</a:t>
            </a:r>
            <a:r>
              <a:rPr lang="en-US" altLang="ja-JP" dirty="0"/>
              <a:t>)</a:t>
            </a:r>
            <a:r>
              <a:rPr kumimoji="1" lang="ja-JP" altLang="en-US" dirty="0" err="1"/>
              <a:t>、</a:t>
            </a:r>
            <a:endParaRPr kumimoji="1" lang="en-US" altLang="ja-JP" dirty="0"/>
          </a:p>
          <a:p>
            <a:r>
              <a:rPr kumimoji="1" lang="ja-JP" altLang="en-US" dirty="0"/>
              <a:t>再起動後も、サービスが正しく立ち上がって稼働することを確認する。</a:t>
            </a:r>
            <a:br>
              <a:rPr kumimoji="1" lang="en-US" altLang="ja-JP" dirty="0"/>
            </a:br>
            <a:r>
              <a:rPr kumimoji="1" lang="en-US" altLang="ja-JP" dirty="0"/>
              <a:t>※ VM </a:t>
            </a:r>
            <a:r>
              <a:rPr kumimoji="1" lang="ja-JP" altLang="en-US" dirty="0"/>
              <a:t>のスペックやディスク、</a:t>
            </a:r>
            <a:r>
              <a:rPr kumimoji="1" lang="en-US" altLang="ja-JP" dirty="0"/>
              <a:t>CPU </a:t>
            </a:r>
            <a:r>
              <a:rPr kumimoji="1" lang="ja-JP" altLang="en-US" dirty="0"/>
              <a:t>の速度によって、</a:t>
            </a:r>
            <a:r>
              <a:rPr kumimoji="1" lang="en-US" altLang="ja-JP" dirty="0"/>
              <a:t>Linux </a:t>
            </a:r>
            <a:r>
              <a:rPr kumimoji="1" lang="ja-JP" altLang="en-US" dirty="0"/>
              <a:t>サーバー起動後、サービスの起動まで数十秒かかる場合がある。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mj-lt"/>
              <a:buAutoNum type="arabicPeriod"/>
            </a:pPr>
            <a:r>
              <a:rPr lang="ja-JP" altLang="en-US" dirty="0"/>
              <a:t>以下の管理用画面にアクセスできること。</a:t>
            </a:r>
            <a:br>
              <a:rPr lang="en-US" altLang="ja-JP" dirty="0"/>
            </a:br>
            <a:r>
              <a:rPr lang="en-US" altLang="ja-JP" dirty="0"/>
              <a:t>http://&lt;</a:t>
            </a:r>
            <a:r>
              <a:rPr lang="ja-JP" altLang="en-US" dirty="0"/>
              <a:t>コントローラのグローバル </a:t>
            </a:r>
            <a:r>
              <a:rPr lang="en-US" altLang="ja-JP" dirty="0"/>
              <a:t>IPv4 </a:t>
            </a:r>
            <a:r>
              <a:rPr lang="ja-JP" altLang="en-US" dirty="0"/>
              <a:t>アドレス</a:t>
            </a:r>
            <a:r>
              <a:rPr lang="en-US" altLang="ja-JP" dirty="0"/>
              <a:t>&gt;:88/admin/</a:t>
            </a:r>
            <a:br>
              <a:rPr lang="en-US" altLang="ja-JP" dirty="0"/>
            </a:br>
            <a:r>
              <a:rPr lang="en-US" altLang="ja-JP" dirty="0"/>
              <a:t>https://&lt;</a:t>
            </a:r>
            <a:r>
              <a:rPr lang="ja-JP" altLang="en-US" dirty="0"/>
              <a:t>コントローラのグローバル </a:t>
            </a:r>
            <a:r>
              <a:rPr lang="en-US" altLang="ja-JP" dirty="0"/>
              <a:t>IPv4 </a:t>
            </a:r>
            <a:r>
              <a:rPr lang="ja-JP" altLang="en-US" dirty="0"/>
              <a:t>アドレス</a:t>
            </a:r>
            <a:r>
              <a:rPr lang="en-US" altLang="ja-JP" dirty="0"/>
              <a:t>&gt;:8443/admin/ </a:t>
            </a:r>
            <a:br>
              <a:rPr lang="en-US" altLang="ja-JP" dirty="0"/>
            </a:br>
            <a:endParaRPr lang="en-US" altLang="ja-JP" dirty="0"/>
          </a:p>
          <a:p>
            <a:pPr marL="342900" indent="-342900">
              <a:buFont typeface="+mj-lt"/>
              <a:buAutoNum type="arabicPeriod"/>
            </a:pPr>
            <a:r>
              <a:rPr lang="ja-JP" altLang="en-US" dirty="0"/>
              <a:t>管理用画面にアクセス後、「稼働ステータス」に、稼働中のコントローラの内部状態、</a:t>
            </a:r>
            <a:r>
              <a:rPr lang="en-US" altLang="ja-JP" dirty="0"/>
              <a:t>CPU </a:t>
            </a:r>
            <a:r>
              <a:rPr lang="ja-JP" altLang="en-US" dirty="0" err="1"/>
              <a:t>やメ</a:t>
            </a:r>
            <a:r>
              <a:rPr lang="ja-JP" altLang="en-US" dirty="0"/>
              <a:t>モリの使用量など役立つ情報が色々表示されており、「</a:t>
            </a:r>
            <a:r>
              <a:rPr lang="en-US" altLang="ja-JP" dirty="0" err="1"/>
              <a:t>Sys_Thin_IsDatabaseConnected</a:t>
            </a:r>
            <a:r>
              <a:rPr lang="ja-JP" altLang="en-US" dirty="0"/>
              <a:t>」が「</a:t>
            </a:r>
            <a:r>
              <a:rPr lang="en-US" altLang="ja-JP" dirty="0"/>
              <a:t>1</a:t>
            </a:r>
            <a:r>
              <a:rPr lang="ja-JP" altLang="en-US" dirty="0"/>
              <a:t>」になっていること。</a:t>
            </a:r>
            <a:br>
              <a:rPr lang="en-US" altLang="ja-JP" dirty="0"/>
            </a:br>
            <a:r>
              <a:rPr lang="en-US" altLang="ja-JP" dirty="0"/>
              <a:t>※ SQL Server </a:t>
            </a:r>
            <a:r>
              <a:rPr lang="ja-JP" altLang="en-US" dirty="0" err="1"/>
              <a:t>への</a:t>
            </a:r>
            <a:r>
              <a:rPr lang="ja-JP" altLang="en-US" dirty="0"/>
              <a:t>接続に失敗している場合、「</a:t>
            </a:r>
            <a:r>
              <a:rPr lang="en-US" altLang="ja-JP" dirty="0"/>
              <a:t>0</a:t>
            </a:r>
            <a:r>
              <a:rPr lang="ja-JP" altLang="en-US" dirty="0"/>
              <a:t>」となる。</a:t>
            </a:r>
            <a:br>
              <a:rPr lang="en-US" altLang="ja-JP" dirty="0"/>
            </a:br>
            <a:endParaRPr lang="ja-JP" altLang="en-US" dirty="0"/>
          </a:p>
          <a:p>
            <a:pPr marL="342900" indent="-342900">
              <a:buFont typeface="+mj-lt"/>
              <a:buAutoNum type="arabicPeriod"/>
            </a:pPr>
            <a:r>
              <a:rPr lang="ja-JP" altLang="en-US" dirty="0"/>
              <a:t>以下のサービスポートにアクセスできること。</a:t>
            </a:r>
            <a:br>
              <a:rPr lang="en-US" altLang="ja-JP" dirty="0"/>
            </a:br>
            <a:r>
              <a:rPr lang="en-US" altLang="ja-JP" dirty="0"/>
              <a:t>https://&lt;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a:t>/</a:t>
            </a:r>
            <a:br>
              <a:rPr lang="en-US" altLang="ja-JP" dirty="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br>
              <a:rPr lang="en-US" altLang="ja-JP" dirty="0"/>
            </a:br>
            <a:endParaRPr lang="ja-JP" altLang="en-US" dirty="0"/>
          </a:p>
        </p:txBody>
      </p:sp>
    </p:spTree>
    <p:extLst>
      <p:ext uri="{BB962C8B-B14F-4D97-AF65-F5344CB8AC3E}">
        <p14:creationId xmlns:p14="http://schemas.microsoft.com/office/powerpoint/2010/main" val="26206511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a:t>コントローラはデーモン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4-6. </a:t>
            </a:r>
            <a:r>
              <a:rPr lang="ja-JP" altLang="en-US" dirty="0"/>
              <a:t>コントローラデーモンの停止 </a:t>
            </a:r>
            <a:r>
              <a:rPr lang="en-US" altLang="ja-JP" dirty="0"/>
              <a:t>/ </a:t>
            </a:r>
            <a:r>
              <a:rPr lang="ja-JP" altLang="en-US" dirty="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3" name="テキスト ボックス 12"/>
          <p:cNvSpPr txBox="1"/>
          <p:nvPr/>
        </p:nvSpPr>
        <p:spPr>
          <a:xfrm>
            <a:off x="428459" y="445186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status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59605439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119</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a:t>4-7. </a:t>
            </a:r>
            <a:r>
              <a:rPr kumimoji="1" lang="ja-JP" altLang="en-US" dirty="0"/>
              <a:t>将来のコントローラのソースコードの更新手順</a:t>
            </a:r>
          </a:p>
        </p:txBody>
      </p:sp>
      <p:sp>
        <p:nvSpPr>
          <p:cNvPr id="6" name="テキスト ボックス 5"/>
          <p:cNvSpPr txBox="1"/>
          <p:nvPr/>
        </p:nvSpPr>
        <p:spPr>
          <a:xfrm>
            <a:off x="387920" y="1082151"/>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 </a:t>
            </a:r>
            <a:r>
              <a:rPr lang="ja-JP" altLang="en-US" dirty="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450300" y="2389550"/>
            <a:ext cx="11353780" cy="3970318"/>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beta8preview8</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020218"/>
            <a:ext cx="11804080" cy="369332"/>
          </a:xfrm>
          <a:prstGeom prst="rect">
            <a:avLst/>
          </a:prstGeom>
          <a:noFill/>
        </p:spPr>
        <p:txBody>
          <a:bodyPr wrap="square" rtlCol="0">
            <a:spAutoFit/>
          </a:bodyPr>
          <a:lstStyle/>
          <a:p>
            <a:r>
              <a:rPr lang="en-US" altLang="ja-JP" dirty="0"/>
              <a:t>2. </a:t>
            </a:r>
            <a:r>
              <a:rPr lang="ja-JP" altLang="en-US" dirty="0"/>
              <a:t>以下の方法でアップデートする。なお、より新しい </a:t>
            </a:r>
            <a:r>
              <a:rPr lang="en-US" altLang="ja-JP" dirty="0"/>
              <a:t>.NET SDK </a:t>
            </a:r>
            <a:r>
              <a:rPr lang="ja-JP" altLang="en-US" dirty="0"/>
              <a:t>を更新インストールする必要がある場合があることに注意すること。</a:t>
            </a:r>
            <a:endParaRPr kumimoji="1" lang="ja-JP" altLang="en-US" dirty="0"/>
          </a:p>
        </p:txBody>
      </p:sp>
      <p:sp>
        <p:nvSpPr>
          <p:cNvPr id="9" name="テキスト ボックス 8"/>
          <p:cNvSpPr txBox="1"/>
          <p:nvPr/>
        </p:nvSpPr>
        <p:spPr>
          <a:xfrm>
            <a:off x="709325" y="6348258"/>
            <a:ext cx="10801602" cy="584775"/>
          </a:xfrm>
          <a:prstGeom prst="rect">
            <a:avLst/>
          </a:prstGeom>
          <a:noFill/>
        </p:spPr>
        <p:txBody>
          <a:bodyPr wrap="square" rtlCol="0">
            <a:spAutoFit/>
          </a:bodyPr>
          <a:lstStyle/>
          <a:p>
            <a:r>
              <a:rPr lang="en-US" altLang="ja-JP" sz="1600" dirty="0"/>
              <a:t>3. </a:t>
            </a:r>
            <a:r>
              <a:rPr lang="ja-JP" altLang="en-US" sz="1600" dirty="0"/>
              <a:t>正常動作を確認する。万一、バージョンアップ後、何らかの不具合が発生した場合は、原因究明のためにログファイルを収集した上で、ロールバックする。</a:t>
            </a:r>
            <a:endParaRPr kumimoji="1" lang="ja-JP" altLang="en-US" sz="1600" dirty="0"/>
          </a:p>
        </p:txBody>
      </p:sp>
      <p:sp>
        <p:nvSpPr>
          <p:cNvPr id="11" name="テキスト ボックス 10"/>
          <p:cNvSpPr txBox="1"/>
          <p:nvPr/>
        </p:nvSpPr>
        <p:spPr>
          <a:xfrm>
            <a:off x="387920" y="1739440"/>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Tree>
    <p:extLst>
      <p:ext uri="{BB962C8B-B14F-4D97-AF65-F5344CB8AC3E}">
        <p14:creationId xmlns:p14="http://schemas.microsoft.com/office/powerpoint/2010/main" val="1523248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Picture 4"/>
          <p:cNvPicPr>
            <a:picLocks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629756" y="1593216"/>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1-3. </a:t>
            </a:r>
            <a:r>
              <a:rPr kumimoji="1" lang="ja-JP" altLang="en-US" dirty="0"/>
              <a:t>ハイパースケール版のアーキテクチャ</a:t>
            </a:r>
          </a:p>
        </p:txBody>
      </p:sp>
      <p:grpSp>
        <p:nvGrpSpPr>
          <p:cNvPr id="5" name="Group 4338"/>
          <p:cNvGrpSpPr>
            <a:grpSpLocks/>
          </p:cNvGrpSpPr>
          <p:nvPr/>
        </p:nvGrpSpPr>
        <p:grpSpPr bwMode="auto">
          <a:xfrm>
            <a:off x="3383377" y="3929484"/>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1067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013621" y="4734518"/>
            <a:ext cx="1543317" cy="369332"/>
          </a:xfrm>
          <a:prstGeom prst="rect">
            <a:avLst/>
          </a:prstGeom>
          <a:noFill/>
        </p:spPr>
        <p:txBody>
          <a:bodyPr wrap="square" rtlCol="0">
            <a:spAutoFit/>
          </a:bodyPr>
          <a:lstStyle/>
          <a:p>
            <a:r>
              <a:rPr kumimoji="1" lang="ja-JP" altLang="en-US" dirty="0"/>
              <a:t>コントローラ</a:t>
            </a:r>
          </a:p>
        </p:txBody>
      </p:sp>
      <p:sp>
        <p:nvSpPr>
          <p:cNvPr id="32" name="フローチャート: 磁気ディスク 31"/>
          <p:cNvSpPr/>
          <p:nvPr/>
        </p:nvSpPr>
        <p:spPr>
          <a:xfrm>
            <a:off x="1808764" y="3944087"/>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1134555" y="4490417"/>
            <a:ext cx="1532554" cy="1384995"/>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p>
          <a:p>
            <a:r>
              <a:rPr kumimoji="1" lang="ja-JP" altLang="en-US" sz="1400" dirty="0"/>
              <a:t>すべての「シン・テレワークシステム サーバー」の登録情報を保持</a:t>
            </a:r>
          </a:p>
        </p:txBody>
      </p:sp>
      <p:pic>
        <p:nvPicPr>
          <p:cNvPr id="3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7520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0242" y="53070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214278" y="4172442"/>
            <a:ext cx="1924989" cy="369332"/>
          </a:xfrm>
          <a:prstGeom prst="rect">
            <a:avLst/>
          </a:prstGeom>
          <a:noFill/>
        </p:spPr>
        <p:txBody>
          <a:bodyPr wrap="square" rtlCol="0">
            <a:spAutoFit/>
          </a:bodyPr>
          <a:lstStyle/>
          <a:p>
            <a:r>
              <a:rPr kumimoji="1" lang="ja-JP" altLang="en-US" dirty="0"/>
              <a:t>中継ゲートウェイ</a:t>
            </a:r>
          </a:p>
        </p:txBody>
      </p:sp>
      <p:sp>
        <p:nvSpPr>
          <p:cNvPr id="37" name="テキスト ボックス 36"/>
          <p:cNvSpPr txBox="1"/>
          <p:nvPr/>
        </p:nvSpPr>
        <p:spPr>
          <a:xfrm>
            <a:off x="7214278" y="4920723"/>
            <a:ext cx="1924989" cy="369332"/>
          </a:xfrm>
          <a:prstGeom prst="rect">
            <a:avLst/>
          </a:prstGeom>
          <a:noFill/>
        </p:spPr>
        <p:txBody>
          <a:bodyPr wrap="square" rtlCol="0">
            <a:spAutoFit/>
          </a:bodyPr>
          <a:lstStyle/>
          <a:p>
            <a:r>
              <a:rPr kumimoji="1" lang="ja-JP" altLang="en-US" dirty="0"/>
              <a:t>中継ゲートウェイ</a:t>
            </a:r>
          </a:p>
        </p:txBody>
      </p:sp>
      <p:sp>
        <p:nvSpPr>
          <p:cNvPr id="38" name="テキスト ボックス 37"/>
          <p:cNvSpPr txBox="1"/>
          <p:nvPr/>
        </p:nvSpPr>
        <p:spPr>
          <a:xfrm>
            <a:off x="7214277" y="5381838"/>
            <a:ext cx="1924989" cy="369332"/>
          </a:xfrm>
          <a:prstGeom prst="rect">
            <a:avLst/>
          </a:prstGeom>
          <a:noFill/>
        </p:spPr>
        <p:txBody>
          <a:bodyPr wrap="square" rtlCol="0">
            <a:spAutoFit/>
          </a:bodyPr>
          <a:lstStyle/>
          <a:p>
            <a:r>
              <a:rPr kumimoji="1" lang="ja-JP" altLang="en-US" dirty="0"/>
              <a:t>中継ゲートウェイ</a:t>
            </a:r>
          </a:p>
        </p:txBody>
      </p:sp>
      <p:cxnSp>
        <p:nvCxnSpPr>
          <p:cNvPr id="39" name="直線矢印コネクタ 38"/>
          <p:cNvCxnSpPr/>
          <p:nvPr/>
        </p:nvCxnSpPr>
        <p:spPr>
          <a:xfrm flipH="1">
            <a:off x="4039123" y="433225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039124" y="444244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047827" y="459385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085155" y="4011053"/>
            <a:ext cx="2013118" cy="276999"/>
          </a:xfrm>
          <a:prstGeom prst="rect">
            <a:avLst/>
          </a:prstGeom>
          <a:noFill/>
        </p:spPr>
        <p:txBody>
          <a:bodyPr wrap="square" rtlCol="0">
            <a:spAutoFit/>
          </a:bodyPr>
          <a:lstStyle/>
          <a:p>
            <a:r>
              <a:rPr kumimoji="1" lang="ja-JP" altLang="en-US" sz="1200" dirty="0"/>
              <a:t>登録・セッション一覧の報告</a:t>
            </a:r>
          </a:p>
        </p:txBody>
      </p:sp>
      <p:cxnSp>
        <p:nvCxnSpPr>
          <p:cNvPr id="77" name="直線コネクタ 76"/>
          <p:cNvCxnSpPr/>
          <p:nvPr/>
        </p:nvCxnSpPr>
        <p:spPr>
          <a:xfrm flipV="1">
            <a:off x="2532751" y="4221441"/>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9" name="Group 3337"/>
          <p:cNvGrpSpPr>
            <a:grpSpLocks/>
          </p:cNvGrpSpPr>
          <p:nvPr/>
        </p:nvGrpSpPr>
        <p:grpSpPr bwMode="auto">
          <a:xfrm>
            <a:off x="8855232" y="1987249"/>
            <a:ext cx="1260680" cy="731749"/>
            <a:chOff x="258" y="972"/>
            <a:chExt cx="780" cy="685"/>
          </a:xfrm>
        </p:grpSpPr>
        <p:sp>
          <p:nvSpPr>
            <p:cNvPr id="80"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1"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83"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0"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3"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4"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5"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6"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8"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5"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18"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19" name="図 1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40293" y="2024010"/>
            <a:ext cx="650613" cy="408698"/>
          </a:xfrm>
          <a:prstGeom prst="rect">
            <a:avLst/>
          </a:prstGeom>
        </p:spPr>
      </p:pic>
      <p:sp>
        <p:nvSpPr>
          <p:cNvPr id="120" name="テキスト ボックス 119"/>
          <p:cNvSpPr txBox="1"/>
          <p:nvPr/>
        </p:nvSpPr>
        <p:spPr>
          <a:xfrm>
            <a:off x="8866178" y="2876404"/>
            <a:ext cx="1513552" cy="523220"/>
          </a:xfrm>
          <a:prstGeom prst="rect">
            <a:avLst/>
          </a:prstGeom>
          <a:noFill/>
        </p:spPr>
        <p:txBody>
          <a:bodyPr wrap="square" rtlCol="0">
            <a:spAutoFit/>
          </a:bodyPr>
          <a:lstStyle/>
          <a:p>
            <a:r>
              <a:rPr kumimoji="1" lang="ja-JP" altLang="en-US" sz="1400" dirty="0"/>
              <a:t>「シン・テレワークシステム サーバー」</a:t>
            </a:r>
          </a:p>
        </p:txBody>
      </p:sp>
      <p:pic>
        <p:nvPicPr>
          <p:cNvPr id="122"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flipH="1">
            <a:off x="229175" y="1570594"/>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 name="テキスト ボックス 122"/>
          <p:cNvSpPr txBox="1"/>
          <p:nvPr/>
        </p:nvSpPr>
        <p:spPr>
          <a:xfrm>
            <a:off x="163612" y="2192573"/>
            <a:ext cx="1513552" cy="523220"/>
          </a:xfrm>
          <a:prstGeom prst="rect">
            <a:avLst/>
          </a:prstGeom>
          <a:noFill/>
        </p:spPr>
        <p:txBody>
          <a:bodyPr wrap="square" rtlCol="0">
            <a:spAutoFit/>
          </a:bodyPr>
          <a:lstStyle/>
          <a:p>
            <a:r>
              <a:rPr kumimoji="1" lang="ja-JP" altLang="en-US" sz="1400" dirty="0"/>
              <a:t>「シン・テレワークシステム クライアント」</a:t>
            </a:r>
          </a:p>
        </p:txBody>
      </p:sp>
      <p:sp>
        <p:nvSpPr>
          <p:cNvPr id="124" name="右中かっこ 123"/>
          <p:cNvSpPr/>
          <p:nvPr/>
        </p:nvSpPr>
        <p:spPr>
          <a:xfrm>
            <a:off x="8950591" y="4221441"/>
            <a:ext cx="485685" cy="152972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5" name="テキスト ボックス 124"/>
          <p:cNvSpPr txBox="1"/>
          <p:nvPr/>
        </p:nvSpPr>
        <p:spPr>
          <a:xfrm>
            <a:off x="9600601" y="4256723"/>
            <a:ext cx="2562885" cy="1600438"/>
          </a:xfrm>
          <a:prstGeom prst="rect">
            <a:avLst/>
          </a:prstGeom>
          <a:noFill/>
        </p:spPr>
        <p:txBody>
          <a:bodyPr wrap="square" rtlCol="0">
            <a:spAutoFit/>
          </a:bodyPr>
          <a:lstStyle/>
          <a:p>
            <a:r>
              <a:rPr kumimoji="1" lang="ja-JP" altLang="en-US" sz="1400" dirty="0"/>
              <a:t>中継ゲートウェイを数百台設置可能。</a:t>
            </a:r>
          </a:p>
          <a:p>
            <a:r>
              <a:rPr lang="en-US" altLang="ja-JP" sz="1400" dirty="0"/>
              <a:t>1 </a:t>
            </a:r>
            <a:r>
              <a:rPr lang="ja-JP" altLang="en-US" sz="1400" dirty="0"/>
              <a:t>台の中継ゲートウェイで </a:t>
            </a:r>
            <a:r>
              <a:rPr lang="en-US" altLang="ja-JP" sz="1400" dirty="0"/>
              <a:t>500 </a:t>
            </a:r>
            <a:r>
              <a:rPr lang="ja-JP" altLang="en-US" sz="1400" dirty="0"/>
              <a:t>台の「サーバー」からのセッションを受け持つ。</a:t>
            </a:r>
          </a:p>
          <a:p>
            <a:r>
              <a:rPr kumimoji="1" lang="en-US" altLang="ja-JP" sz="1400" dirty="0"/>
              <a:t>(</a:t>
            </a:r>
            <a:r>
              <a:rPr kumimoji="1" lang="ja-JP" altLang="en-US" sz="1400" dirty="0"/>
              <a:t>推奨値 </a:t>
            </a:r>
            <a:r>
              <a:rPr kumimoji="1" lang="en-US" altLang="ja-JP" sz="1400" dirty="0"/>
              <a:t>500, </a:t>
            </a:r>
            <a:r>
              <a:rPr kumimoji="1" lang="ja-JP" altLang="en-US" sz="1400" dirty="0"/>
              <a:t>上限値 </a:t>
            </a:r>
            <a:r>
              <a:rPr kumimoji="1" lang="en-US" altLang="ja-JP" sz="1400" dirty="0"/>
              <a:t>1000, </a:t>
            </a:r>
            <a:r>
              <a:rPr kumimoji="1" lang="ja-JP" altLang="en-US" sz="1400" dirty="0"/>
              <a:t>実績値 </a:t>
            </a:r>
            <a:r>
              <a:rPr kumimoji="1" lang="en-US" altLang="ja-JP" sz="1400" dirty="0"/>
              <a:t>3000, </a:t>
            </a:r>
            <a:r>
              <a:rPr kumimoji="1" lang="ja-JP" altLang="en-US" sz="1400" dirty="0"/>
              <a:t>技術上の限界値 </a:t>
            </a:r>
            <a:r>
              <a:rPr kumimoji="1" lang="en-US" altLang="ja-JP" sz="1400" dirty="0"/>
              <a:t>5000)</a:t>
            </a:r>
            <a:endParaRPr kumimoji="1" lang="ja-JP" altLang="en-US" sz="1400" dirty="0"/>
          </a:p>
        </p:txBody>
      </p:sp>
      <p:pic>
        <p:nvPicPr>
          <p:cNvPr id="126" name="図 125"/>
          <p:cNvPicPr>
            <a:picLocks noChangeAspect="1"/>
          </p:cNvPicPr>
          <p:nvPr/>
        </p:nvPicPr>
        <p:blipFill>
          <a:blip r:embed="rId6"/>
          <a:stretch>
            <a:fillRect/>
          </a:stretch>
        </p:blipFill>
        <p:spPr>
          <a:xfrm rot="19653313">
            <a:off x="6440571" y="3199539"/>
            <a:ext cx="2887184" cy="234733"/>
          </a:xfrm>
          <a:prstGeom prst="rect">
            <a:avLst/>
          </a:prstGeom>
        </p:spPr>
      </p:pic>
      <p:pic>
        <p:nvPicPr>
          <p:cNvPr id="127" name="図 126"/>
          <p:cNvPicPr>
            <a:picLocks noChangeAspect="1"/>
          </p:cNvPicPr>
          <p:nvPr/>
        </p:nvPicPr>
        <p:blipFill>
          <a:blip r:embed="rId6"/>
          <a:stretch>
            <a:fillRect/>
          </a:stretch>
        </p:blipFill>
        <p:spPr>
          <a:xfrm rot="1424198">
            <a:off x="1109080" y="2900841"/>
            <a:ext cx="5660369" cy="234733"/>
          </a:xfrm>
          <a:prstGeom prst="rect">
            <a:avLst/>
          </a:prstGeom>
        </p:spPr>
      </p:pic>
      <p:sp>
        <p:nvSpPr>
          <p:cNvPr id="128" name="テキスト ボックス 127"/>
          <p:cNvSpPr txBox="1"/>
          <p:nvPr/>
        </p:nvSpPr>
        <p:spPr>
          <a:xfrm>
            <a:off x="6959563" y="2321243"/>
            <a:ext cx="1722729" cy="646331"/>
          </a:xfrm>
          <a:prstGeom prst="rect">
            <a:avLst/>
          </a:prstGeom>
          <a:noFill/>
        </p:spPr>
        <p:txBody>
          <a:bodyPr wrap="square" rtlCol="0">
            <a:spAutoFit/>
          </a:bodyPr>
          <a:lstStyle/>
          <a:p>
            <a:r>
              <a:rPr kumimoji="1" lang="ja-JP" altLang="en-US" b="1" dirty="0">
                <a:solidFill>
                  <a:srgbClr val="FF0000"/>
                </a:solidFill>
              </a:rPr>
              <a:t>サーバー</a:t>
            </a:r>
          </a:p>
          <a:p>
            <a:r>
              <a:rPr kumimoji="1" lang="ja-JP" altLang="en-US" b="1" dirty="0">
                <a:solidFill>
                  <a:srgbClr val="FF0000"/>
                </a:solidFill>
              </a:rPr>
              <a:t>セッション</a:t>
            </a:r>
          </a:p>
        </p:txBody>
      </p:sp>
      <p:cxnSp>
        <p:nvCxnSpPr>
          <p:cNvPr id="130" name="直線矢印コネクタ 129"/>
          <p:cNvCxnSpPr>
            <a:endCxn id="126" idx="0"/>
          </p:cNvCxnSpPr>
          <p:nvPr/>
        </p:nvCxnSpPr>
        <p:spPr>
          <a:xfrm>
            <a:off x="7512269" y="2967574"/>
            <a:ext cx="308928" cy="2502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1" name="テキスト ボックス 130"/>
          <p:cNvSpPr txBox="1"/>
          <p:nvPr/>
        </p:nvSpPr>
        <p:spPr>
          <a:xfrm>
            <a:off x="3772020" y="2102064"/>
            <a:ext cx="1722729" cy="646331"/>
          </a:xfrm>
          <a:prstGeom prst="rect">
            <a:avLst/>
          </a:prstGeom>
          <a:noFill/>
        </p:spPr>
        <p:txBody>
          <a:bodyPr wrap="square" rtlCol="0">
            <a:spAutoFit/>
          </a:bodyPr>
          <a:lstStyle/>
          <a:p>
            <a:r>
              <a:rPr kumimoji="1" lang="ja-JP" altLang="en-US" b="1" dirty="0">
                <a:solidFill>
                  <a:schemeClr val="accent6">
                    <a:lumMod val="75000"/>
                  </a:schemeClr>
                </a:solidFill>
              </a:rPr>
              <a:t>クライアント</a:t>
            </a:r>
          </a:p>
          <a:p>
            <a:r>
              <a:rPr kumimoji="1" lang="ja-JP" altLang="en-US" b="1" dirty="0">
                <a:solidFill>
                  <a:schemeClr val="accent6">
                    <a:lumMod val="75000"/>
                  </a:schemeClr>
                </a:solidFill>
              </a:rPr>
              <a:t>セッション</a:t>
            </a:r>
          </a:p>
        </p:txBody>
      </p:sp>
      <p:cxnSp>
        <p:nvCxnSpPr>
          <p:cNvPr id="132" name="直線矢印コネクタ 131"/>
          <p:cNvCxnSpPr/>
          <p:nvPr/>
        </p:nvCxnSpPr>
        <p:spPr>
          <a:xfrm flipH="1">
            <a:off x="4165952" y="2653323"/>
            <a:ext cx="158504" cy="33402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4" name="図 1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51899" y="2388788"/>
            <a:ext cx="714790" cy="1068816"/>
          </a:xfrm>
          <a:prstGeom prst="rect">
            <a:avLst/>
          </a:prstGeom>
        </p:spPr>
      </p:pic>
      <p:pic>
        <p:nvPicPr>
          <p:cNvPr id="135" name="図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62499" y="2122304"/>
            <a:ext cx="714790" cy="1068816"/>
          </a:xfrm>
          <a:prstGeom prst="rect">
            <a:avLst/>
          </a:prstGeom>
        </p:spPr>
      </p:pic>
      <p:sp>
        <p:nvSpPr>
          <p:cNvPr id="136" name="テキスト ボックス 135"/>
          <p:cNvSpPr txBox="1"/>
          <p:nvPr/>
        </p:nvSpPr>
        <p:spPr>
          <a:xfrm>
            <a:off x="2371304" y="1441893"/>
            <a:ext cx="2185634" cy="523220"/>
          </a:xfrm>
          <a:prstGeom prst="rect">
            <a:avLst/>
          </a:prstGeom>
          <a:noFill/>
        </p:spPr>
        <p:txBody>
          <a:bodyPr wrap="square" rtlCol="0">
            <a:spAutoFit/>
          </a:bodyPr>
          <a:lstStyle/>
          <a:p>
            <a:r>
              <a:rPr kumimoji="1" lang="ja-JP" altLang="en-US" sz="1400" dirty="0"/>
              <a:t>自宅の </a:t>
            </a:r>
            <a:r>
              <a:rPr kumimoji="1" lang="en-US" altLang="ja-JP" sz="1400" dirty="0"/>
              <a:t>FW </a:t>
            </a:r>
            <a:r>
              <a:rPr kumimoji="1" lang="ja-JP" altLang="en-US" sz="1400" dirty="0"/>
              <a:t>を通過</a:t>
            </a:r>
          </a:p>
          <a:p>
            <a:r>
              <a:rPr lang="en-US" altLang="ja-JP" sz="1400" dirty="0"/>
              <a:t>(</a:t>
            </a:r>
            <a:r>
              <a:rPr lang="ja-JP" altLang="en-US" sz="1400" dirty="0"/>
              <a:t>内から外の </a:t>
            </a:r>
            <a:r>
              <a:rPr lang="en-US" altLang="ja-JP" sz="1400" dirty="0"/>
              <a:t>HTTPS </a:t>
            </a:r>
            <a:r>
              <a:rPr lang="ja-JP" altLang="en-US" sz="1400" dirty="0"/>
              <a:t>のため</a:t>
            </a:r>
            <a:r>
              <a:rPr lang="en-US" altLang="ja-JP" sz="1400" dirty="0"/>
              <a:t>)</a:t>
            </a:r>
            <a:endParaRPr kumimoji="1" lang="ja-JP" altLang="en-US" sz="1400" dirty="0"/>
          </a:p>
        </p:txBody>
      </p:sp>
      <p:sp>
        <p:nvSpPr>
          <p:cNvPr id="137" name="テキスト ボックス 136"/>
          <p:cNvSpPr txBox="1"/>
          <p:nvPr/>
        </p:nvSpPr>
        <p:spPr>
          <a:xfrm>
            <a:off x="6380242" y="1688013"/>
            <a:ext cx="2185634" cy="523220"/>
          </a:xfrm>
          <a:prstGeom prst="rect">
            <a:avLst/>
          </a:prstGeom>
          <a:noFill/>
        </p:spPr>
        <p:txBody>
          <a:bodyPr wrap="square" rtlCol="0">
            <a:spAutoFit/>
          </a:bodyPr>
          <a:lstStyle/>
          <a:p>
            <a:pPr algn="r"/>
            <a:r>
              <a:rPr kumimoji="1" lang="ja-JP" altLang="en-US" sz="1400" dirty="0"/>
              <a:t>職場の </a:t>
            </a:r>
            <a:r>
              <a:rPr kumimoji="1" lang="en-US" altLang="ja-JP" sz="1400" dirty="0"/>
              <a:t>FW </a:t>
            </a:r>
            <a:r>
              <a:rPr kumimoji="1" lang="ja-JP" altLang="en-US" sz="1400" dirty="0"/>
              <a:t>を通過</a:t>
            </a:r>
          </a:p>
          <a:p>
            <a:pPr algn="r"/>
            <a:r>
              <a:rPr lang="en-US" altLang="ja-JP" sz="1400" dirty="0"/>
              <a:t>(</a:t>
            </a:r>
            <a:r>
              <a:rPr lang="ja-JP" altLang="en-US" sz="1400" dirty="0"/>
              <a:t>内から外の </a:t>
            </a:r>
            <a:r>
              <a:rPr lang="en-US" altLang="ja-JP" sz="1400" dirty="0"/>
              <a:t>HTTPS </a:t>
            </a:r>
            <a:r>
              <a:rPr lang="ja-JP" altLang="en-US" sz="1400" dirty="0"/>
              <a:t>のため</a:t>
            </a:r>
            <a:r>
              <a:rPr lang="en-US" altLang="ja-JP" sz="1400" dirty="0"/>
              <a:t>)</a:t>
            </a:r>
            <a:endParaRPr kumimoji="1" lang="ja-JP" altLang="en-US" sz="1400" dirty="0"/>
          </a:p>
        </p:txBody>
      </p:sp>
      <p:sp>
        <p:nvSpPr>
          <p:cNvPr id="138" name="テキスト ボックス 137"/>
          <p:cNvSpPr txBox="1"/>
          <p:nvPr/>
        </p:nvSpPr>
        <p:spPr>
          <a:xfrm>
            <a:off x="9723161" y="1212435"/>
            <a:ext cx="1513552" cy="307777"/>
          </a:xfrm>
          <a:prstGeom prst="rect">
            <a:avLst/>
          </a:prstGeom>
          <a:noFill/>
        </p:spPr>
        <p:txBody>
          <a:bodyPr wrap="square" rtlCol="0">
            <a:spAutoFit/>
          </a:bodyPr>
          <a:lstStyle/>
          <a:p>
            <a:r>
              <a:rPr kumimoji="1" lang="ja-JP" altLang="en-US" sz="1400" dirty="0"/>
              <a:t>職場</a:t>
            </a:r>
          </a:p>
        </p:txBody>
      </p:sp>
      <p:sp>
        <p:nvSpPr>
          <p:cNvPr id="139" name="テキスト ボックス 138"/>
          <p:cNvSpPr txBox="1"/>
          <p:nvPr/>
        </p:nvSpPr>
        <p:spPr>
          <a:xfrm>
            <a:off x="457170" y="1185399"/>
            <a:ext cx="1513552" cy="307777"/>
          </a:xfrm>
          <a:prstGeom prst="rect">
            <a:avLst/>
          </a:prstGeom>
          <a:noFill/>
        </p:spPr>
        <p:txBody>
          <a:bodyPr wrap="square" rtlCol="0">
            <a:spAutoFit/>
          </a:bodyPr>
          <a:lstStyle/>
          <a:p>
            <a:r>
              <a:rPr kumimoji="1" lang="ja-JP" altLang="en-US" sz="1400" dirty="0"/>
              <a:t>自宅</a:t>
            </a:r>
          </a:p>
        </p:txBody>
      </p:sp>
      <p:sp>
        <p:nvSpPr>
          <p:cNvPr id="140" name="フローチャート: 磁気ディスク 139"/>
          <p:cNvSpPr/>
          <p:nvPr/>
        </p:nvSpPr>
        <p:spPr>
          <a:xfrm>
            <a:off x="3250796" y="373896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テキスト ボックス 141"/>
          <p:cNvSpPr txBox="1"/>
          <p:nvPr/>
        </p:nvSpPr>
        <p:spPr>
          <a:xfrm>
            <a:off x="2819858" y="3364323"/>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pic>
        <p:nvPicPr>
          <p:cNvPr id="143" name="図 14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79485" y="3855085"/>
            <a:ext cx="282357" cy="177369"/>
          </a:xfrm>
          <a:prstGeom prst="rect">
            <a:avLst/>
          </a:prstGeom>
        </p:spPr>
      </p:pic>
      <p:pic>
        <p:nvPicPr>
          <p:cNvPr id="144" name="図 14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86625" y="4076579"/>
            <a:ext cx="282357" cy="177369"/>
          </a:xfrm>
          <a:prstGeom prst="rect">
            <a:avLst/>
          </a:prstGeom>
        </p:spPr>
      </p:pic>
      <p:pic>
        <p:nvPicPr>
          <p:cNvPr id="145" name="図 14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93951" y="4242404"/>
            <a:ext cx="282357" cy="177369"/>
          </a:xfrm>
          <a:prstGeom prst="rect">
            <a:avLst/>
          </a:prstGeom>
        </p:spPr>
      </p:pic>
      <p:pic>
        <p:nvPicPr>
          <p:cNvPr id="146" name="図 14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4253" y="4242404"/>
            <a:ext cx="282357" cy="177369"/>
          </a:xfrm>
          <a:prstGeom prst="rect">
            <a:avLst/>
          </a:prstGeom>
        </p:spPr>
      </p:pic>
      <p:pic>
        <p:nvPicPr>
          <p:cNvPr id="147" name="図 14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01518" y="4052471"/>
            <a:ext cx="282357" cy="177369"/>
          </a:xfrm>
          <a:prstGeom prst="rect">
            <a:avLst/>
          </a:prstGeom>
        </p:spPr>
      </p:pic>
      <p:pic>
        <p:nvPicPr>
          <p:cNvPr id="148" name="図 14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3446" y="3800496"/>
            <a:ext cx="282357" cy="177369"/>
          </a:xfrm>
          <a:prstGeom prst="rect">
            <a:avLst/>
          </a:prstGeom>
        </p:spPr>
      </p:pic>
      <p:grpSp>
        <p:nvGrpSpPr>
          <p:cNvPr id="150" name="Group 4338"/>
          <p:cNvGrpSpPr>
            <a:grpSpLocks/>
          </p:cNvGrpSpPr>
          <p:nvPr/>
        </p:nvGrpSpPr>
        <p:grpSpPr bwMode="auto">
          <a:xfrm>
            <a:off x="3382821" y="5202973"/>
            <a:ext cx="501869" cy="756484"/>
            <a:chOff x="536" y="997"/>
            <a:chExt cx="492" cy="685"/>
          </a:xfrm>
        </p:grpSpPr>
        <p:sp>
          <p:nvSpPr>
            <p:cNvPr id="15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5" name="テキスト ボックス 174"/>
          <p:cNvSpPr txBox="1"/>
          <p:nvPr/>
        </p:nvSpPr>
        <p:spPr>
          <a:xfrm>
            <a:off x="2867368" y="6186592"/>
            <a:ext cx="1543317" cy="646331"/>
          </a:xfrm>
          <a:prstGeom prst="rect">
            <a:avLst/>
          </a:prstGeom>
          <a:noFill/>
        </p:spPr>
        <p:txBody>
          <a:bodyPr wrap="square" rtlCol="0">
            <a:spAutoFit/>
          </a:bodyPr>
          <a:lstStyle/>
          <a:p>
            <a:r>
              <a:rPr kumimoji="1" lang="ja-JP" altLang="en-US" dirty="0"/>
              <a:t>コントローラ</a:t>
            </a:r>
          </a:p>
          <a:p>
            <a:r>
              <a:rPr lang="en-US" altLang="ja-JP" dirty="0"/>
              <a:t>(</a:t>
            </a:r>
            <a:r>
              <a:rPr lang="ja-JP" altLang="en-US" dirty="0"/>
              <a:t>冗長化</a:t>
            </a:r>
            <a:r>
              <a:rPr lang="en-US" altLang="ja-JP" dirty="0"/>
              <a:t>)</a:t>
            </a:r>
            <a:endParaRPr kumimoji="1" lang="ja-JP" altLang="en-US" dirty="0"/>
          </a:p>
        </p:txBody>
      </p:sp>
      <p:cxnSp>
        <p:nvCxnSpPr>
          <p:cNvPr id="176" name="直線コネクタ 175"/>
          <p:cNvCxnSpPr/>
          <p:nvPr/>
        </p:nvCxnSpPr>
        <p:spPr>
          <a:xfrm>
            <a:off x="2414648" y="4322130"/>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78" name="フローチャート: 磁気ディスク 177"/>
          <p:cNvSpPr/>
          <p:nvPr/>
        </p:nvSpPr>
        <p:spPr>
          <a:xfrm>
            <a:off x="3524104" y="5521117"/>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テキスト ボックス 178"/>
          <p:cNvSpPr txBox="1"/>
          <p:nvPr/>
        </p:nvSpPr>
        <p:spPr>
          <a:xfrm>
            <a:off x="3829196" y="5862553"/>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sp>
        <p:nvSpPr>
          <p:cNvPr id="180" name="テキスト ボックス 179"/>
          <p:cNvSpPr txBox="1"/>
          <p:nvPr/>
        </p:nvSpPr>
        <p:spPr>
          <a:xfrm rot="638080">
            <a:off x="4385208" y="4467644"/>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181" name="テキスト ボックス 180"/>
          <p:cNvSpPr txBox="1"/>
          <p:nvPr/>
        </p:nvSpPr>
        <p:spPr>
          <a:xfrm rot="1656572">
            <a:off x="4138742" y="5160474"/>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182" name="テキスト ボックス 181"/>
          <p:cNvSpPr txBox="1"/>
          <p:nvPr/>
        </p:nvSpPr>
        <p:spPr>
          <a:xfrm>
            <a:off x="8178712" y="6278051"/>
            <a:ext cx="3153550" cy="369332"/>
          </a:xfrm>
          <a:prstGeom prst="rect">
            <a:avLst/>
          </a:prstGeom>
          <a:noFill/>
        </p:spPr>
        <p:txBody>
          <a:bodyPr wrap="square" rtlCol="0">
            <a:spAutoFit/>
          </a:bodyPr>
          <a:lstStyle/>
          <a:p>
            <a:r>
              <a:rPr kumimoji="1" lang="ja-JP" altLang="en-US" dirty="0"/>
              <a:t>詳しくは、第 </a:t>
            </a:r>
            <a:r>
              <a:rPr kumimoji="1" lang="en-US" altLang="ja-JP" dirty="0"/>
              <a:t>7 </a:t>
            </a:r>
            <a:r>
              <a:rPr kumimoji="1" lang="ja-JP" altLang="en-US" dirty="0"/>
              <a:t>章 </a:t>
            </a:r>
            <a:r>
              <a:rPr kumimoji="1" lang="en-US" altLang="ja-JP" dirty="0"/>
              <a:t>7-1 </a:t>
            </a:r>
            <a:r>
              <a:rPr kumimoji="1" lang="ja-JP" altLang="en-US" dirty="0"/>
              <a:t>で述べる。</a:t>
            </a:r>
          </a:p>
        </p:txBody>
      </p:sp>
      <p:sp>
        <p:nvSpPr>
          <p:cNvPr id="183" name="右矢印 182"/>
          <p:cNvSpPr/>
          <p:nvPr/>
        </p:nvSpPr>
        <p:spPr>
          <a:xfrm>
            <a:off x="7638491" y="6323752"/>
            <a:ext cx="540221" cy="3400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7401044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120</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a:t>4-8. </a:t>
            </a:r>
            <a:r>
              <a:rPr kumimoji="1" lang="ja-JP" altLang="en-US" sz="3200" dirty="0"/>
              <a:t>コントローラのソースコードを改造する場合の手順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4-6 </a:t>
            </a:r>
            <a:r>
              <a:rPr lang="ja-JP" altLang="en-US" dirty="0"/>
              <a:t>節で述べた方法でデーモンを再起動すれば足りる。一方で、コントローラのソースコード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の一部を改造する場合は、以下の方法でコントローラプログラムのリビルドが必要である。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Tree>
    <p:extLst>
      <p:ext uri="{BB962C8B-B14F-4D97-AF65-F5344CB8AC3E}">
        <p14:creationId xmlns:p14="http://schemas.microsoft.com/office/powerpoint/2010/main" val="225493369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121</a:t>
            </a:fld>
            <a:endParaRPr kumimoji="1" lang="ja-JP" altLang="en-US" dirty="0"/>
          </a:p>
        </p:txBody>
      </p:sp>
      <p:sp>
        <p:nvSpPr>
          <p:cNvPr id="3" name="テキスト ボックス 2"/>
          <p:cNvSpPr txBox="1"/>
          <p:nvPr/>
        </p:nvSpPr>
        <p:spPr>
          <a:xfrm>
            <a:off x="275896" y="891463"/>
            <a:ext cx="11603421" cy="3139321"/>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a:t>4B. </a:t>
            </a:r>
            <a:r>
              <a:rPr lang="en-US" altLang="ja-JP" sz="6600" dirty="0"/>
              <a:t>HTML5 </a:t>
            </a:r>
            <a:r>
              <a:rPr lang="ja-JP" altLang="en-US" sz="6600" dirty="0"/>
              <a:t>版 </a:t>
            </a:r>
            <a:r>
              <a:rPr lang="en-US" altLang="ja-JP" sz="6600" dirty="0"/>
              <a:t>Web </a:t>
            </a:r>
            <a:r>
              <a:rPr lang="ja-JP" altLang="en-US" sz="6600" dirty="0"/>
              <a:t>クライアント用</a:t>
            </a:r>
            <a:br>
              <a:rPr lang="en-US" altLang="ja-JP" sz="6600" dirty="0"/>
            </a:br>
            <a:r>
              <a:rPr lang="en-US" altLang="ja-JP" sz="6600" dirty="0"/>
              <a:t>Web </a:t>
            </a:r>
            <a:r>
              <a:rPr lang="ja-JP" altLang="en-US" sz="6600" dirty="0"/>
              <a:t>サーバーを構築しよう</a:t>
            </a:r>
            <a:endParaRPr lang="en-US" altLang="ja-JP" sz="6600" dirty="0"/>
          </a:p>
          <a:p>
            <a:pPr algn="ctr"/>
            <a:r>
              <a:rPr lang="en-US" altLang="ja-JP" sz="6600" dirty="0"/>
              <a:t>(Linux </a:t>
            </a:r>
            <a:r>
              <a:rPr lang="ja-JP" altLang="en-US" sz="6600" dirty="0"/>
              <a:t>利用編</a:t>
            </a:r>
            <a:r>
              <a:rPr lang="en-US" altLang="ja-JP" sz="6600" dirty="0"/>
              <a:t>)</a:t>
            </a:r>
            <a:endParaRPr kumimoji="1" lang="ja-JP" altLang="en-US" sz="6600" dirty="0"/>
          </a:p>
        </p:txBody>
      </p:sp>
      <p:pic>
        <p:nvPicPr>
          <p:cNvPr id="8" name="図 7"/>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10" name="テキスト ボックス 9"/>
          <p:cNvSpPr txBox="1"/>
          <p:nvPr/>
        </p:nvSpPr>
        <p:spPr>
          <a:xfrm>
            <a:off x="539262" y="4386825"/>
            <a:ext cx="3845169" cy="1754326"/>
          </a:xfrm>
          <a:prstGeom prst="rect">
            <a:avLst/>
          </a:prstGeom>
          <a:solidFill>
            <a:srgbClr val="FFFFCC"/>
          </a:solidFill>
          <a:ln w="9525">
            <a:solidFill>
              <a:schemeClr val="tx1">
                <a:lumMod val="50000"/>
                <a:lumOff val="50000"/>
              </a:schemeClr>
            </a:solidFill>
          </a:ln>
        </p:spPr>
        <p:txBody>
          <a:bodyPr wrap="square" rtlCol="0">
            <a:spAutoFit/>
          </a:bodyPr>
          <a:lstStyle/>
          <a:p>
            <a:r>
              <a:rPr kumimoji="1" lang="en-US" altLang="ja-JP" dirty="0"/>
              <a:t>※ </a:t>
            </a:r>
            <a:r>
              <a:rPr kumimoji="1" lang="ja-JP" altLang="en-US" dirty="0"/>
              <a:t>「コントローラ」の </a:t>
            </a:r>
            <a:r>
              <a:rPr kumimoji="1" lang="en-US" altLang="ja-JP" dirty="0"/>
              <a:t>OS </a:t>
            </a:r>
            <a:r>
              <a:rPr kumimoji="1" lang="ja-JP" altLang="en-US" dirty="0"/>
              <a:t>と、「</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a:t>OS </a:t>
            </a:r>
            <a:r>
              <a:rPr lang="ja-JP" altLang="en-US" dirty="0"/>
              <a:t>とは、異なっていてもよい。</a:t>
            </a:r>
            <a:endParaRPr lang="en-US" altLang="ja-JP" dirty="0"/>
          </a:p>
          <a:p>
            <a:r>
              <a:rPr kumimoji="1" lang="ja-JP" altLang="en-US" dirty="0"/>
              <a:t>例えば、「コントローラ」は </a:t>
            </a:r>
            <a:r>
              <a:rPr kumimoji="1" lang="en-US" altLang="ja-JP" dirty="0"/>
              <a:t>Windows </a:t>
            </a:r>
            <a:r>
              <a:rPr kumimoji="1" lang="ja-JP" altLang="en-US" dirty="0"/>
              <a:t>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 </a:t>
            </a:r>
            <a:r>
              <a:rPr lang="en-US" altLang="ja-JP" dirty="0"/>
              <a:t>Linux </a:t>
            </a:r>
            <a:r>
              <a:rPr lang="ja-JP" altLang="en-US" dirty="0"/>
              <a:t>で構築してもよい。</a:t>
            </a:r>
            <a:endParaRPr kumimoji="1" lang="ja-JP" altLang="en-US" dirty="0"/>
          </a:p>
        </p:txBody>
      </p:sp>
    </p:spTree>
    <p:extLst>
      <p:ext uri="{BB962C8B-B14F-4D97-AF65-F5344CB8AC3E}">
        <p14:creationId xmlns:p14="http://schemas.microsoft.com/office/powerpoint/2010/main" val="113084484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122</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4B-1.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クライアント」とは</a:t>
            </a:r>
            <a:endParaRPr lang="en-US" altLang="ja-JP" sz="2000" dirty="0"/>
          </a:p>
          <a:p>
            <a:pPr lvl="1"/>
            <a:r>
              <a:rPr lang="en-US" altLang="ja-JP" sz="1600" dirty="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デスクトップにリモートログインできるようになる。</a:t>
            </a:r>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を安全・快適に、全画面で操作できる。</a:t>
            </a:r>
            <a:endParaRPr lang="en-US" altLang="ja-JP" sz="1600" dirty="0"/>
          </a:p>
          <a:p>
            <a:pPr lvl="1"/>
            <a:r>
              <a:rPr lang="ja-JP" altLang="en-US" sz="1600" dirty="0"/>
              <a:t>詳細</a:t>
            </a:r>
            <a:r>
              <a:rPr lang="en-US" altLang="ja-JP" sz="1600" dirty="0"/>
              <a:t>:</a:t>
            </a:r>
          </a:p>
          <a:p>
            <a:pPr lvl="2"/>
            <a:r>
              <a:rPr lang="en-US" altLang="ja-JP" sz="1200" b="1" u="sng" dirty="0">
                <a:solidFill>
                  <a:srgbClr val="0000FF"/>
                </a:solidFill>
              </a:rPr>
              <a:t>https://telework.cyber.ipa.go.jp/news/20210805/</a:t>
            </a:r>
            <a:r>
              <a:rPr lang="en-US" altLang="ja-JP" sz="1200" dirty="0"/>
              <a:t> (</a:t>
            </a:r>
            <a:r>
              <a:rPr lang="ja-JP" altLang="en-US" sz="1200" dirty="0"/>
              <a:t>説明資料</a:t>
            </a:r>
            <a:r>
              <a:rPr lang="en-US" altLang="ja-JP" sz="1200" dirty="0"/>
              <a:t>)</a:t>
            </a:r>
          </a:p>
          <a:p>
            <a:pPr lvl="2"/>
            <a:r>
              <a:rPr lang="en-US" altLang="ja-JP" sz="1200" b="1" u="sng" dirty="0">
                <a:solidFill>
                  <a:srgbClr val="0000FF"/>
                </a:solidFill>
              </a:rPr>
              <a:t>https://webapp.telework.cyber.ipa.go.jp/</a:t>
            </a:r>
            <a:r>
              <a:rPr lang="en-US" altLang="ja-JP" sz="1200" dirty="0"/>
              <a:t> (</a:t>
            </a:r>
            <a:r>
              <a:rPr lang="ja-JP" altLang="en-US" sz="1200" dirty="0"/>
              <a:t>シン・テレワークシステム パブリック版の実証実験で一般に無償公開されている </a:t>
            </a:r>
            <a:r>
              <a:rPr lang="en-US" altLang="ja-JP" sz="1200" dirty="0"/>
              <a:t>HTML5 </a:t>
            </a:r>
            <a:r>
              <a:rPr lang="ja-JP" altLang="en-US" sz="1200" dirty="0"/>
              <a:t>版 </a:t>
            </a:r>
            <a:r>
              <a:rPr lang="en-US" altLang="ja-JP" sz="1200" dirty="0"/>
              <a:t>Web </a:t>
            </a:r>
            <a:r>
              <a:rPr lang="ja-JP" altLang="en-US" sz="1200" dirty="0"/>
              <a:t>クライアント</a:t>
            </a:r>
            <a:r>
              <a:rPr lang="en-US" altLang="ja-JP" sz="1200" dirty="0"/>
              <a:t>)</a:t>
            </a:r>
            <a:endParaRPr kumimoji="1" lang="ja-JP" altLang="en-US" sz="1600" dirty="0"/>
          </a:p>
        </p:txBody>
      </p:sp>
      <p:sp>
        <p:nvSpPr>
          <p:cNvPr id="7" name="コンテンツ プレースホルダー 5"/>
          <p:cNvSpPr txBox="1">
            <a:spLocks/>
          </p:cNvSpPr>
          <p:nvPr/>
        </p:nvSpPr>
        <p:spPr>
          <a:xfrm>
            <a:off x="254587" y="5053707"/>
            <a:ext cx="11545223" cy="179413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サーバー」とは</a:t>
            </a:r>
            <a:endParaRPr lang="en-US" altLang="ja-JP" sz="2000" dirty="0"/>
          </a:p>
          <a:p>
            <a:pPr lvl="1"/>
            <a:r>
              <a:rPr lang="ja-JP" altLang="en-US" sz="1600" dirty="0"/>
              <a:t>上記の </a:t>
            </a:r>
            <a:r>
              <a:rPr lang="en-US" altLang="ja-JP" sz="1600" dirty="0"/>
              <a:t>HTML5 </a:t>
            </a:r>
            <a:r>
              <a:rPr lang="ja-JP" altLang="en-US" sz="1600" dirty="0"/>
              <a:t>版 </a:t>
            </a:r>
            <a:r>
              <a:rPr lang="en-US" altLang="ja-JP" sz="1600" dirty="0"/>
              <a:t>Web </a:t>
            </a:r>
            <a:r>
              <a:rPr lang="ja-JP" altLang="en-US" sz="1600" dirty="0"/>
              <a:t>クライアントをホストするための </a:t>
            </a:r>
            <a:r>
              <a:rPr lang="en-US" altLang="ja-JP" sz="1600" dirty="0"/>
              <a:t>Web </a:t>
            </a:r>
            <a:r>
              <a:rPr lang="ja-JP" altLang="en-US" sz="1600" dirty="0"/>
              <a:t>サーバーである。</a:t>
            </a:r>
            <a:endParaRPr lang="en-US" altLang="ja-JP" sz="1600" dirty="0"/>
          </a:p>
          <a:p>
            <a:pPr lvl="1"/>
            <a:r>
              <a:rPr lang="ja-JP" altLang="en-US" sz="1600" dirty="0"/>
              <a:t>通常、構築するシン・テレワークシステムに対して </a:t>
            </a:r>
            <a:r>
              <a:rPr lang="en-US" altLang="ja-JP" sz="1600" b="1" u="sng" dirty="0">
                <a:solidFill>
                  <a:srgbClr val="0000FF"/>
                </a:solidFill>
              </a:rPr>
              <a:t>1 </a:t>
            </a:r>
            <a:r>
              <a:rPr lang="ja-JP" altLang="en-US" sz="1600" b="1" u="sng" dirty="0">
                <a:solidFill>
                  <a:srgbClr val="0000FF"/>
                </a:solidFill>
              </a:rPr>
              <a:t>台のみ設置すればよい</a:t>
            </a:r>
            <a:r>
              <a:rPr lang="ja-JP" altLang="en-US" sz="1600" dirty="0"/>
              <a:t>が、冗長のため、</a:t>
            </a:r>
            <a:r>
              <a:rPr lang="en-US" altLang="ja-JP" sz="1600" b="1" u="sng" dirty="0">
                <a:solidFill>
                  <a:srgbClr val="0000FF"/>
                </a:solidFill>
              </a:rPr>
              <a:t>2 </a:t>
            </a:r>
            <a:r>
              <a:rPr lang="ja-JP" altLang="en-US" sz="1600" b="1" u="sng" dirty="0">
                <a:solidFill>
                  <a:srgbClr val="0000FF"/>
                </a:solidFill>
              </a:rPr>
              <a:t>台以上設置することも可能</a:t>
            </a:r>
            <a:r>
              <a:rPr lang="ja-JP" altLang="en-US" sz="1600" dirty="0"/>
              <a:t>である。</a:t>
            </a:r>
            <a:endParaRPr lang="en-US" altLang="ja-JP" sz="1600" dirty="0"/>
          </a:p>
          <a:p>
            <a:pPr lvl="1"/>
            <a:r>
              <a:rPr lang="ja-JP" altLang="en-US" sz="1600" dirty="0"/>
              <a:t>「コントローラ」や「中継ゲートウェイ」とは別のホストにインストールする必要がある。</a:t>
            </a:r>
            <a:endParaRPr lang="en-US" altLang="ja-JP" sz="1600" dirty="0"/>
          </a:p>
          <a:p>
            <a:pPr lvl="1"/>
            <a:r>
              <a:rPr lang="ja-JP" altLang="en-US" sz="1600" b="1" u="sng" dirty="0">
                <a:solidFill>
                  <a:srgbClr val="0000FF"/>
                </a:solidFill>
              </a:rPr>
              <a:t>「コントローラ」や「中継ゲートウェイ」と連携して動作するが、長期間保存される状態を持たない </a:t>
            </a:r>
            <a:r>
              <a:rPr lang="en-US" altLang="ja-JP" sz="1600" b="1" u="sng" dirty="0">
                <a:solidFill>
                  <a:srgbClr val="0000FF"/>
                </a:solidFill>
              </a:rPr>
              <a:t>(</a:t>
            </a:r>
            <a:r>
              <a:rPr lang="ja-JP" altLang="en-US" sz="1600" b="1" u="sng" dirty="0">
                <a:solidFill>
                  <a:srgbClr val="0000FF"/>
                </a:solidFill>
              </a:rPr>
              <a:t>準ステートレス</a:t>
            </a:r>
            <a:r>
              <a:rPr lang="en-US" altLang="ja-JP" sz="1600" b="1" u="sng" dirty="0">
                <a:solidFill>
                  <a:srgbClr val="0000FF"/>
                </a:solidFill>
              </a:rPr>
              <a:t>) </a:t>
            </a:r>
            <a:r>
              <a:rPr lang="ja-JP" altLang="en-US" sz="1600" b="1" u="sng" dirty="0">
                <a:solidFill>
                  <a:srgbClr val="0000FF"/>
                </a:solidFill>
              </a:rPr>
              <a:t>サーバーであり、「コントローラ」や「中継ゲートウェイ」と密に結合していない。</a:t>
            </a:r>
            <a:endParaRPr lang="en-US" altLang="ja-JP" sz="1600" b="1" u="sng" dirty="0">
              <a:solidFill>
                <a:srgbClr val="0000FF"/>
              </a:solidFill>
            </a:endParaRPr>
          </a:p>
          <a:p>
            <a:pPr lvl="1"/>
            <a:r>
              <a:rPr lang="ja-JP" altLang="en-US" sz="1600" b="1" u="sng" dirty="0">
                <a:solidFill>
                  <a:srgbClr val="0000FF"/>
                </a:solidFill>
              </a:rPr>
              <a:t>インターネット上の任意の場所にあるサーバーに置いてもよい。異なるネットワークや </a:t>
            </a:r>
            <a:r>
              <a:rPr lang="en-US" altLang="ja-JP" sz="1600" b="1" u="sng" dirty="0">
                <a:solidFill>
                  <a:srgbClr val="0000FF"/>
                </a:solidFill>
              </a:rPr>
              <a:t>VM </a:t>
            </a:r>
            <a:r>
              <a:rPr lang="ja-JP" altLang="en-US" sz="1600" b="1" u="sng" dirty="0">
                <a:solidFill>
                  <a:srgbClr val="0000FF"/>
                </a:solidFill>
              </a:rPr>
              <a:t>基盤でもよいし、地球の裏側でもよいのである。</a:t>
            </a:r>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a:t>Web </a:t>
            </a:r>
            <a:r>
              <a:rPr kumimoji="1" lang="ja-JP" altLang="en-US" sz="1200" dirty="0"/>
              <a:t>ブラウザ内に対象の </a:t>
            </a:r>
            <a:r>
              <a:rPr kumimoji="1" lang="en-US" altLang="ja-JP" sz="1200" dirty="0"/>
              <a:t>Windows </a:t>
            </a:r>
            <a:r>
              <a:rPr kumimoji="1" lang="ja-JP" altLang="en-US" sz="1200" dirty="0"/>
              <a:t>デスクトップが表示され、リモート操作できる。</a:t>
            </a:r>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a:t>「</a:t>
            </a:r>
            <a:r>
              <a:rPr kumimoji="1" lang="en-US" altLang="ja-JP" sz="1200" dirty="0"/>
              <a:t>HTML5 </a:t>
            </a:r>
            <a:r>
              <a:rPr kumimoji="1" lang="ja-JP" altLang="en-US" sz="1200" dirty="0"/>
              <a:t>版 </a:t>
            </a:r>
            <a:r>
              <a:rPr kumimoji="1" lang="en-US" altLang="ja-JP" sz="1200" dirty="0"/>
              <a:t>Web </a:t>
            </a:r>
            <a:r>
              <a:rPr kumimoji="1" lang="ja-JP" altLang="en-US" sz="1200" dirty="0"/>
              <a:t>クライアント」は、</a:t>
            </a:r>
            <a:r>
              <a:rPr kumimoji="1" lang="en-US" altLang="ja-JP" sz="1200" dirty="0"/>
              <a:t>Web </a:t>
            </a:r>
            <a:r>
              <a:rPr kumimoji="1" lang="ja-JP" altLang="en-US" sz="1200" dirty="0"/>
              <a:t>ブラウザがあれば利用できる。開発においては、日本語キーボードと英語キーボードの </a:t>
            </a:r>
            <a:r>
              <a:rPr kumimoji="1" lang="en-US" altLang="ja-JP" sz="1200" dirty="0"/>
              <a:t>Windows, Mac, Chromebook </a:t>
            </a:r>
            <a:r>
              <a:rPr kumimoji="1" lang="ja-JP" altLang="en-US" sz="1200" dirty="0"/>
              <a:t>をすべて揃え、様々なケースで実用的に利用できるように工夫を施したのである。</a:t>
            </a:r>
          </a:p>
        </p:txBody>
      </p:sp>
    </p:spTree>
    <p:extLst>
      <p:ext uri="{BB962C8B-B14F-4D97-AF65-F5344CB8AC3E}">
        <p14:creationId xmlns:p14="http://schemas.microsoft.com/office/powerpoint/2010/main" val="306169440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a:t>サーバー」は、最初にユーザーの </a:t>
            </a:r>
            <a:r>
              <a:rPr lang="en-US" altLang="ja-JP" sz="1050" dirty="0"/>
              <a:t>Web </a:t>
            </a:r>
            <a:r>
              <a:rPr lang="ja-JP" altLang="en-US" sz="1050" dirty="0"/>
              <a:t>ブラウザがコントローラ、中継ゲートウェイおよび対象の接続先サーバーに接続する際の仲介を行なう。</a:t>
            </a:r>
          </a:p>
          <a:p>
            <a:pPr marL="285750" indent="-285750">
              <a:buFont typeface="Arial" panose="020B0604020202020204" pitchFamily="34" charset="0"/>
              <a:buChar char="•"/>
            </a:pPr>
            <a:r>
              <a:rPr kumimoji="1" lang="ja-JP" altLang="en-US" sz="1050" dirty="0"/>
              <a:t>一度、シン・テレワークシステムのレイヤーでの接続に成功したならば、ユーザーの </a:t>
            </a:r>
            <a:r>
              <a:rPr kumimoji="1" lang="en-US" altLang="ja-JP" sz="1050" dirty="0"/>
              <a:t>Web </a:t>
            </a:r>
            <a:r>
              <a:rPr kumimoji="1" lang="ja-JP" altLang="en-US" sz="1050" dirty="0"/>
              <a:t>ブラウザは中継ゲートウェイの </a:t>
            </a:r>
            <a:r>
              <a:rPr kumimoji="1" lang="en-US" altLang="ja-JP" sz="1050" dirty="0" err="1"/>
              <a:t>WebSocket</a:t>
            </a:r>
            <a:r>
              <a:rPr kumimoji="1" lang="ja-JP" altLang="en-US" sz="1050" dirty="0"/>
              <a:t> 変換器と直接コネクションを張り、直接通信する。それ以降は、</a:t>
            </a:r>
            <a:r>
              <a:rPr kumimoji="1" lang="en-US" altLang="ja-JP" sz="1050" dirty="0"/>
              <a:t>Web </a:t>
            </a:r>
            <a:r>
              <a:rPr kumimoji="1" lang="ja-JP" altLang="en-US" sz="1050" dirty="0"/>
              <a:t>サーバーは無関係となる。</a:t>
            </a:r>
            <a:endParaRPr kumimoji="1" lang="en-US" altLang="ja-JP" sz="1050" dirty="0"/>
          </a:p>
          <a:p>
            <a:pPr marL="285750" indent="-285750">
              <a:buFont typeface="Arial" panose="020B0604020202020204" pitchFamily="34" charset="0"/>
              <a:buChar char="•"/>
            </a:pPr>
            <a:r>
              <a:rPr kumimoji="1" lang="ja-JP" altLang="en-US" sz="1050" dirty="0"/>
              <a:t>したがって、同時に接続するセッションが極めて多い場合でも、</a:t>
            </a:r>
            <a:r>
              <a:rPr kumimoji="1" lang="en-US" altLang="ja-JP" sz="1050" dirty="0"/>
              <a:t>Web </a:t>
            </a:r>
            <a:r>
              <a:rPr kumimoji="1" lang="ja-JP" altLang="en-US" sz="1050" dirty="0"/>
              <a:t>サーバー自体はそのセッションを保持しないので、スケーラビリティに優れている。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123</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サーバーのアーキテクチャ</a:t>
            </a:r>
            <a:endParaRPr kumimoji="1" lang="ja-JP" altLang="en-US" sz="3200" dirty="0"/>
          </a:p>
        </p:txBody>
      </p:sp>
      <p:pic>
        <p:nvPicPr>
          <p:cNvPr id="5"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a:t>■ 通常の </a:t>
            </a:r>
            <a:r>
              <a:rPr kumimoji="1" lang="en-US" altLang="ja-JP" b="1" dirty="0"/>
              <a:t>Win32 </a:t>
            </a:r>
            <a:r>
              <a:rPr kumimoji="1" lang="ja-JP" altLang="en-US" b="1" dirty="0"/>
              <a:t>アプリ版クライアント</a:t>
            </a:r>
          </a:p>
        </p:txBody>
      </p:sp>
      <p:pic>
        <p:nvPicPr>
          <p:cNvPr id="7" name="図 6"/>
          <p:cNvPicPr>
            <a:picLocks noChangeAspect="1"/>
          </p:cNvPicPr>
          <p:nvPr/>
        </p:nvPicPr>
        <p:blipFill>
          <a:blip r:embed="rId3"/>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2252" y="21693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510047" y="2681637"/>
            <a:ext cx="1924989" cy="523220"/>
          </a:xfrm>
          <a:prstGeom prst="rect">
            <a:avLst/>
          </a:prstGeom>
          <a:noFill/>
        </p:spPr>
        <p:txBody>
          <a:bodyPr wrap="square" rtlCol="0">
            <a:spAutoFit/>
          </a:bodyPr>
          <a:lstStyle/>
          <a:p>
            <a:r>
              <a:rPr kumimoji="1" lang="ja-JP" altLang="en-US" sz="1400" dirty="0"/>
              <a:t>中継ゲートウェイ</a:t>
            </a:r>
          </a:p>
          <a:p>
            <a:r>
              <a:rPr kumimoji="1" lang="en-US" altLang="ja-JP" sz="1400" dirty="0"/>
              <a:t>×</a:t>
            </a:r>
            <a:r>
              <a:rPr kumimoji="1" lang="ja-JP" altLang="en-US" sz="1400" dirty="0"/>
              <a:t> 多数</a:t>
            </a:r>
          </a:p>
        </p:txBody>
      </p:sp>
      <p:pic>
        <p:nvPicPr>
          <p:cNvPr id="10" name="図 9"/>
          <p:cNvPicPr>
            <a:picLocks noChangeAspect="1"/>
          </p:cNvPicPr>
          <p:nvPr/>
        </p:nvPicPr>
        <p:blipFill>
          <a:blip r:embed="rId3"/>
          <a:stretch>
            <a:fillRect/>
          </a:stretch>
        </p:blipFill>
        <p:spPr>
          <a:xfrm>
            <a:off x="6467679" y="2254184"/>
            <a:ext cx="3021485" cy="234733"/>
          </a:xfrm>
          <a:prstGeom prst="rect">
            <a:avLst/>
          </a:prstGeom>
        </p:spPr>
      </p:pic>
      <p:grpSp>
        <p:nvGrpSpPr>
          <p:cNvPr id="11" name="Group 4338"/>
          <p:cNvGrpSpPr>
            <a:grpSpLocks/>
          </p:cNvGrpSpPr>
          <p:nvPr/>
        </p:nvGrpSpPr>
        <p:grpSpPr bwMode="auto">
          <a:xfrm>
            <a:off x="5737928" y="1090508"/>
            <a:ext cx="501869" cy="756484"/>
            <a:chOff x="536" y="997"/>
            <a:chExt cx="492" cy="685"/>
          </a:xfrm>
        </p:grpSpPr>
        <p:sp>
          <p:nvSpPr>
            <p:cNvPr id="1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6" name="テキスト ボックス 35"/>
          <p:cNvSpPr txBox="1"/>
          <p:nvPr/>
        </p:nvSpPr>
        <p:spPr>
          <a:xfrm>
            <a:off x="5539647" y="1838369"/>
            <a:ext cx="1008597" cy="307777"/>
          </a:xfrm>
          <a:prstGeom prst="rect">
            <a:avLst/>
          </a:prstGeom>
          <a:noFill/>
        </p:spPr>
        <p:txBody>
          <a:bodyPr wrap="square" rtlCol="0">
            <a:spAutoFit/>
          </a:bodyPr>
          <a:lstStyle/>
          <a:p>
            <a:r>
              <a:rPr kumimoji="1" lang="ja-JP" altLang="en-US" sz="1400" dirty="0"/>
              <a:t>コントローラ</a:t>
            </a:r>
          </a:p>
        </p:txBody>
      </p:sp>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a:solidFill>
                  <a:srgbClr val="0000FF"/>
                </a:solidFill>
              </a:rPr>
              <a:t>A. SSL-VPN </a:t>
            </a:r>
            <a:r>
              <a:rPr kumimoji="1" lang="ja-JP" altLang="en-US" dirty="0">
                <a:solidFill>
                  <a:srgbClr val="0000FF"/>
                </a:solidFill>
              </a:rPr>
              <a:t>接続要求</a:t>
            </a: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a:solidFill>
                  <a:srgbClr val="0000FF"/>
                </a:solidFill>
              </a:rPr>
              <a:t>B. SSL-VPN </a:t>
            </a:r>
            <a:r>
              <a:rPr kumimoji="1" lang="ja-JP" altLang="en-US" dirty="0">
                <a:solidFill>
                  <a:srgbClr val="0000FF"/>
                </a:solidFill>
              </a:rPr>
              <a:t>トンネル確立</a:t>
            </a: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a:t>ファイアウォール越えのため</a:t>
            </a:r>
            <a:endParaRPr kumimoji="1" lang="en-US" altLang="ja-JP" sz="1400" dirty="0"/>
          </a:p>
          <a:p>
            <a:r>
              <a:rPr kumimoji="1" lang="ja-JP" altLang="en-US" sz="1400" dirty="0"/>
              <a:t>常時物理 </a:t>
            </a:r>
            <a:r>
              <a:rPr kumimoji="1" lang="en-US" altLang="ja-JP" sz="1400" dirty="0"/>
              <a:t>TCP </a:t>
            </a:r>
            <a:r>
              <a:rPr kumimoji="1" lang="ja-JP" altLang="en-US" sz="1400" dirty="0"/>
              <a:t>セッションを維持</a:t>
            </a:r>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a:t>■ </a:t>
            </a:r>
            <a:r>
              <a:rPr kumimoji="1" lang="en-US" altLang="ja-JP" b="1" dirty="0"/>
              <a:t>HTML5 </a:t>
            </a:r>
            <a:r>
              <a:rPr kumimoji="1" lang="ja-JP" altLang="en-US" b="1" dirty="0"/>
              <a:t>版 </a:t>
            </a:r>
            <a:r>
              <a:rPr kumimoji="1" lang="en-US" altLang="ja-JP" b="1" dirty="0"/>
              <a:t>Web </a:t>
            </a:r>
            <a:r>
              <a:rPr kumimoji="1" lang="ja-JP" altLang="en-US" b="1" dirty="0"/>
              <a:t>クライアント</a:t>
            </a:r>
          </a:p>
        </p:txBody>
      </p:sp>
      <p:pic>
        <p:nvPicPr>
          <p:cNvPr id="89"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7388" y="5400232"/>
            <a:ext cx="1837648" cy="721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0" name="Group 4338"/>
          <p:cNvGrpSpPr>
            <a:grpSpLocks/>
          </p:cNvGrpSpPr>
          <p:nvPr/>
        </p:nvGrpSpPr>
        <p:grpSpPr bwMode="auto">
          <a:xfrm>
            <a:off x="5733065" y="4321404"/>
            <a:ext cx="501869" cy="756484"/>
            <a:chOff x="536" y="997"/>
            <a:chExt cx="492" cy="685"/>
          </a:xfrm>
        </p:grpSpPr>
        <p:sp>
          <p:nvSpPr>
            <p:cNvPr id="9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テキスト ボックス 114"/>
          <p:cNvSpPr txBox="1"/>
          <p:nvPr/>
        </p:nvSpPr>
        <p:spPr>
          <a:xfrm>
            <a:off x="5534784" y="5069265"/>
            <a:ext cx="1008597" cy="307777"/>
          </a:xfrm>
          <a:prstGeom prst="rect">
            <a:avLst/>
          </a:prstGeom>
          <a:noFill/>
        </p:spPr>
        <p:txBody>
          <a:bodyPr wrap="square" rtlCol="0">
            <a:spAutoFit/>
          </a:bodyPr>
          <a:lstStyle/>
          <a:p>
            <a:r>
              <a:rPr kumimoji="1" lang="ja-JP" altLang="en-US" sz="1400" dirty="0"/>
              <a:t>コントローラ</a:t>
            </a:r>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41" name="テキスト ボックス 140"/>
          <p:cNvSpPr txBox="1"/>
          <p:nvPr/>
        </p:nvSpPr>
        <p:spPr>
          <a:xfrm>
            <a:off x="4099539" y="5111751"/>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a:solidFill>
                  <a:srgbClr val="0000FF"/>
                </a:solidFill>
              </a:rPr>
              <a:t>A. Web </a:t>
            </a:r>
            <a:r>
              <a:rPr kumimoji="1" lang="ja-JP" altLang="en-US" dirty="0">
                <a:solidFill>
                  <a:srgbClr val="0000FF"/>
                </a:solidFill>
              </a:rPr>
              <a:t>接続要求</a:t>
            </a: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a:solidFill>
                  <a:srgbClr val="0000FF"/>
                </a:solidFill>
              </a:rPr>
              <a:t>A’</a:t>
            </a:r>
            <a:r>
              <a:rPr kumimoji="1" lang="en-US" altLang="ja-JP" dirty="0">
                <a:solidFill>
                  <a:srgbClr val="0000FF"/>
                </a:solidFill>
              </a:rPr>
              <a:t>. SSL-VPN </a:t>
            </a:r>
            <a:r>
              <a:rPr kumimoji="1" lang="ja-JP" altLang="en-US" dirty="0">
                <a:solidFill>
                  <a:srgbClr val="0000FF"/>
                </a:solidFill>
              </a:rPr>
              <a:t>接続要求</a:t>
            </a:r>
            <a:endParaRPr kumimoji="1" lang="en-US" altLang="ja-JP" dirty="0">
              <a:solidFill>
                <a:srgbClr val="0000FF"/>
              </a:solidFill>
            </a:endParaRPr>
          </a:p>
          <a:p>
            <a:r>
              <a:rPr lang="en-US" altLang="ja-JP" dirty="0">
                <a:solidFill>
                  <a:srgbClr val="0000FF"/>
                </a:solidFill>
              </a:rPr>
              <a:t>(</a:t>
            </a:r>
            <a:r>
              <a:rPr lang="ja-JP" altLang="en-US" dirty="0">
                <a:solidFill>
                  <a:srgbClr val="0000FF"/>
                </a:solidFill>
              </a:rPr>
              <a:t>従来のプロトコルに変換</a:t>
            </a:r>
            <a:r>
              <a:rPr lang="en-US" altLang="ja-JP" dirty="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3"/>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a:solidFill>
                  <a:srgbClr val="0000FF"/>
                </a:solidFill>
              </a:rPr>
              <a:t>B. </a:t>
            </a:r>
            <a:r>
              <a:rPr kumimoji="1" lang="en-US" altLang="ja-JP" dirty="0" err="1">
                <a:solidFill>
                  <a:srgbClr val="0000FF"/>
                </a:solidFill>
              </a:rPr>
              <a:t>WebSocket</a:t>
            </a:r>
            <a:r>
              <a:rPr kumimoji="1" lang="en-US" altLang="ja-JP" dirty="0">
                <a:solidFill>
                  <a:srgbClr val="0000FF"/>
                </a:solidFill>
              </a:rPr>
              <a:t> </a:t>
            </a:r>
            <a:r>
              <a:rPr kumimoji="1" lang="ja-JP" altLang="en-US" dirty="0">
                <a:solidFill>
                  <a:srgbClr val="0000FF"/>
                </a:solidFill>
              </a:rPr>
              <a:t>確立</a:t>
            </a: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a:solidFill>
                  <a:srgbClr val="002060"/>
                </a:solidFill>
              </a:rPr>
              <a:t>WebSocket</a:t>
            </a:r>
            <a:r>
              <a:rPr lang="en-US" altLang="ja-JP" sz="1400" dirty="0">
                <a:solidFill>
                  <a:srgbClr val="002060"/>
                </a:solidFill>
              </a:rPr>
              <a:t> </a:t>
            </a:r>
            <a:r>
              <a:rPr lang="ja-JP" altLang="en-US" sz="1400" dirty="0">
                <a:solidFill>
                  <a:srgbClr val="002060"/>
                </a:solidFill>
              </a:rPr>
              <a:t>←→</a:t>
            </a:r>
            <a:r>
              <a:rPr lang="en-US" altLang="ja-JP" sz="1400" dirty="0">
                <a:solidFill>
                  <a:srgbClr val="002060"/>
                </a:solidFill>
              </a:rPr>
              <a:t> SSL-VPN</a:t>
            </a:r>
          </a:p>
          <a:p>
            <a:r>
              <a:rPr kumimoji="1" lang="ja-JP" altLang="en-US" sz="1400" dirty="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3"/>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a:t>ファイアウォール</a:t>
            </a:r>
            <a:endParaRPr kumimoji="1" lang="en-US" altLang="ja-JP" sz="1400" dirty="0"/>
          </a:p>
          <a:p>
            <a:r>
              <a:rPr kumimoji="1" lang="ja-JP" altLang="en-US" sz="1400" dirty="0"/>
              <a:t>越えのため</a:t>
            </a:r>
            <a:endParaRPr kumimoji="1" lang="en-US" altLang="ja-JP" sz="1400" dirty="0"/>
          </a:p>
          <a:p>
            <a:r>
              <a:rPr kumimoji="1" lang="ja-JP" altLang="en-US" sz="1400" dirty="0"/>
              <a:t>常時物理 </a:t>
            </a:r>
            <a:r>
              <a:rPr kumimoji="1" lang="en-US" altLang="ja-JP" sz="1400" dirty="0"/>
              <a:t>TCP </a:t>
            </a:r>
          </a:p>
          <a:p>
            <a:r>
              <a:rPr kumimoji="1" lang="ja-JP" altLang="en-US" sz="1400" dirty="0"/>
              <a:t>セッションを維持</a:t>
            </a:r>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a:t>シンテレ</a:t>
            </a:r>
          </a:p>
          <a:p>
            <a:r>
              <a:rPr kumimoji="1" lang="ja-JP" altLang="en-US" dirty="0"/>
              <a:t>サーバー</a:t>
            </a:r>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a:t>自宅</a:t>
            </a:r>
          </a:p>
          <a:p>
            <a:r>
              <a:rPr kumimoji="1" lang="ja-JP" altLang="en-US" dirty="0"/>
              <a:t>クライアントアプリ</a:t>
            </a:r>
          </a:p>
        </p:txBody>
      </p:sp>
      <p:sp>
        <p:nvSpPr>
          <p:cNvPr id="205" name="テキスト ボックス 204"/>
          <p:cNvSpPr txBox="1"/>
          <p:nvPr/>
        </p:nvSpPr>
        <p:spPr>
          <a:xfrm>
            <a:off x="993792" y="5941635"/>
            <a:ext cx="1537768" cy="646331"/>
          </a:xfrm>
          <a:prstGeom prst="rect">
            <a:avLst/>
          </a:prstGeom>
          <a:noFill/>
        </p:spPr>
        <p:txBody>
          <a:bodyPr wrap="square" rtlCol="0">
            <a:spAutoFit/>
          </a:bodyPr>
          <a:lstStyle/>
          <a:p>
            <a:r>
              <a:rPr kumimoji="1" lang="ja-JP" altLang="en-US" dirty="0"/>
              <a:t>自宅</a:t>
            </a:r>
          </a:p>
          <a:p>
            <a:r>
              <a:rPr lang="en-US" altLang="ja-JP" dirty="0"/>
              <a:t>Web </a:t>
            </a:r>
            <a:r>
              <a:rPr lang="ja-JP" altLang="en-US" dirty="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a:solidFill>
                  <a:srgbClr val="002060"/>
                </a:solidFill>
              </a:rPr>
              <a:t>画面伝送信号 ←→ </a:t>
            </a:r>
            <a:r>
              <a:rPr lang="en-US" altLang="ja-JP" sz="1400" dirty="0">
                <a:solidFill>
                  <a:srgbClr val="002060"/>
                </a:solidFill>
              </a:rPr>
              <a:t>JavaScript </a:t>
            </a:r>
            <a:r>
              <a:rPr lang="ja-JP" altLang="en-US" sz="1400" dirty="0">
                <a:solidFill>
                  <a:srgbClr val="002060"/>
                </a:solidFill>
              </a:rPr>
              <a:t>で処理可能なリアルタイムプロトコル</a:t>
            </a:r>
            <a:r>
              <a:rPr kumimoji="1" lang="ja-JP" altLang="en-US" sz="1400" dirty="0">
                <a:solidFill>
                  <a:srgbClr val="002060"/>
                </a:solidFill>
              </a:rPr>
              <a:t>変換器</a:t>
            </a:r>
            <a:endParaRPr kumimoji="1" lang="en-US" altLang="ja-JP" sz="1400" dirty="0">
              <a:solidFill>
                <a:srgbClr val="002060"/>
              </a:solidFill>
            </a:endParaRPr>
          </a:p>
          <a:p>
            <a:r>
              <a:rPr lang="en-US" altLang="ja-JP" sz="1400" b="1" dirty="0">
                <a:solidFill>
                  <a:srgbClr val="FF0000"/>
                </a:solidFill>
              </a:rPr>
              <a:t>Apache </a:t>
            </a:r>
            <a:r>
              <a:rPr lang="en-US" altLang="ja-JP" sz="1400" b="1" dirty="0" err="1">
                <a:solidFill>
                  <a:srgbClr val="FF0000"/>
                </a:solidFill>
              </a:rPr>
              <a:t>Guacd</a:t>
            </a:r>
            <a:r>
              <a:rPr lang="en-US" altLang="ja-JP" sz="1400" b="1" dirty="0">
                <a:solidFill>
                  <a:srgbClr val="FF0000"/>
                </a:solidFill>
              </a:rPr>
              <a:t> </a:t>
            </a:r>
            <a:r>
              <a:rPr lang="ja-JP" altLang="en-US" sz="1400" b="1" dirty="0">
                <a:solidFill>
                  <a:srgbClr val="FF0000"/>
                </a:solidFill>
              </a:rPr>
              <a:t>を元に開発</a:t>
            </a: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7808056" y="815104"/>
            <a:ext cx="2419305" cy="369332"/>
          </a:xfrm>
          <a:prstGeom prst="rect">
            <a:avLst/>
          </a:prstGeom>
          <a:solidFill>
            <a:schemeClr val="accent2">
              <a:lumMod val="20000"/>
              <a:lumOff val="80000"/>
            </a:schemeClr>
          </a:solidFill>
        </p:spPr>
        <p:txBody>
          <a:bodyPr wrap="square" rtlCol="0">
            <a:spAutoFit/>
          </a:bodyPr>
          <a:lstStyle/>
          <a:p>
            <a:r>
              <a:rPr kumimoji="1" lang="ja-JP" altLang="en-US" dirty="0"/>
              <a:t>ハイパースケール版の図</a:t>
            </a:r>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a:t>中継</a:t>
            </a:r>
            <a:r>
              <a:rPr lang="ja-JP" altLang="en-US" sz="1400" dirty="0"/>
              <a:t>ゲートウェイ</a:t>
            </a:r>
          </a:p>
          <a:p>
            <a:r>
              <a:rPr lang="en-US" altLang="ja-JP" sz="1400" dirty="0"/>
              <a:t>×</a:t>
            </a:r>
            <a:r>
              <a:rPr lang="ja-JP" altLang="en-US" sz="1400" dirty="0"/>
              <a:t> 多数</a:t>
            </a:r>
            <a:endParaRPr kumimoji="1" lang="ja-JP" altLang="en-US" sz="1400" dirty="0"/>
          </a:p>
        </p:txBody>
      </p:sp>
      <p:pic>
        <p:nvPicPr>
          <p:cNvPr id="212"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349282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テキスト ボックス 152"/>
          <p:cNvSpPr txBox="1"/>
          <p:nvPr/>
        </p:nvSpPr>
        <p:spPr>
          <a:xfrm>
            <a:off x="46894" y="5626591"/>
            <a:ext cx="1668860" cy="461665"/>
          </a:xfrm>
          <a:prstGeom prst="rect">
            <a:avLst/>
          </a:prstGeom>
          <a:solidFill>
            <a:schemeClr val="accent2">
              <a:lumMod val="20000"/>
              <a:lumOff val="80000"/>
            </a:schemeClr>
          </a:solidFill>
        </p:spPr>
        <p:txBody>
          <a:bodyPr wrap="square" rtlCol="0">
            <a:spAutoFit/>
          </a:bodyPr>
          <a:lstStyle/>
          <a:p>
            <a:r>
              <a:rPr kumimoji="1" lang="en-US" altLang="ja-JP" sz="1200" b="1" dirty="0"/>
              <a:t>Web </a:t>
            </a:r>
            <a:r>
              <a:rPr kumimoji="1" lang="ja-JP" altLang="en-US" sz="1200" b="1" dirty="0"/>
              <a:t>サーバーの冗長も可能 </a:t>
            </a:r>
            <a:r>
              <a:rPr kumimoji="1" lang="en-US" altLang="ja-JP" sz="1200" b="1" dirty="0"/>
              <a:t>(</a:t>
            </a:r>
            <a:r>
              <a:rPr kumimoji="1" lang="ja-JP" altLang="en-US" sz="1200" b="1" dirty="0"/>
              <a:t>何台でも設置可</a:t>
            </a:r>
            <a:r>
              <a:rPr kumimoji="1" lang="en-US" altLang="ja-JP" sz="1200" b="1" dirty="0"/>
              <a:t>)</a:t>
            </a:r>
            <a:endParaRPr kumimoji="1" lang="ja-JP" altLang="en-US" sz="1200" b="1" dirty="0"/>
          </a:p>
        </p:txBody>
      </p:sp>
      <p:sp>
        <p:nvSpPr>
          <p:cNvPr id="127" name="角丸四角形 126"/>
          <p:cNvSpPr/>
          <p:nvPr/>
        </p:nvSpPr>
        <p:spPr>
          <a:xfrm>
            <a:off x="557892" y="4499951"/>
            <a:ext cx="1122984" cy="1005156"/>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8" name="Group 4338"/>
          <p:cNvGrpSpPr>
            <a:grpSpLocks/>
          </p:cNvGrpSpPr>
          <p:nvPr/>
        </p:nvGrpSpPr>
        <p:grpSpPr bwMode="auto">
          <a:xfrm>
            <a:off x="755445" y="4662307"/>
            <a:ext cx="750889" cy="722858"/>
            <a:chOff x="536" y="997"/>
            <a:chExt cx="492" cy="685"/>
          </a:xfrm>
        </p:grpSpPr>
        <p:sp>
          <p:nvSpPr>
            <p:cNvPr id="12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4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5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角丸四角形 114"/>
          <p:cNvSpPr/>
          <p:nvPr/>
        </p:nvSpPr>
        <p:spPr>
          <a:xfrm>
            <a:off x="1765151" y="4563922"/>
            <a:ext cx="4040554" cy="1570892"/>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角丸四角形 81"/>
          <p:cNvSpPr/>
          <p:nvPr/>
        </p:nvSpPr>
        <p:spPr>
          <a:xfrm>
            <a:off x="1897470" y="1193644"/>
            <a:ext cx="8409353" cy="2947586"/>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124</a:t>
            </a:fld>
            <a:endParaRPr kumimoji="1" lang="ja-JP" altLang="en-US" dirty="0"/>
          </a:p>
        </p:txBody>
      </p:sp>
      <p:sp>
        <p:nvSpPr>
          <p:cNvPr id="4" name="タイトル 3"/>
          <p:cNvSpPr>
            <a:spLocks noGrp="1"/>
          </p:cNvSpPr>
          <p:nvPr>
            <p:ph type="title"/>
          </p:nvPr>
        </p:nvSpPr>
        <p:spPr>
          <a:xfrm>
            <a:off x="92003" y="46892"/>
            <a:ext cx="10046989" cy="426398"/>
          </a:xfrm>
          <a:solidFill>
            <a:srgbClr val="99FFCC"/>
          </a:solidFill>
        </p:spPr>
        <p:txBody>
          <a:bodyPr>
            <a:noAutofit/>
          </a:bodyPr>
          <a:lstStyle/>
          <a:p>
            <a:r>
              <a:rPr lang="ja-JP" altLang="en-US" sz="2800" dirty="0"/>
              <a:t>「</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サーバー」構築の流れ</a:t>
            </a:r>
            <a:endParaRPr kumimoji="1" lang="ja-JP" altLang="en-US" sz="2800" dirty="0"/>
          </a:p>
        </p:txBody>
      </p:sp>
      <p:grpSp>
        <p:nvGrpSpPr>
          <p:cNvPr id="5" name="Group 4338"/>
          <p:cNvGrpSpPr>
            <a:grpSpLocks/>
          </p:cNvGrpSpPr>
          <p:nvPr/>
        </p:nvGrpSpPr>
        <p:grpSpPr bwMode="auto">
          <a:xfrm>
            <a:off x="4335185" y="16374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181476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フローチャート: 磁気ディスク 31"/>
          <p:cNvSpPr/>
          <p:nvPr/>
        </p:nvSpPr>
        <p:spPr>
          <a:xfrm>
            <a:off x="2760572" y="165206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086363" y="2198399"/>
            <a:ext cx="1532554" cy="1384995"/>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p>
          <a:p>
            <a:r>
              <a:rPr kumimoji="1" lang="ja-JP" altLang="en-US" sz="1400" dirty="0"/>
              <a:t>すべての「シン・テレワークシステム サーバー」の登録情報を保持</a:t>
            </a:r>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246000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2050" y="30150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166086" y="1880424"/>
            <a:ext cx="1924989" cy="369332"/>
          </a:xfrm>
          <a:prstGeom prst="rect">
            <a:avLst/>
          </a:prstGeom>
          <a:noFill/>
        </p:spPr>
        <p:txBody>
          <a:bodyPr wrap="square" rtlCol="0">
            <a:spAutoFit/>
          </a:bodyPr>
          <a:lstStyle/>
          <a:p>
            <a:r>
              <a:rPr kumimoji="1" lang="ja-JP" altLang="en-US" dirty="0"/>
              <a:t>中継ゲートウェイ</a:t>
            </a:r>
          </a:p>
        </p:txBody>
      </p:sp>
      <p:sp>
        <p:nvSpPr>
          <p:cNvPr id="37" name="テキスト ボックス 36"/>
          <p:cNvSpPr txBox="1"/>
          <p:nvPr/>
        </p:nvSpPr>
        <p:spPr>
          <a:xfrm>
            <a:off x="8166086" y="2628705"/>
            <a:ext cx="1924989" cy="369332"/>
          </a:xfrm>
          <a:prstGeom prst="rect">
            <a:avLst/>
          </a:prstGeom>
          <a:noFill/>
        </p:spPr>
        <p:txBody>
          <a:bodyPr wrap="square" rtlCol="0">
            <a:spAutoFit/>
          </a:bodyPr>
          <a:lstStyle/>
          <a:p>
            <a:r>
              <a:rPr kumimoji="1" lang="ja-JP" altLang="en-US" dirty="0"/>
              <a:t>中継ゲートウェイ</a:t>
            </a:r>
          </a:p>
        </p:txBody>
      </p:sp>
      <p:sp>
        <p:nvSpPr>
          <p:cNvPr id="38" name="テキスト ボックス 37"/>
          <p:cNvSpPr txBox="1"/>
          <p:nvPr/>
        </p:nvSpPr>
        <p:spPr>
          <a:xfrm>
            <a:off x="8166085" y="3089820"/>
            <a:ext cx="1924989" cy="369332"/>
          </a:xfrm>
          <a:prstGeom prst="rect">
            <a:avLst/>
          </a:prstGeom>
          <a:noFill/>
        </p:spPr>
        <p:txBody>
          <a:bodyPr wrap="square" rtlCol="0">
            <a:spAutoFit/>
          </a:bodyPr>
          <a:lstStyle/>
          <a:p>
            <a:r>
              <a:rPr kumimoji="1" lang="ja-JP" altLang="en-US" dirty="0"/>
              <a:t>中継ゲートウェイ</a:t>
            </a:r>
          </a:p>
        </p:txBody>
      </p:sp>
      <p:cxnSp>
        <p:nvCxnSpPr>
          <p:cNvPr id="39" name="直線矢印コネクタ 38"/>
          <p:cNvCxnSpPr/>
          <p:nvPr/>
        </p:nvCxnSpPr>
        <p:spPr>
          <a:xfrm flipH="1">
            <a:off x="4990931" y="2040236"/>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990932" y="2150426"/>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999635" y="2301835"/>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036963" y="1719035"/>
            <a:ext cx="2013118" cy="276999"/>
          </a:xfrm>
          <a:prstGeom prst="rect">
            <a:avLst/>
          </a:prstGeom>
          <a:noFill/>
        </p:spPr>
        <p:txBody>
          <a:bodyPr wrap="square" rtlCol="0">
            <a:spAutoFit/>
          </a:bodyPr>
          <a:lstStyle/>
          <a:p>
            <a:r>
              <a:rPr kumimoji="1" lang="ja-JP" altLang="en-US" sz="1200" dirty="0"/>
              <a:t>登録・セッション一覧の報告</a:t>
            </a:r>
          </a:p>
        </p:txBody>
      </p:sp>
      <p:cxnSp>
        <p:nvCxnSpPr>
          <p:cNvPr id="43" name="直線コネクタ 42"/>
          <p:cNvCxnSpPr/>
          <p:nvPr/>
        </p:nvCxnSpPr>
        <p:spPr>
          <a:xfrm flipV="1">
            <a:off x="3484559" y="1929423"/>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フローチャート: 磁気ディスク 43"/>
          <p:cNvSpPr/>
          <p:nvPr/>
        </p:nvSpPr>
        <p:spPr>
          <a:xfrm>
            <a:off x="4202604" y="1446951"/>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5" name="図 4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1293" y="1563067"/>
            <a:ext cx="282357" cy="177369"/>
          </a:xfrm>
          <a:prstGeom prst="rect">
            <a:avLst/>
          </a:prstGeom>
        </p:spPr>
      </p:pic>
      <p:pic>
        <p:nvPicPr>
          <p:cNvPr id="46" name="図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8433" y="1784561"/>
            <a:ext cx="282357" cy="177369"/>
          </a:xfrm>
          <a:prstGeom prst="rect">
            <a:avLst/>
          </a:prstGeom>
        </p:spPr>
      </p:pic>
      <p:pic>
        <p:nvPicPr>
          <p:cNvPr id="47" name="図 4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45759" y="1950386"/>
            <a:ext cx="282357" cy="177369"/>
          </a:xfrm>
          <a:prstGeom prst="rect">
            <a:avLst/>
          </a:prstGeom>
        </p:spPr>
      </p:pic>
      <p:pic>
        <p:nvPicPr>
          <p:cNvPr id="48" name="図 4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6061" y="1950386"/>
            <a:ext cx="282357" cy="177369"/>
          </a:xfrm>
          <a:prstGeom prst="rect">
            <a:avLst/>
          </a:prstGeom>
        </p:spPr>
      </p:pic>
      <p:pic>
        <p:nvPicPr>
          <p:cNvPr id="49" name="図 4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3326" y="1760453"/>
            <a:ext cx="282357" cy="177369"/>
          </a:xfrm>
          <a:prstGeom prst="rect">
            <a:avLst/>
          </a:prstGeom>
        </p:spPr>
      </p:pic>
      <p:pic>
        <p:nvPicPr>
          <p:cNvPr id="50" name="図 4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5254" y="1508478"/>
            <a:ext cx="282357" cy="177369"/>
          </a:xfrm>
          <a:prstGeom prst="rect">
            <a:avLst/>
          </a:prstGeom>
        </p:spPr>
      </p:pic>
      <p:grpSp>
        <p:nvGrpSpPr>
          <p:cNvPr id="51" name="Group 4338"/>
          <p:cNvGrpSpPr>
            <a:grpSpLocks/>
          </p:cNvGrpSpPr>
          <p:nvPr/>
        </p:nvGrpSpPr>
        <p:grpSpPr bwMode="auto">
          <a:xfrm>
            <a:off x="4334629" y="2910955"/>
            <a:ext cx="501869" cy="756484"/>
            <a:chOff x="536" y="997"/>
            <a:chExt cx="492" cy="685"/>
          </a:xfrm>
        </p:grpSpPr>
        <p:sp>
          <p:nvSpPr>
            <p:cNvPr id="5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77" name="直線コネクタ 76"/>
          <p:cNvCxnSpPr/>
          <p:nvPr/>
        </p:nvCxnSpPr>
        <p:spPr>
          <a:xfrm>
            <a:off x="3366456" y="2030112"/>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フローチャート: 磁気ディスク 77"/>
          <p:cNvSpPr/>
          <p:nvPr/>
        </p:nvSpPr>
        <p:spPr>
          <a:xfrm>
            <a:off x="4475912" y="322909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p:cNvSpPr txBox="1"/>
          <p:nvPr/>
        </p:nvSpPr>
        <p:spPr>
          <a:xfrm>
            <a:off x="5060790" y="3533320"/>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sp>
        <p:nvSpPr>
          <p:cNvPr id="80" name="テキスト ボックス 79"/>
          <p:cNvSpPr txBox="1"/>
          <p:nvPr/>
        </p:nvSpPr>
        <p:spPr>
          <a:xfrm rot="638080">
            <a:off x="5337016" y="2175626"/>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81" name="テキスト ボックス 80"/>
          <p:cNvSpPr txBox="1"/>
          <p:nvPr/>
        </p:nvSpPr>
        <p:spPr>
          <a:xfrm rot="1656572">
            <a:off x="5090550" y="2868456"/>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83" name="テキスト ボックス 82"/>
          <p:cNvSpPr txBox="1"/>
          <p:nvPr/>
        </p:nvSpPr>
        <p:spPr>
          <a:xfrm>
            <a:off x="5018784" y="1313797"/>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sp>
        <p:nvSpPr>
          <p:cNvPr id="84" name="テキスト ボックス 83"/>
          <p:cNvSpPr txBox="1"/>
          <p:nvPr/>
        </p:nvSpPr>
        <p:spPr>
          <a:xfrm>
            <a:off x="831997" y="515620"/>
            <a:ext cx="7588737" cy="646331"/>
          </a:xfrm>
          <a:prstGeom prst="rect">
            <a:avLst/>
          </a:prstGeom>
          <a:solidFill>
            <a:schemeClr val="accent4">
              <a:lumMod val="20000"/>
              <a:lumOff val="80000"/>
            </a:schemeClr>
          </a:solidFill>
        </p:spPr>
        <p:txBody>
          <a:bodyPr wrap="square" rtlCol="0">
            <a:spAutoFit/>
          </a:bodyPr>
          <a:lstStyle/>
          <a:p>
            <a:r>
              <a:rPr kumimoji="1" lang="en-US" altLang="ja-JP" b="1" dirty="0"/>
              <a:t>1. </a:t>
            </a:r>
            <a:r>
              <a:rPr kumimoji="1" lang="ja-JP" altLang="en-US" b="1" dirty="0"/>
              <a:t>まず、「シン・テレワークシステム 中継システム」のセット一式を、ひとまず、</a:t>
            </a:r>
            <a:endParaRPr kumimoji="1" lang="en-US" altLang="ja-JP" b="1" dirty="0"/>
          </a:p>
          <a:p>
            <a:r>
              <a:rPr kumimoji="1" lang="ja-JP" altLang="en-US" b="1" dirty="0"/>
              <a:t>「</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a:t>サーバー」のことは考えずに構築すればよい。</a:t>
            </a:r>
            <a:endParaRPr kumimoji="1" lang="ja-JP" altLang="en-US" b="1" dirty="0"/>
          </a:p>
        </p:txBody>
      </p:sp>
      <p:cxnSp>
        <p:nvCxnSpPr>
          <p:cNvPr id="86" name="直線コネクタ 85"/>
          <p:cNvCxnSpPr/>
          <p:nvPr/>
        </p:nvCxnSpPr>
        <p:spPr>
          <a:xfrm>
            <a:off x="164123" y="4345354"/>
            <a:ext cx="1195833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87" name="テキスト ボックス 86"/>
          <p:cNvSpPr txBox="1"/>
          <p:nvPr/>
        </p:nvSpPr>
        <p:spPr>
          <a:xfrm>
            <a:off x="603786" y="6187917"/>
            <a:ext cx="5603137" cy="646331"/>
          </a:xfrm>
          <a:prstGeom prst="rect">
            <a:avLst/>
          </a:prstGeom>
          <a:solidFill>
            <a:schemeClr val="accent6">
              <a:lumMod val="20000"/>
              <a:lumOff val="80000"/>
            </a:schemeClr>
          </a:solidFill>
        </p:spPr>
        <p:txBody>
          <a:bodyPr wrap="square" rtlCol="0">
            <a:spAutoFit/>
          </a:bodyPr>
          <a:lstStyle/>
          <a:p>
            <a:r>
              <a:rPr kumimoji="1" lang="en-US" altLang="ja-JP" b="1" dirty="0"/>
              <a:t>2. </a:t>
            </a:r>
            <a:r>
              <a:rPr kumimoji="1" lang="ja-JP" altLang="en-US" b="1" dirty="0"/>
              <a:t>次に、「</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a:t>サーバー」を構築し、</a:t>
            </a:r>
            <a:r>
              <a:rPr lang="en-US" altLang="ja-JP" b="1" dirty="0"/>
              <a:t>1. </a:t>
            </a:r>
            <a:r>
              <a:rPr lang="ja-JP" altLang="en-US" b="1" dirty="0"/>
              <a:t>のシステムに接続するように設定ファイルを書く。</a:t>
            </a:r>
            <a:endParaRPr kumimoji="1" lang="ja-JP" altLang="en-US" b="1" dirty="0"/>
          </a:p>
        </p:txBody>
      </p:sp>
      <p:grpSp>
        <p:nvGrpSpPr>
          <p:cNvPr id="88" name="Group 4338"/>
          <p:cNvGrpSpPr>
            <a:grpSpLocks/>
          </p:cNvGrpSpPr>
          <p:nvPr/>
        </p:nvGrpSpPr>
        <p:grpSpPr bwMode="auto">
          <a:xfrm>
            <a:off x="2083717" y="4691694"/>
            <a:ext cx="967971" cy="842560"/>
            <a:chOff x="536" y="997"/>
            <a:chExt cx="492" cy="685"/>
          </a:xfrm>
        </p:grpSpPr>
        <p:sp>
          <p:nvSpPr>
            <p:cNvPr id="8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3" name="テキスト ボックス 112"/>
          <p:cNvSpPr txBox="1"/>
          <p:nvPr/>
        </p:nvSpPr>
        <p:spPr>
          <a:xfrm>
            <a:off x="1997212" y="5560805"/>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
        <p:nvSpPr>
          <p:cNvPr id="114" name="テキスト ボックス 113"/>
          <p:cNvSpPr txBox="1"/>
          <p:nvPr/>
        </p:nvSpPr>
        <p:spPr>
          <a:xfrm>
            <a:off x="3559986" y="5169271"/>
            <a:ext cx="2088610" cy="830997"/>
          </a:xfrm>
          <a:prstGeom prst="rect">
            <a:avLst/>
          </a:prstGeom>
          <a:solidFill>
            <a:schemeClr val="bg1"/>
          </a:solidFill>
        </p:spPr>
        <p:txBody>
          <a:bodyPr wrap="square" rtlCol="0">
            <a:spAutoFit/>
          </a:bodyPr>
          <a:lstStyle/>
          <a:p>
            <a:r>
              <a:rPr kumimoji="1" lang="ja-JP" altLang="en-US" sz="1600" b="1" dirty="0"/>
              <a:t>この章の目的は、本 </a:t>
            </a:r>
            <a:r>
              <a:rPr kumimoji="1" lang="en-US" altLang="ja-JP" sz="1600" b="1" dirty="0"/>
              <a:t>Web </a:t>
            </a:r>
            <a:r>
              <a:rPr kumimoji="1" lang="ja-JP" altLang="en-US" sz="1600" b="1" dirty="0"/>
              <a:t>サーバーの構築手順の解説である。</a:t>
            </a:r>
          </a:p>
        </p:txBody>
      </p:sp>
      <p:sp>
        <p:nvSpPr>
          <p:cNvPr id="116" name="下矢印 115"/>
          <p:cNvSpPr/>
          <p:nvPr/>
        </p:nvSpPr>
        <p:spPr>
          <a:xfrm rot="13148599">
            <a:off x="3272494" y="2071925"/>
            <a:ext cx="265723" cy="2819780"/>
          </a:xfrm>
          <a:prstGeom prst="downArrow">
            <a:avLst/>
          </a:prstGeom>
          <a:solidFill>
            <a:srgbClr val="FFC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3785428" y="2386929"/>
            <a:ext cx="1543317" cy="369332"/>
          </a:xfrm>
          <a:prstGeom prst="rect">
            <a:avLst/>
          </a:prstGeom>
          <a:noFill/>
        </p:spPr>
        <p:txBody>
          <a:bodyPr wrap="square" rtlCol="0">
            <a:spAutoFit/>
          </a:bodyPr>
          <a:lstStyle/>
          <a:p>
            <a:r>
              <a:rPr kumimoji="1" lang="ja-JP" altLang="en-US" dirty="0"/>
              <a:t>コントローラ</a:t>
            </a:r>
          </a:p>
        </p:txBody>
      </p:sp>
      <p:sp>
        <p:nvSpPr>
          <p:cNvPr id="117" name="下矢印 116"/>
          <p:cNvSpPr/>
          <p:nvPr/>
        </p:nvSpPr>
        <p:spPr>
          <a:xfrm rot="13148599">
            <a:off x="3658375" y="3351298"/>
            <a:ext cx="265723" cy="1596397"/>
          </a:xfrm>
          <a:prstGeom prst="downArrow">
            <a:avLst/>
          </a:prstGeom>
          <a:solidFill>
            <a:schemeClr val="accent4">
              <a:lumMod val="20000"/>
              <a:lumOff val="8000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テキスト ボックス 75"/>
          <p:cNvSpPr txBox="1"/>
          <p:nvPr/>
        </p:nvSpPr>
        <p:spPr>
          <a:xfrm>
            <a:off x="4175456" y="3679564"/>
            <a:ext cx="1543317" cy="461665"/>
          </a:xfrm>
          <a:prstGeom prst="rect">
            <a:avLst/>
          </a:prstGeom>
          <a:noFill/>
        </p:spPr>
        <p:txBody>
          <a:bodyPr wrap="square" rtlCol="0">
            <a:spAutoFit/>
          </a:bodyPr>
          <a:lstStyle/>
          <a:p>
            <a:r>
              <a:rPr kumimoji="1" lang="ja-JP" altLang="en-US" sz="1200" dirty="0"/>
              <a:t>コントローラ</a:t>
            </a:r>
          </a:p>
          <a:p>
            <a:r>
              <a:rPr lang="en-US" altLang="ja-JP" sz="1200" dirty="0"/>
              <a:t>(</a:t>
            </a:r>
            <a:r>
              <a:rPr lang="ja-JP" altLang="en-US" sz="1200" dirty="0"/>
              <a:t>冗長の場合</a:t>
            </a:r>
            <a:r>
              <a:rPr lang="en-US" altLang="ja-JP" sz="1200" dirty="0"/>
              <a:t>)</a:t>
            </a:r>
            <a:endParaRPr kumimoji="1" lang="ja-JP" altLang="en-US" sz="1200" dirty="0"/>
          </a:p>
        </p:txBody>
      </p:sp>
      <p:sp>
        <p:nvSpPr>
          <p:cNvPr id="118" name="楕円 117"/>
          <p:cNvSpPr/>
          <p:nvPr/>
        </p:nvSpPr>
        <p:spPr>
          <a:xfrm rot="18977132">
            <a:off x="3321538" y="3376136"/>
            <a:ext cx="195385" cy="11849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テキスト ボックス 118"/>
          <p:cNvSpPr txBox="1"/>
          <p:nvPr/>
        </p:nvSpPr>
        <p:spPr>
          <a:xfrm>
            <a:off x="3692023" y="4458402"/>
            <a:ext cx="1956573" cy="523220"/>
          </a:xfrm>
          <a:prstGeom prst="rect">
            <a:avLst/>
          </a:prstGeom>
          <a:solidFill>
            <a:schemeClr val="bg1"/>
          </a:solidFill>
          <a:ln w="19050">
            <a:solidFill>
              <a:srgbClr val="FF0000"/>
            </a:solidFill>
          </a:ln>
        </p:spPr>
        <p:txBody>
          <a:bodyPr wrap="square" rtlCol="0">
            <a:spAutoFit/>
          </a:bodyPr>
          <a:lstStyle/>
          <a:p>
            <a:r>
              <a:rPr kumimoji="1" lang="ja-JP" altLang="en-US" sz="1400" b="1" dirty="0">
                <a:solidFill>
                  <a:srgbClr val="FF0000"/>
                </a:solidFill>
              </a:rPr>
              <a:t>コントローラへの接続設定 </a:t>
            </a:r>
            <a:r>
              <a:rPr kumimoji="1" lang="en-US" altLang="ja-JP" sz="1400" b="1" dirty="0">
                <a:solidFill>
                  <a:srgbClr val="FF0000"/>
                </a:solidFill>
              </a:rPr>
              <a:t>(</a:t>
            </a:r>
            <a:r>
              <a:rPr kumimoji="1" lang="ja-JP" altLang="en-US" sz="1400" b="1" dirty="0">
                <a:solidFill>
                  <a:srgbClr val="FF0000"/>
                </a:solidFill>
              </a:rPr>
              <a:t>冗長も可能</a:t>
            </a:r>
            <a:r>
              <a:rPr kumimoji="1" lang="en-US" altLang="ja-JP" sz="1400" b="1" dirty="0">
                <a:solidFill>
                  <a:srgbClr val="FF0000"/>
                </a:solidFill>
              </a:rPr>
              <a:t>)</a:t>
            </a:r>
            <a:endParaRPr kumimoji="1" lang="ja-JP" altLang="en-US" sz="1400" b="1" dirty="0">
              <a:solidFill>
                <a:srgbClr val="FF0000"/>
              </a:solidFill>
            </a:endParaRPr>
          </a:p>
        </p:txBody>
      </p:sp>
      <p:pic>
        <p:nvPicPr>
          <p:cNvPr id="120" name="図 119"/>
          <p:cNvPicPr>
            <a:picLocks noChangeAspect="1"/>
          </p:cNvPicPr>
          <p:nvPr/>
        </p:nvPicPr>
        <p:blipFill>
          <a:blip r:embed="rId4"/>
          <a:stretch>
            <a:fillRect/>
          </a:stretch>
        </p:blipFill>
        <p:spPr>
          <a:xfrm>
            <a:off x="9296876" y="4647906"/>
            <a:ext cx="1008437" cy="915518"/>
          </a:xfrm>
          <a:prstGeom prst="rect">
            <a:avLst/>
          </a:prstGeom>
        </p:spPr>
      </p:pic>
      <p:pic>
        <p:nvPicPr>
          <p:cNvPr id="121"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148837" y="5132532"/>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 name="テキスト ボックス 121"/>
          <p:cNvSpPr txBox="1"/>
          <p:nvPr/>
        </p:nvSpPr>
        <p:spPr>
          <a:xfrm>
            <a:off x="9554661" y="5800748"/>
            <a:ext cx="1537768" cy="923330"/>
          </a:xfrm>
          <a:prstGeom prst="rect">
            <a:avLst/>
          </a:prstGeom>
          <a:noFill/>
        </p:spPr>
        <p:txBody>
          <a:bodyPr wrap="square" rtlCol="0">
            <a:spAutoFit/>
          </a:bodyPr>
          <a:lstStyle/>
          <a:p>
            <a:r>
              <a:rPr kumimoji="1" lang="en-US" altLang="ja-JP" dirty="0"/>
              <a:t>HTML5 </a:t>
            </a:r>
            <a:r>
              <a:rPr kumimoji="1" lang="ja-JP" altLang="en-US" dirty="0"/>
              <a:t>版</a:t>
            </a:r>
            <a:endParaRPr kumimoji="1" lang="en-US" altLang="ja-JP" dirty="0"/>
          </a:p>
          <a:p>
            <a:r>
              <a:rPr kumimoji="1" lang="ja-JP" altLang="en-US" dirty="0"/>
              <a:t>ユーザー</a:t>
            </a:r>
            <a:endParaRPr kumimoji="1" lang="en-US" altLang="ja-JP" dirty="0"/>
          </a:p>
          <a:p>
            <a:r>
              <a:rPr lang="en-US" altLang="ja-JP" dirty="0"/>
              <a:t>(</a:t>
            </a:r>
            <a:r>
              <a:rPr lang="ja-JP" altLang="en-US" dirty="0"/>
              <a:t>自宅等</a:t>
            </a:r>
            <a:r>
              <a:rPr lang="en-US" altLang="ja-JP" dirty="0"/>
              <a:t>)</a:t>
            </a:r>
            <a:endParaRPr kumimoji="1" lang="ja-JP" altLang="en-US" dirty="0"/>
          </a:p>
        </p:txBody>
      </p:sp>
      <p:sp>
        <p:nvSpPr>
          <p:cNvPr id="123" name="右矢印 122"/>
          <p:cNvSpPr/>
          <p:nvPr/>
        </p:nvSpPr>
        <p:spPr>
          <a:xfrm rot="10800000">
            <a:off x="5855102" y="5188888"/>
            <a:ext cx="3284664" cy="493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6669983" y="4427522"/>
            <a:ext cx="2743200" cy="923330"/>
          </a:xfrm>
          <a:prstGeom prst="rect">
            <a:avLst/>
          </a:prstGeom>
          <a:noFill/>
        </p:spPr>
        <p:txBody>
          <a:bodyPr wrap="square" rtlCol="0">
            <a:spAutoFit/>
          </a:bodyPr>
          <a:lstStyle/>
          <a:p>
            <a:r>
              <a:rPr kumimoji="1" lang="en-US" altLang="ja-JP" dirty="0"/>
              <a:t>Web </a:t>
            </a:r>
            <a:r>
              <a:rPr kumimoji="1" lang="ja-JP" altLang="en-US" dirty="0"/>
              <a:t>ブラウザで接続</a:t>
            </a:r>
            <a:endParaRPr kumimoji="1" lang="en-US" altLang="ja-JP" dirty="0"/>
          </a:p>
          <a:p>
            <a:r>
              <a:rPr kumimoji="1" lang="ja-JP" altLang="en-US" dirty="0"/>
              <a:t>できるようになる。</a:t>
            </a:r>
            <a:endParaRPr kumimoji="1" lang="en-US" altLang="ja-JP" dirty="0"/>
          </a:p>
          <a:p>
            <a:r>
              <a:rPr lang="en-US" altLang="ja-JP" b="1" u="sng" dirty="0">
                <a:solidFill>
                  <a:srgbClr val="0000FF"/>
                </a:solidFill>
              </a:rPr>
              <a:t>https://</a:t>
            </a:r>
            <a:r>
              <a:rPr lang="ja-JP" altLang="en-US" b="1" u="sng" dirty="0">
                <a:solidFill>
                  <a:srgbClr val="0000FF"/>
                </a:solidFill>
              </a:rPr>
              <a:t>★★★</a:t>
            </a:r>
            <a:r>
              <a:rPr lang="en-US" altLang="ja-JP" b="1" u="sng" dirty="0">
                <a:solidFill>
                  <a:srgbClr val="0000FF"/>
                </a:solidFill>
              </a:rPr>
              <a:t>/</a:t>
            </a:r>
            <a:endParaRPr kumimoji="1" lang="ja-JP" altLang="en-US" b="1" u="sng" dirty="0">
              <a:solidFill>
                <a:srgbClr val="0000FF"/>
              </a:solidFill>
            </a:endParaRPr>
          </a:p>
        </p:txBody>
      </p:sp>
      <p:sp>
        <p:nvSpPr>
          <p:cNvPr id="125" name="テキスト ボックス 124"/>
          <p:cNvSpPr txBox="1"/>
          <p:nvPr/>
        </p:nvSpPr>
        <p:spPr>
          <a:xfrm>
            <a:off x="6354619" y="5674568"/>
            <a:ext cx="3163347" cy="1077218"/>
          </a:xfrm>
          <a:prstGeom prst="rect">
            <a:avLst/>
          </a:prstGeom>
          <a:solidFill>
            <a:schemeClr val="accent2">
              <a:lumMod val="20000"/>
              <a:lumOff val="80000"/>
            </a:schemeClr>
          </a:solidFill>
        </p:spPr>
        <p:txBody>
          <a:bodyPr wrap="square" rtlCol="0">
            <a:spAutoFit/>
          </a:bodyPr>
          <a:lstStyle/>
          <a:p>
            <a:r>
              <a:rPr kumimoji="1" lang="en-US" altLang="ja-JP" sz="1600" b="1" dirty="0"/>
              <a:t>3. </a:t>
            </a:r>
            <a:r>
              <a:rPr kumimoji="1" lang="ja-JP" altLang="en-US" sz="1600" b="1" dirty="0"/>
              <a:t>すると、ユーザーは、</a:t>
            </a:r>
            <a:r>
              <a:rPr kumimoji="1" lang="en-US" altLang="ja-JP" sz="1600" b="1" dirty="0"/>
              <a:t>HTML5 </a:t>
            </a:r>
            <a:r>
              <a:rPr kumimoji="1" lang="ja-JP" altLang="en-US" sz="1600" b="1" dirty="0"/>
              <a:t>版 </a:t>
            </a:r>
            <a:r>
              <a:rPr kumimoji="1" lang="en-US" altLang="ja-JP" sz="1600" b="1" dirty="0"/>
              <a:t>Web </a:t>
            </a:r>
            <a:r>
              <a:rPr kumimoji="1" lang="ja-JP" altLang="en-US" sz="1600" b="1" dirty="0"/>
              <a:t>クライアントに接続し、シン・テレワークシステムの画面を </a:t>
            </a:r>
            <a:r>
              <a:rPr kumimoji="1" lang="en-US" altLang="ja-JP" sz="1600" b="1" dirty="0"/>
              <a:t>Web </a:t>
            </a:r>
            <a:r>
              <a:rPr kumimoji="1" lang="ja-JP" altLang="en-US" sz="1600" b="1" dirty="0"/>
              <a:t>ブラウザで操作できるようになるのである。</a:t>
            </a:r>
          </a:p>
        </p:txBody>
      </p:sp>
    </p:spTree>
    <p:extLst>
      <p:ext uri="{BB962C8B-B14F-4D97-AF65-F5344CB8AC3E}">
        <p14:creationId xmlns:p14="http://schemas.microsoft.com/office/powerpoint/2010/main" val="70956838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(10 </a:t>
            </a:r>
            <a:r>
              <a:rPr kumimoji="1" lang="ja-JP" altLang="en-US" sz="1600" dirty="0"/>
              <a:t>分程度で</a:t>
            </a:r>
            <a:r>
              <a:rPr kumimoji="1" lang="en-US" altLang="ja-JP" sz="1600" dirty="0"/>
              <a:t>)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a:t>
            </a:r>
            <a:r>
              <a:rPr kumimoji="1" lang="ja-JP" altLang="en-US" sz="1600" dirty="0"/>
              <a:t>を構築する方法を説明する。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125</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4B-2. AWS </a:t>
            </a:r>
            <a:r>
              <a:rPr kumimoji="1" lang="ja-JP" altLang="en-US" sz="3200" dirty="0"/>
              <a:t>の </a:t>
            </a:r>
            <a:r>
              <a:rPr lang="en-US" altLang="ja-JP" sz="3200" dirty="0"/>
              <a:t>Ubuntu Linux </a:t>
            </a:r>
            <a:r>
              <a:rPr lang="ja-JP" altLang="en-US" sz="3200" dirty="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sz="1600" dirty="0"/>
              <a:t>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pPr marL="285750" indent="-285750">
              <a:buFont typeface="Arial" panose="020B0604020202020204" pitchFamily="34" charset="0"/>
              <a:buChar char="•"/>
            </a:pP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540502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C8EBEB7D-EAC0-4E83-BA2C-20754B1A1E61}"/>
              </a:ext>
            </a:extLst>
          </p:cNvPr>
          <p:cNvPicPr>
            <a:picLocks noChangeAspect="1"/>
          </p:cNvPicPr>
          <p:nvPr/>
        </p:nvPicPr>
        <p:blipFill>
          <a:blip r:embed="rId2"/>
          <a:stretch>
            <a:fillRect/>
          </a:stretch>
        </p:blipFill>
        <p:spPr>
          <a:xfrm>
            <a:off x="706840" y="2411963"/>
            <a:ext cx="4443357" cy="3482339"/>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キーペア」より、適当な名前を付けたキーペアを作成する。</a:t>
            </a:r>
            <a:endParaRPr lang="en-US" altLang="ja-JP" dirty="0"/>
          </a:p>
          <a:p>
            <a:pPr marL="742950" lvl="1" indent="-285750">
              <a:buFont typeface="Arial" panose="020B0604020202020204" pitchFamily="34" charset="0"/>
              <a:buChar char="•"/>
            </a:pPr>
            <a:r>
              <a:rPr lang="ja-JP" altLang="en-US" dirty="0"/>
              <a:t>ファイル形式は一般的には </a:t>
            </a:r>
            <a:r>
              <a:rPr lang="en-US" altLang="ja-JP" dirty="0" err="1"/>
              <a:t>pem</a:t>
            </a:r>
            <a:r>
              <a:rPr lang="en-US" altLang="ja-JP" dirty="0"/>
              <a:t> </a:t>
            </a:r>
            <a:r>
              <a:rPr lang="ja-JP" altLang="en-US" dirty="0"/>
              <a:t>形式がよいが、使用する </a:t>
            </a:r>
            <a:r>
              <a:rPr lang="en-US" altLang="ja-JP" dirty="0"/>
              <a:t>SSH </a:t>
            </a:r>
            <a:r>
              <a:rPr lang="ja-JP" altLang="en-US" dirty="0"/>
              <a:t>クライアントの対応形式に合わせること。</a:t>
            </a:r>
            <a:endParaRPr lang="en-US" altLang="ja-JP" dirty="0"/>
          </a:p>
          <a:p>
            <a:pPr marL="742950" lvl="1" indent="-285750">
              <a:buFont typeface="Arial" panose="020B0604020202020204" pitchFamily="34" charset="0"/>
              <a:buChar char="•"/>
            </a:pPr>
            <a:r>
              <a:rPr lang="ja-JP" altLang="en-US" b="1" u="sng" dirty="0">
                <a:solidFill>
                  <a:srgbClr val="0000FF"/>
                </a:solidFill>
              </a:rPr>
              <a:t>「</a:t>
            </a:r>
            <a:r>
              <a:rPr lang="en-US" altLang="ja-JP" b="1" u="sng" dirty="0">
                <a:solidFill>
                  <a:srgbClr val="0000FF"/>
                </a:solidFill>
              </a:rPr>
              <a:t>Ubuntu 22.04</a:t>
            </a:r>
            <a:r>
              <a:rPr lang="ja-JP" altLang="en-US" b="1" u="sng" dirty="0">
                <a:solidFill>
                  <a:srgbClr val="0000FF"/>
                </a:solidFill>
              </a:rPr>
              <a:t>」</a:t>
            </a:r>
            <a:r>
              <a:rPr lang="en-US" altLang="ja-JP" b="1" u="sng" dirty="0">
                <a:solidFill>
                  <a:srgbClr val="0000FF"/>
                </a:solidFill>
              </a:rPr>
              <a:t> </a:t>
            </a:r>
            <a:r>
              <a:rPr lang="ja-JP" altLang="en-US" b="1" u="sng" dirty="0">
                <a:solidFill>
                  <a:srgbClr val="0000FF"/>
                </a:solidFill>
              </a:rPr>
              <a:t>以降を使用する場合は、キーペアのタイプは必ず 「</a:t>
            </a:r>
            <a:r>
              <a:rPr lang="en-US" altLang="ja-JP" b="1" u="sng" dirty="0">
                <a:solidFill>
                  <a:srgbClr val="0000FF"/>
                </a:solidFill>
              </a:rPr>
              <a:t>ED25519</a:t>
            </a:r>
            <a:r>
              <a:rPr lang="ja-JP" altLang="en-US" b="1" u="sng" dirty="0">
                <a:solidFill>
                  <a:srgbClr val="0000FF"/>
                </a:solidFill>
              </a:rPr>
              <a:t>」とすること。</a:t>
            </a:r>
            <a:r>
              <a:rPr lang="ja-JP" altLang="en-US" dirty="0"/>
              <a:t>「</a:t>
            </a:r>
            <a:r>
              <a:rPr lang="en-US" altLang="ja-JP" dirty="0"/>
              <a:t>RSA</a:t>
            </a:r>
            <a:r>
              <a:rPr lang="ja-JP" altLang="en-US" dirty="0"/>
              <a:t>」は利用できない。</a:t>
            </a:r>
            <a:endParaRPr lang="en-US" altLang="ja-JP" dirty="0"/>
          </a:p>
          <a:p>
            <a:pPr marL="1200150" lvl="2" indent="-285750">
              <a:buFont typeface="Arial" panose="020B0604020202020204" pitchFamily="34" charset="0"/>
              <a:buChar char="•"/>
            </a:pPr>
            <a:r>
              <a:rPr lang="ja-JP" altLang="en-US" b="1" u="sng" dirty="0">
                <a:solidFill>
                  <a:schemeClr val="accent2">
                    <a:lumMod val="75000"/>
                  </a:schemeClr>
                </a:solidFill>
              </a:rPr>
              <a:t>それ以前の</a:t>
            </a:r>
            <a:r>
              <a:rPr lang="en-US" altLang="ja-JP" b="1" u="sng" dirty="0">
                <a:solidFill>
                  <a:schemeClr val="accent2">
                    <a:lumMod val="75000"/>
                  </a:schemeClr>
                </a:solidFill>
              </a:rPr>
              <a:t> Linux </a:t>
            </a:r>
            <a:r>
              <a:rPr lang="ja-JP" altLang="en-US" b="1" u="sng" dirty="0">
                <a:solidFill>
                  <a:schemeClr val="accent2">
                    <a:lumMod val="75000"/>
                  </a:schemeClr>
                </a:solidFill>
              </a:rPr>
              <a:t>では、キーペアのタイプは必ず「</a:t>
            </a:r>
            <a:r>
              <a:rPr lang="en-US" altLang="ja-JP" b="1" u="sng" dirty="0">
                <a:solidFill>
                  <a:schemeClr val="accent2">
                    <a:lumMod val="75000"/>
                  </a:schemeClr>
                </a:solidFill>
              </a:rPr>
              <a:t>RSA</a:t>
            </a:r>
            <a:r>
              <a:rPr lang="ja-JP" altLang="en-US" b="1" u="sng" dirty="0">
                <a:solidFill>
                  <a:schemeClr val="accent2">
                    <a:lumMod val="75000"/>
                  </a:schemeClr>
                </a:solidFill>
              </a:rPr>
              <a:t>」とすること。 </a:t>
            </a:r>
            <a:r>
              <a:rPr lang="ja-JP" altLang="en-US" dirty="0"/>
              <a:t>「</a:t>
            </a:r>
            <a:r>
              <a:rPr lang="en-US" altLang="ja-JP" dirty="0"/>
              <a:t>ED25519</a:t>
            </a:r>
            <a:r>
              <a:rPr lang="ja-JP" altLang="en-US" dirty="0"/>
              <a:t>」 は利用できない場合が多い。</a:t>
            </a:r>
          </a:p>
        </p:txBody>
      </p:sp>
      <p:sp>
        <p:nvSpPr>
          <p:cNvPr id="7" name="正方形/長方形 6"/>
          <p:cNvSpPr/>
          <p:nvPr/>
        </p:nvSpPr>
        <p:spPr>
          <a:xfrm>
            <a:off x="827890" y="3029473"/>
            <a:ext cx="3229279" cy="491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955905"/>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10" name="正方形/長方形 9">
            <a:extLst>
              <a:ext uri="{FF2B5EF4-FFF2-40B4-BE49-F238E27FC236}">
                <a16:creationId xmlns:a16="http://schemas.microsoft.com/office/drawing/2014/main" id="{416A32C1-5C65-4B8C-9296-676604FFD115}"/>
              </a:ext>
            </a:extLst>
          </p:cNvPr>
          <p:cNvSpPr/>
          <p:nvPr/>
        </p:nvSpPr>
        <p:spPr>
          <a:xfrm>
            <a:off x="797153" y="3582724"/>
            <a:ext cx="1047015" cy="491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558113A-AEA6-4135-85C0-D92D04FD809C}"/>
              </a:ext>
            </a:extLst>
          </p:cNvPr>
          <p:cNvSpPr/>
          <p:nvPr/>
        </p:nvSpPr>
        <p:spPr>
          <a:xfrm>
            <a:off x="774101" y="4228183"/>
            <a:ext cx="1062383" cy="28417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450116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09E2C283-EFF1-4620-AECE-ED140100A5AD}"/>
              </a:ext>
            </a:extLst>
          </p:cNvPr>
          <p:cNvPicPr>
            <a:picLocks noChangeAspect="1"/>
          </p:cNvPicPr>
          <p:nvPr/>
        </p:nvPicPr>
        <p:blipFill>
          <a:blip r:embed="rId2"/>
          <a:stretch>
            <a:fillRect/>
          </a:stretch>
        </p:blipFill>
        <p:spPr>
          <a:xfrm>
            <a:off x="1346988" y="1101731"/>
            <a:ext cx="5322754" cy="2148494"/>
          </a:xfrm>
          <a:prstGeom prst="rect">
            <a:avLst/>
          </a:prstGeom>
          <a:ln w="19050">
            <a:solidFill>
              <a:schemeClr val="tx1"/>
            </a:solidFill>
          </a:ln>
        </p:spPr>
      </p:pic>
      <p:sp>
        <p:nvSpPr>
          <p:cNvPr id="7" name="正方形/長方形 6"/>
          <p:cNvSpPr/>
          <p:nvPr/>
        </p:nvSpPr>
        <p:spPr>
          <a:xfrm>
            <a:off x="2742144" y="2175978"/>
            <a:ext cx="2867201" cy="9975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739112" y="2696301"/>
            <a:ext cx="697853" cy="1549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127</a:t>
            </a:fld>
            <a:endParaRPr kumimoji="1" lang="ja-JP" altLang="en-US" dirty="0"/>
          </a:p>
        </p:txBody>
      </p:sp>
      <p:sp>
        <p:nvSpPr>
          <p:cNvPr id="5" name="テキスト ボックス 4"/>
          <p:cNvSpPr txBox="1"/>
          <p:nvPr/>
        </p:nvSpPr>
        <p:spPr>
          <a:xfrm>
            <a:off x="255900" y="136525"/>
            <a:ext cx="10438126"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pPr marL="285750" indent="-285750">
              <a:buFont typeface="Arial" panose="020B0604020202020204" pitchFamily="34" charset="0"/>
              <a:buChar char="•"/>
            </a:pPr>
            <a:r>
              <a:rPr lang="ja-JP" altLang="en-US" dirty="0"/>
              <a:t>「アプリケーションおよび </a:t>
            </a:r>
            <a:r>
              <a:rPr lang="en-US" altLang="ja-JP" dirty="0"/>
              <a:t>OS </a:t>
            </a:r>
            <a:r>
              <a:rPr lang="ja-JP" altLang="en-US" dirty="0"/>
              <a:t>イメージ </a:t>
            </a:r>
            <a:r>
              <a:rPr lang="en-US" altLang="ja-JP" dirty="0"/>
              <a:t>(Amazon </a:t>
            </a:r>
            <a:r>
              <a:rPr lang="ja-JP" altLang="en-US" dirty="0"/>
              <a:t>マシンイメージ</a:t>
            </a:r>
            <a:r>
              <a:rPr lang="en-US" altLang="ja-JP" dirty="0"/>
              <a:t>)</a:t>
            </a:r>
            <a:r>
              <a:rPr lang="ja-JP" altLang="en-US" dirty="0"/>
              <a:t>」の検索ボックスで、</a:t>
            </a:r>
            <a:r>
              <a:rPr lang="en-US" altLang="ja-JP" dirty="0"/>
              <a:t>”Ubuntu” </a:t>
            </a:r>
            <a:r>
              <a:rPr lang="ja-JP" altLang="en-US" dirty="0"/>
              <a:t>と検索する。</a:t>
            </a:r>
            <a:endParaRPr lang="en-US" altLang="ja-JP" dirty="0"/>
          </a:p>
          <a:p>
            <a:pPr marL="285750" indent="-285750">
              <a:buFont typeface="Arial" panose="020B0604020202020204" pitchFamily="34" charset="0"/>
              <a:buChar char="•"/>
            </a:pPr>
            <a:r>
              <a:rPr lang="ja-JP" altLang="en-US" dirty="0"/>
              <a:t>「</a:t>
            </a:r>
            <a:r>
              <a:rPr lang="en-US" altLang="ja-JP" dirty="0"/>
              <a:t>Ubuntu Server 18.04/20.04/22.04 (</a:t>
            </a:r>
            <a:r>
              <a:rPr lang="ja-JP" altLang="en-US" dirty="0"/>
              <a:t>いずれか</a:t>
            </a:r>
            <a:r>
              <a:rPr lang="en-US" altLang="ja-JP" dirty="0"/>
              <a:t>)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255900" y="3358321"/>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「インスタンスタイプ」で「</a:t>
            </a:r>
            <a:r>
              <a:rPr lang="en-US" altLang="ja-JP" dirty="0"/>
              <a:t>t2.medium</a:t>
            </a:r>
            <a:r>
              <a:rPr lang="ja-JP" altLang="en-US" dirty="0"/>
              <a:t>」を選択する。</a:t>
            </a:r>
          </a:p>
        </p:txBody>
      </p:sp>
      <p:pic>
        <p:nvPicPr>
          <p:cNvPr id="14" name="図 13">
            <a:extLst>
              <a:ext uri="{FF2B5EF4-FFF2-40B4-BE49-F238E27FC236}">
                <a16:creationId xmlns:a16="http://schemas.microsoft.com/office/drawing/2014/main" id="{992349E8-D5EE-406E-A0E2-B6C31D6565B9}"/>
              </a:ext>
            </a:extLst>
          </p:cNvPr>
          <p:cNvPicPr>
            <a:picLocks noChangeAspect="1"/>
          </p:cNvPicPr>
          <p:nvPr/>
        </p:nvPicPr>
        <p:blipFill>
          <a:blip r:embed="rId3"/>
          <a:stretch>
            <a:fillRect/>
          </a:stretch>
        </p:blipFill>
        <p:spPr>
          <a:xfrm>
            <a:off x="2547796" y="3870930"/>
            <a:ext cx="3959382" cy="1345353"/>
          </a:xfrm>
          <a:prstGeom prst="rect">
            <a:avLst/>
          </a:prstGeom>
          <a:ln w="19050">
            <a:solidFill>
              <a:schemeClr val="tx1"/>
            </a:solidFill>
          </a:ln>
        </p:spPr>
      </p:pic>
      <p:sp>
        <p:nvSpPr>
          <p:cNvPr id="13" name="正方形/長方形 12"/>
          <p:cNvSpPr/>
          <p:nvPr/>
        </p:nvSpPr>
        <p:spPr>
          <a:xfrm>
            <a:off x="2603297" y="4321621"/>
            <a:ext cx="3857386" cy="82987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0FB5C49E-1565-4A9D-8557-3122A743133E}"/>
              </a:ext>
            </a:extLst>
          </p:cNvPr>
          <p:cNvPicPr>
            <a:picLocks noChangeAspect="1"/>
          </p:cNvPicPr>
          <p:nvPr/>
        </p:nvPicPr>
        <p:blipFill>
          <a:blip r:embed="rId4"/>
          <a:stretch>
            <a:fillRect/>
          </a:stretch>
        </p:blipFill>
        <p:spPr>
          <a:xfrm>
            <a:off x="2603297" y="5678162"/>
            <a:ext cx="4388772" cy="1082794"/>
          </a:xfrm>
          <a:prstGeom prst="rect">
            <a:avLst/>
          </a:prstGeom>
          <a:ln w="19050">
            <a:solidFill>
              <a:schemeClr val="tx1"/>
            </a:solidFill>
          </a:ln>
        </p:spPr>
      </p:pic>
      <p:sp>
        <p:nvSpPr>
          <p:cNvPr id="17" name="テキスト ボックス 16">
            <a:extLst>
              <a:ext uri="{FF2B5EF4-FFF2-40B4-BE49-F238E27FC236}">
                <a16:creationId xmlns:a16="http://schemas.microsoft.com/office/drawing/2014/main" id="{F2AD104A-9912-407C-8BAF-87D2E9C6C87A}"/>
              </a:ext>
            </a:extLst>
          </p:cNvPr>
          <p:cNvSpPr txBox="1"/>
          <p:nvPr/>
        </p:nvSpPr>
        <p:spPr>
          <a:xfrm>
            <a:off x="255900" y="5216283"/>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「キーペア名」は、先ほど作成したキーペアを指定する。</a:t>
            </a:r>
          </a:p>
        </p:txBody>
      </p:sp>
      <p:sp>
        <p:nvSpPr>
          <p:cNvPr id="18" name="正方形/長方形 17">
            <a:extLst>
              <a:ext uri="{FF2B5EF4-FFF2-40B4-BE49-F238E27FC236}">
                <a16:creationId xmlns:a16="http://schemas.microsoft.com/office/drawing/2014/main" id="{07DA43A9-3600-4C82-B3D6-06112E14A12F}"/>
              </a:ext>
            </a:extLst>
          </p:cNvPr>
          <p:cNvSpPr/>
          <p:nvPr/>
        </p:nvSpPr>
        <p:spPr>
          <a:xfrm>
            <a:off x="2618665" y="6347012"/>
            <a:ext cx="3259621" cy="4104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46628582-EB16-498D-90F4-08544ED22A37}"/>
              </a:ext>
            </a:extLst>
          </p:cNvPr>
          <p:cNvPicPr>
            <a:picLocks noChangeAspect="1"/>
          </p:cNvPicPr>
          <p:nvPr/>
        </p:nvPicPr>
        <p:blipFill>
          <a:blip r:embed="rId5"/>
          <a:stretch>
            <a:fillRect/>
          </a:stretch>
        </p:blipFill>
        <p:spPr>
          <a:xfrm>
            <a:off x="6950642" y="4493741"/>
            <a:ext cx="4985458" cy="971024"/>
          </a:xfrm>
          <a:prstGeom prst="rect">
            <a:avLst/>
          </a:prstGeom>
          <a:ln w="19050">
            <a:solidFill>
              <a:schemeClr val="tx1"/>
            </a:solidFill>
          </a:ln>
        </p:spPr>
      </p:pic>
      <p:sp>
        <p:nvSpPr>
          <p:cNvPr id="21" name="テキスト ボックス 20">
            <a:extLst>
              <a:ext uri="{FF2B5EF4-FFF2-40B4-BE49-F238E27FC236}">
                <a16:creationId xmlns:a16="http://schemas.microsoft.com/office/drawing/2014/main" id="{287763C8-F3D5-4F64-A714-22B6E5E73DCB}"/>
              </a:ext>
            </a:extLst>
          </p:cNvPr>
          <p:cNvSpPr txBox="1"/>
          <p:nvPr/>
        </p:nvSpPr>
        <p:spPr>
          <a:xfrm>
            <a:off x="6950642" y="3727653"/>
            <a:ext cx="4759640"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「名前とタグ」には、何かわかりやすい名前を付ける。</a:t>
            </a:r>
            <a:r>
              <a:rPr lang="en-US" altLang="ja-JP" dirty="0"/>
              <a:t>(</a:t>
            </a:r>
            <a:r>
              <a:rPr lang="ja-JP" altLang="en-US" dirty="0"/>
              <a:t>任意</a:t>
            </a:r>
            <a:r>
              <a:rPr lang="en-US" altLang="ja-JP" dirty="0"/>
              <a:t>)</a:t>
            </a:r>
            <a:endParaRPr lang="ja-JP" altLang="en-US" dirty="0"/>
          </a:p>
        </p:txBody>
      </p:sp>
      <p:sp>
        <p:nvSpPr>
          <p:cNvPr id="22" name="正方形/長方形 21">
            <a:extLst>
              <a:ext uri="{FF2B5EF4-FFF2-40B4-BE49-F238E27FC236}">
                <a16:creationId xmlns:a16="http://schemas.microsoft.com/office/drawing/2014/main" id="{11D71F34-4EA2-43B1-83FB-0B6A5A1A5CB4}"/>
              </a:ext>
            </a:extLst>
          </p:cNvPr>
          <p:cNvSpPr/>
          <p:nvPr/>
        </p:nvSpPr>
        <p:spPr>
          <a:xfrm>
            <a:off x="7012635" y="4959013"/>
            <a:ext cx="3681391" cy="4725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9F44941D-CF75-4CBD-B982-3C785BDA2589}"/>
              </a:ext>
            </a:extLst>
          </p:cNvPr>
          <p:cNvSpPr txBox="1"/>
          <p:nvPr/>
        </p:nvSpPr>
        <p:spPr>
          <a:xfrm>
            <a:off x="6950642" y="1147258"/>
            <a:ext cx="4851421" cy="1015663"/>
          </a:xfrm>
          <a:prstGeom prst="rect">
            <a:avLst/>
          </a:prstGeom>
          <a:solidFill>
            <a:srgbClr val="FFFFCC"/>
          </a:solidFill>
        </p:spPr>
        <p:txBody>
          <a:bodyPr wrap="square" rtlCol="0">
            <a:spAutoFit/>
          </a:bodyPr>
          <a:lstStyle/>
          <a:p>
            <a:r>
              <a:rPr kumimoji="1" lang="en-US" altLang="ja-JP" sz="1200" dirty="0"/>
              <a:t>※ </a:t>
            </a:r>
            <a:r>
              <a:rPr lang="en-US" altLang="ja-JP" sz="1200" dirty="0"/>
              <a:t>Ubuntu Server 18.04/20.04/22.04 </a:t>
            </a:r>
            <a:r>
              <a:rPr kumimoji="1" lang="ja-JP" altLang="en-US" sz="1200" dirty="0"/>
              <a:t>のどのバージョンを選択するかは、読者の判断と責任に委ねられる。</a:t>
            </a:r>
            <a:br>
              <a:rPr kumimoji="1" lang="ja-JP" altLang="en-US" sz="1200" dirty="0"/>
            </a:br>
            <a:r>
              <a:rPr kumimoji="1" lang="en-US" altLang="ja-JP" sz="1200" dirty="0"/>
              <a:t>※ Ubuntu 24.04 (2024 </a:t>
            </a:r>
            <a:r>
              <a:rPr kumimoji="1" lang="ja-JP" altLang="en-US" sz="1200" dirty="0"/>
              <a:t>年</a:t>
            </a:r>
            <a:r>
              <a:rPr kumimoji="1" lang="en-US" altLang="ja-JP" sz="1200" dirty="0"/>
              <a:t>) </a:t>
            </a:r>
            <a:r>
              <a:rPr kumimoji="1" lang="ja-JP" altLang="en-US" sz="1200" dirty="0"/>
              <a:t>以降でも基本的に動作するはずである。</a:t>
            </a:r>
            <a:r>
              <a:rPr kumimoji="1" lang="en-US" altLang="ja-JP" sz="1200" dirty="0"/>
              <a:t>(</a:t>
            </a:r>
            <a:r>
              <a:rPr kumimoji="1" lang="ja-JP" altLang="en-US" sz="1200" dirty="0"/>
              <a:t>本ドキュメント作成時ではまだ </a:t>
            </a:r>
            <a:r>
              <a:rPr kumimoji="1" lang="en-US" altLang="ja-JP" sz="1200" dirty="0"/>
              <a:t>Ubuntu 24.04 </a:t>
            </a:r>
            <a:r>
              <a:rPr kumimoji="1" lang="ja-JP" altLang="en-US" sz="1200" dirty="0"/>
              <a:t>はリリースされていないため、動作確認はしていない。</a:t>
            </a:r>
            <a:r>
              <a:rPr kumimoji="1" lang="en-US" altLang="ja-JP" sz="1200" dirty="0"/>
              <a:t>)</a:t>
            </a:r>
          </a:p>
        </p:txBody>
      </p:sp>
    </p:spTree>
    <p:extLst>
      <p:ext uri="{BB962C8B-B14F-4D97-AF65-F5344CB8AC3E}">
        <p14:creationId xmlns:p14="http://schemas.microsoft.com/office/powerpoint/2010/main" val="281731033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128</a:t>
            </a:fld>
            <a:endParaRPr kumimoji="1" lang="ja-JP" altLang="en-US" dirty="0"/>
          </a:p>
        </p:txBody>
      </p:sp>
      <p:sp>
        <p:nvSpPr>
          <p:cNvPr id="5" name="テキスト ボックス 4"/>
          <p:cNvSpPr txBox="1"/>
          <p:nvPr/>
        </p:nvSpPr>
        <p:spPr>
          <a:xfrm>
            <a:off x="231067" y="155342"/>
            <a:ext cx="11444412" cy="220060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sz="1400" b="1" dirty="0">
                <a:solidFill>
                  <a:srgbClr val="0000FF"/>
                </a:solidFill>
              </a:rPr>
              <a:t>「ストレージを設定」では、ディスク容量を念のため </a:t>
            </a:r>
            <a:r>
              <a:rPr lang="en-US" altLang="ja-JP" sz="1400" b="1" u="sng" dirty="0">
                <a:solidFill>
                  <a:srgbClr val="0000FF"/>
                </a:solidFill>
              </a:rPr>
              <a:t>60GB </a:t>
            </a:r>
            <a:r>
              <a:rPr lang="ja-JP" altLang="en-US" sz="1400" b="1" u="sng" dirty="0">
                <a:solidFill>
                  <a:srgbClr val="0000FF"/>
                </a:solidFill>
              </a:rPr>
              <a:t>程度に増加する</a:t>
            </a:r>
            <a:r>
              <a:rPr lang="ja-JP" altLang="en-US" sz="1400" b="1" dirty="0">
                <a:solidFill>
                  <a:srgbClr val="0000FF"/>
                </a:solidFill>
              </a:rPr>
              <a:t>。</a:t>
            </a:r>
            <a:br>
              <a:rPr lang="en-US" altLang="ja-JP" sz="1400" b="1" dirty="0">
                <a:solidFill>
                  <a:srgbClr val="0000FF"/>
                </a:solidFill>
              </a:rPr>
            </a:br>
            <a:r>
              <a:rPr lang="en-US" altLang="ja-JP" sz="1100" b="1" dirty="0">
                <a:solidFill>
                  <a:srgbClr val="0000FF"/>
                </a:solidFill>
              </a:rPr>
              <a:t>(</a:t>
            </a:r>
            <a:r>
              <a:rPr lang="ja-JP" altLang="en-US" sz="1100" b="1" dirty="0">
                <a:solidFill>
                  <a:srgbClr val="0000FF"/>
                </a:solidFill>
              </a:rPr>
              <a:t>デフォルトは </a:t>
            </a:r>
            <a:r>
              <a:rPr lang="en-US" altLang="ja-JP" sz="1100" b="1" dirty="0">
                <a:solidFill>
                  <a:srgbClr val="0000FF"/>
                </a:solidFill>
              </a:rPr>
              <a:t>8GB </a:t>
            </a:r>
            <a:r>
              <a:rPr lang="ja-JP" altLang="en-US" sz="1100" b="1" dirty="0">
                <a:solidFill>
                  <a:srgbClr val="0000FF"/>
                </a:solidFill>
              </a:rPr>
              <a:t>であるが、これでは </a:t>
            </a:r>
            <a:r>
              <a:rPr lang="en-US" altLang="ja-JP" sz="1100" b="1" dirty="0">
                <a:solidFill>
                  <a:srgbClr val="0000FF"/>
                </a:solidFill>
              </a:rPr>
              <a:t>Swap </a:t>
            </a:r>
            <a:r>
              <a:rPr lang="ja-JP" altLang="en-US" sz="1100" b="1" dirty="0">
                <a:solidFill>
                  <a:srgbClr val="0000FF"/>
                </a:solidFill>
              </a:rPr>
              <a:t>を作成すると不足する。また、各種ログが溜まってきたときに、ディスク容量が不足するおそれがある。</a:t>
            </a:r>
            <a:r>
              <a:rPr lang="en-US" altLang="ja-JP" sz="1100" b="1" dirty="0">
                <a:solidFill>
                  <a:srgbClr val="0000FF"/>
                </a:solidFill>
              </a:rPr>
              <a:t>)</a:t>
            </a:r>
            <a:r>
              <a:rPr lang="en-US" altLang="ja-JP" sz="1100" dirty="0"/>
              <a:t> </a:t>
            </a:r>
            <a:endParaRPr lang="en-US" altLang="ja-JP" sz="1400" dirty="0"/>
          </a:p>
          <a:p>
            <a:pPr marL="285750" indent="-285750">
              <a:buFont typeface="Arial" panose="020B0604020202020204" pitchFamily="34" charset="0"/>
              <a:buChar char="•"/>
            </a:pPr>
            <a:r>
              <a:rPr lang="ja-JP" altLang="en-US" sz="1400" b="1" dirty="0">
                <a:solidFill>
                  <a:srgbClr val="FF0000"/>
                </a:solidFill>
              </a:rPr>
              <a:t>これが肝心。</a:t>
            </a:r>
            <a:r>
              <a:rPr lang="ja-JP" altLang="en-US" sz="1400" b="1" u="sng" dirty="0">
                <a:solidFill>
                  <a:srgbClr val="0000FF"/>
                </a:solidFill>
              </a:rPr>
              <a:t>「</a:t>
            </a:r>
            <a:r>
              <a:rPr lang="en-US" altLang="ja-JP" sz="1400" b="1" u="sng" dirty="0">
                <a:solidFill>
                  <a:srgbClr val="0000FF"/>
                </a:solidFill>
              </a:rPr>
              <a:t>Network Settings (</a:t>
            </a:r>
            <a:r>
              <a:rPr lang="ja-JP" altLang="en-US" sz="1400" b="1" u="sng" dirty="0">
                <a:solidFill>
                  <a:srgbClr val="0000FF"/>
                </a:solidFill>
              </a:rPr>
              <a:t>ネットワーク設定</a:t>
            </a:r>
            <a:r>
              <a:rPr lang="en-US" altLang="ja-JP" sz="1400" b="1" u="sng" dirty="0">
                <a:solidFill>
                  <a:srgbClr val="0000FF"/>
                </a:solidFill>
              </a:rPr>
              <a:t>)</a:t>
            </a:r>
            <a:r>
              <a:rPr lang="ja-JP" altLang="en-US" sz="1400" b="1" u="sng" dirty="0">
                <a:solidFill>
                  <a:srgbClr val="0000FF"/>
                </a:solidFill>
              </a:rPr>
              <a:t>」で、新しいセキュリティグループを作成する。ルールは、「編集」をクリックして独自に定義する。以下のようにする。</a:t>
            </a:r>
          </a:p>
          <a:p>
            <a:pPr lvl="1"/>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pPr lvl="1"/>
            <a:r>
              <a:rPr lang="ja-JP" altLang="en-US" sz="1400" dirty="0"/>
              <a:t>・ </a:t>
            </a:r>
            <a:r>
              <a:rPr lang="en-US" altLang="ja-JP" sz="1400" b="1" dirty="0">
                <a:solidFill>
                  <a:srgbClr val="0000FF"/>
                </a:solidFill>
              </a:rPr>
              <a:t>HTTPS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pPr lvl="1"/>
            <a:r>
              <a:rPr lang="ja-JP" altLang="en-US" sz="1400" dirty="0"/>
              <a:t>・ </a:t>
            </a:r>
            <a:r>
              <a:rPr lang="en-US" altLang="ja-JP" sz="1400" b="1" dirty="0">
                <a:solidFill>
                  <a:srgbClr val="0000FF"/>
                </a:solidFill>
              </a:rPr>
              <a:t>HTTP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br>
              <a:rPr lang="en-US" altLang="ja-JP" sz="1400" dirty="0"/>
            </a:br>
            <a:r>
              <a:rPr lang="en-US" altLang="ja-JP" sz="1400" dirty="0"/>
              <a:t>    (</a:t>
            </a:r>
            <a:r>
              <a:rPr lang="ja-JP" altLang="en-US" sz="1400" dirty="0"/>
              <a:t>後に述べる </a:t>
            </a:r>
            <a:r>
              <a:rPr lang="en-US" altLang="ja-JP" sz="1400" dirty="0"/>
              <a:t>Let’ Encrypt </a:t>
            </a:r>
            <a:r>
              <a:rPr lang="ja-JP" altLang="en-US" sz="1400" dirty="0"/>
              <a:t>等の </a:t>
            </a:r>
            <a:r>
              <a:rPr lang="en-US" altLang="ja-JP" sz="1400" dirty="0"/>
              <a:t>ACME </a:t>
            </a:r>
            <a:r>
              <a:rPr lang="ja-JP" altLang="en-US" sz="1400" dirty="0"/>
              <a:t>プロトコルベースの証明書自動更新を用いる場合、</a:t>
            </a:r>
            <a:r>
              <a:rPr lang="en-US" altLang="ja-JP" sz="1400" dirty="0"/>
              <a:t>Port 80 </a:t>
            </a:r>
            <a:r>
              <a:rPr lang="ja-JP" altLang="en-US" sz="1400" dirty="0"/>
              <a:t>が必要である。</a:t>
            </a:r>
            <a:r>
              <a:rPr lang="en-US" altLang="ja-JP" sz="1400" dirty="0"/>
              <a:t>)</a:t>
            </a:r>
            <a:endParaRPr lang="ja-JP" altLang="en-US" sz="1400" dirty="0"/>
          </a:p>
          <a:p>
            <a:pPr lvl="1"/>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pPr marL="285750" indent="-285750">
              <a:buFont typeface="Arial" panose="020B0604020202020204" pitchFamily="34" charset="0"/>
              <a:buChar char="•"/>
            </a:pPr>
            <a:r>
              <a:rPr lang="ja-JP" altLang="en-US" sz="1400" b="1" dirty="0">
                <a:solidFill>
                  <a:srgbClr val="FF0000"/>
                </a:solidFill>
              </a:rPr>
              <a:t>これが肝心。</a:t>
            </a:r>
            <a:r>
              <a:rPr lang="ja-JP" altLang="en-US" sz="1400" b="1" u="sng" dirty="0">
                <a:solidFill>
                  <a:srgbClr val="0000FF"/>
                </a:solidFill>
              </a:rPr>
              <a:t>「パブリック </a:t>
            </a:r>
            <a:r>
              <a:rPr lang="en-US" altLang="ja-JP" sz="1400" b="1" u="sng" dirty="0">
                <a:solidFill>
                  <a:srgbClr val="0000FF"/>
                </a:solidFill>
              </a:rPr>
              <a:t>IP </a:t>
            </a:r>
            <a:r>
              <a:rPr lang="ja-JP" altLang="en-US" sz="1400" b="1" u="sng" dirty="0">
                <a:solidFill>
                  <a:srgbClr val="0000FF"/>
                </a:solidFill>
              </a:rPr>
              <a:t>の自動割り当て」を必ず「有効」にする。</a:t>
            </a:r>
            <a:endParaRPr lang="ja-JP" altLang="en-US" sz="1400" dirty="0"/>
          </a:p>
        </p:txBody>
      </p:sp>
      <p:pic>
        <p:nvPicPr>
          <p:cNvPr id="4" name="図 3">
            <a:extLst>
              <a:ext uri="{FF2B5EF4-FFF2-40B4-BE49-F238E27FC236}">
                <a16:creationId xmlns:a16="http://schemas.microsoft.com/office/drawing/2014/main" id="{61E2F890-468C-478D-BD62-5027CF2FAC43}"/>
              </a:ext>
            </a:extLst>
          </p:cNvPr>
          <p:cNvPicPr>
            <a:picLocks noChangeAspect="1"/>
          </p:cNvPicPr>
          <p:nvPr/>
        </p:nvPicPr>
        <p:blipFill>
          <a:blip r:embed="rId2"/>
          <a:stretch>
            <a:fillRect/>
          </a:stretch>
        </p:blipFill>
        <p:spPr>
          <a:xfrm>
            <a:off x="739909" y="2623761"/>
            <a:ext cx="5099847" cy="805239"/>
          </a:xfrm>
          <a:prstGeom prst="rect">
            <a:avLst/>
          </a:prstGeom>
          <a:ln>
            <a:solidFill>
              <a:schemeClr val="tx1"/>
            </a:solidFill>
          </a:ln>
        </p:spPr>
      </p:pic>
      <p:sp>
        <p:nvSpPr>
          <p:cNvPr id="12" name="正方形/長方形 11">
            <a:extLst>
              <a:ext uri="{FF2B5EF4-FFF2-40B4-BE49-F238E27FC236}">
                <a16:creationId xmlns:a16="http://schemas.microsoft.com/office/drawing/2014/main" id="{B576904E-1A40-40EB-87C2-C76309DD6D38}"/>
              </a:ext>
            </a:extLst>
          </p:cNvPr>
          <p:cNvSpPr/>
          <p:nvPr/>
        </p:nvSpPr>
        <p:spPr>
          <a:xfrm>
            <a:off x="952821" y="3064316"/>
            <a:ext cx="776087" cy="3012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2BA08EAE-F32E-4699-A8AC-1A9E0C138F45}"/>
              </a:ext>
            </a:extLst>
          </p:cNvPr>
          <p:cNvPicPr>
            <a:picLocks noChangeAspect="1"/>
          </p:cNvPicPr>
          <p:nvPr/>
        </p:nvPicPr>
        <p:blipFill>
          <a:blip r:embed="rId3"/>
          <a:stretch>
            <a:fillRect/>
          </a:stretch>
        </p:blipFill>
        <p:spPr>
          <a:xfrm>
            <a:off x="680397" y="4981300"/>
            <a:ext cx="2837291" cy="994169"/>
          </a:xfrm>
          <a:prstGeom prst="rect">
            <a:avLst/>
          </a:prstGeom>
          <a:ln>
            <a:solidFill>
              <a:schemeClr val="tx1"/>
            </a:solidFill>
          </a:ln>
        </p:spPr>
      </p:pic>
      <p:sp>
        <p:nvSpPr>
          <p:cNvPr id="16" name="正方形/長方形 15">
            <a:extLst>
              <a:ext uri="{FF2B5EF4-FFF2-40B4-BE49-F238E27FC236}">
                <a16:creationId xmlns:a16="http://schemas.microsoft.com/office/drawing/2014/main" id="{04CF7CF8-1FAA-4515-BF9E-51897D4E2F71}"/>
              </a:ext>
            </a:extLst>
          </p:cNvPr>
          <p:cNvSpPr/>
          <p:nvPr/>
        </p:nvSpPr>
        <p:spPr>
          <a:xfrm>
            <a:off x="368833" y="4902413"/>
            <a:ext cx="11187953" cy="18288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a:extLst>
              <a:ext uri="{FF2B5EF4-FFF2-40B4-BE49-F238E27FC236}">
                <a16:creationId xmlns:a16="http://schemas.microsoft.com/office/drawing/2014/main" id="{17B5BC6E-29BD-4883-839D-A9FF06DA3C00}"/>
              </a:ext>
            </a:extLst>
          </p:cNvPr>
          <p:cNvPicPr>
            <a:picLocks noChangeAspect="1"/>
          </p:cNvPicPr>
          <p:nvPr/>
        </p:nvPicPr>
        <p:blipFill>
          <a:blip r:embed="rId4"/>
          <a:stretch>
            <a:fillRect/>
          </a:stretch>
        </p:blipFill>
        <p:spPr>
          <a:xfrm>
            <a:off x="4732524" y="3090652"/>
            <a:ext cx="5776673" cy="1653902"/>
          </a:xfrm>
          <a:prstGeom prst="rect">
            <a:avLst/>
          </a:prstGeom>
          <a:ln>
            <a:solidFill>
              <a:schemeClr val="tx1"/>
            </a:solidFill>
          </a:ln>
        </p:spPr>
      </p:pic>
      <p:sp>
        <p:nvSpPr>
          <p:cNvPr id="19" name="正方形/長方形 18">
            <a:extLst>
              <a:ext uri="{FF2B5EF4-FFF2-40B4-BE49-F238E27FC236}">
                <a16:creationId xmlns:a16="http://schemas.microsoft.com/office/drawing/2014/main" id="{8C08FA0F-367E-43F3-AD2C-350A45BB89F8}"/>
              </a:ext>
            </a:extLst>
          </p:cNvPr>
          <p:cNvSpPr/>
          <p:nvPr/>
        </p:nvSpPr>
        <p:spPr>
          <a:xfrm>
            <a:off x="4810206" y="3127401"/>
            <a:ext cx="4641156"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FE9BB2DC-EF36-41F7-8CDF-B6481388EFAB}"/>
              </a:ext>
            </a:extLst>
          </p:cNvPr>
          <p:cNvSpPr/>
          <p:nvPr/>
        </p:nvSpPr>
        <p:spPr>
          <a:xfrm>
            <a:off x="4779469" y="3665283"/>
            <a:ext cx="2266790" cy="99892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a:extLst>
              <a:ext uri="{FF2B5EF4-FFF2-40B4-BE49-F238E27FC236}">
                <a16:creationId xmlns:a16="http://schemas.microsoft.com/office/drawing/2014/main" id="{2B18F5C4-D1D7-4F55-9379-82F12A986BBB}"/>
              </a:ext>
            </a:extLst>
          </p:cNvPr>
          <p:cNvPicPr>
            <a:picLocks noChangeAspect="1"/>
          </p:cNvPicPr>
          <p:nvPr/>
        </p:nvPicPr>
        <p:blipFill>
          <a:blip r:embed="rId5"/>
          <a:stretch>
            <a:fillRect/>
          </a:stretch>
        </p:blipFill>
        <p:spPr>
          <a:xfrm>
            <a:off x="6162995" y="2521355"/>
            <a:ext cx="5103849" cy="502348"/>
          </a:xfrm>
          <a:prstGeom prst="rect">
            <a:avLst/>
          </a:prstGeom>
          <a:ln>
            <a:solidFill>
              <a:schemeClr val="tx1"/>
            </a:solidFill>
          </a:ln>
        </p:spPr>
      </p:pic>
      <p:sp>
        <p:nvSpPr>
          <p:cNvPr id="23" name="正方形/長方形 22">
            <a:extLst>
              <a:ext uri="{FF2B5EF4-FFF2-40B4-BE49-F238E27FC236}">
                <a16:creationId xmlns:a16="http://schemas.microsoft.com/office/drawing/2014/main" id="{E8ED5DBB-9C3B-4CA2-BA95-477028568BEC}"/>
              </a:ext>
            </a:extLst>
          </p:cNvPr>
          <p:cNvSpPr/>
          <p:nvPr/>
        </p:nvSpPr>
        <p:spPr>
          <a:xfrm>
            <a:off x="10481022" y="2604887"/>
            <a:ext cx="776088" cy="2458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 name="図 24">
            <a:extLst>
              <a:ext uri="{FF2B5EF4-FFF2-40B4-BE49-F238E27FC236}">
                <a16:creationId xmlns:a16="http://schemas.microsoft.com/office/drawing/2014/main" id="{7587A182-8C1B-485E-91E9-9CB4B350896E}"/>
              </a:ext>
            </a:extLst>
          </p:cNvPr>
          <p:cNvPicPr>
            <a:picLocks noChangeAspect="1"/>
          </p:cNvPicPr>
          <p:nvPr/>
        </p:nvPicPr>
        <p:blipFill>
          <a:blip r:embed="rId6"/>
          <a:stretch>
            <a:fillRect/>
          </a:stretch>
        </p:blipFill>
        <p:spPr>
          <a:xfrm>
            <a:off x="546114" y="3746131"/>
            <a:ext cx="4125780" cy="534690"/>
          </a:xfrm>
          <a:prstGeom prst="rect">
            <a:avLst/>
          </a:prstGeom>
          <a:ln>
            <a:solidFill>
              <a:schemeClr val="tx1"/>
            </a:solidFill>
          </a:ln>
        </p:spPr>
      </p:pic>
      <p:sp>
        <p:nvSpPr>
          <p:cNvPr id="26" name="正方形/長方形 25">
            <a:extLst>
              <a:ext uri="{FF2B5EF4-FFF2-40B4-BE49-F238E27FC236}">
                <a16:creationId xmlns:a16="http://schemas.microsoft.com/office/drawing/2014/main" id="{10E1C100-2FC7-4838-B0F3-41EA841D34E3}"/>
              </a:ext>
            </a:extLst>
          </p:cNvPr>
          <p:cNvSpPr/>
          <p:nvPr/>
        </p:nvSpPr>
        <p:spPr>
          <a:xfrm>
            <a:off x="560935" y="3780544"/>
            <a:ext cx="4041801"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a:extLst>
              <a:ext uri="{FF2B5EF4-FFF2-40B4-BE49-F238E27FC236}">
                <a16:creationId xmlns:a16="http://schemas.microsoft.com/office/drawing/2014/main" id="{BA1BB344-B8CD-4C6B-81CF-FC512EC60899}"/>
              </a:ext>
            </a:extLst>
          </p:cNvPr>
          <p:cNvPicPr>
            <a:picLocks noChangeAspect="1"/>
          </p:cNvPicPr>
          <p:nvPr/>
        </p:nvPicPr>
        <p:blipFill>
          <a:blip r:embed="rId7"/>
          <a:stretch>
            <a:fillRect/>
          </a:stretch>
        </p:blipFill>
        <p:spPr>
          <a:xfrm>
            <a:off x="3130800" y="5366146"/>
            <a:ext cx="3448284" cy="1124689"/>
          </a:xfrm>
          <a:prstGeom prst="rect">
            <a:avLst/>
          </a:prstGeom>
          <a:ln>
            <a:solidFill>
              <a:schemeClr val="tx1"/>
            </a:solidFill>
          </a:ln>
        </p:spPr>
      </p:pic>
      <p:pic>
        <p:nvPicPr>
          <p:cNvPr id="24" name="図 23">
            <a:extLst>
              <a:ext uri="{FF2B5EF4-FFF2-40B4-BE49-F238E27FC236}">
                <a16:creationId xmlns:a16="http://schemas.microsoft.com/office/drawing/2014/main" id="{6A33EC7A-5A18-4C2E-82DC-D57723CCB8A2}"/>
              </a:ext>
            </a:extLst>
          </p:cNvPr>
          <p:cNvPicPr>
            <a:picLocks noChangeAspect="1"/>
          </p:cNvPicPr>
          <p:nvPr/>
        </p:nvPicPr>
        <p:blipFill>
          <a:blip r:embed="rId8"/>
          <a:stretch>
            <a:fillRect/>
          </a:stretch>
        </p:blipFill>
        <p:spPr>
          <a:xfrm>
            <a:off x="5184010" y="5123329"/>
            <a:ext cx="3269852" cy="1038048"/>
          </a:xfrm>
          <a:prstGeom prst="rect">
            <a:avLst/>
          </a:prstGeom>
          <a:ln>
            <a:solidFill>
              <a:schemeClr val="tx1"/>
            </a:solidFill>
          </a:ln>
        </p:spPr>
      </p:pic>
      <p:pic>
        <p:nvPicPr>
          <p:cNvPr id="27" name="図 26">
            <a:extLst>
              <a:ext uri="{FF2B5EF4-FFF2-40B4-BE49-F238E27FC236}">
                <a16:creationId xmlns:a16="http://schemas.microsoft.com/office/drawing/2014/main" id="{7F9A7497-AC10-4BE4-AA48-C39A45EAC5AB}"/>
              </a:ext>
            </a:extLst>
          </p:cNvPr>
          <p:cNvPicPr>
            <a:picLocks noChangeAspect="1"/>
          </p:cNvPicPr>
          <p:nvPr/>
        </p:nvPicPr>
        <p:blipFill>
          <a:blip r:embed="rId9"/>
          <a:stretch>
            <a:fillRect/>
          </a:stretch>
        </p:blipFill>
        <p:spPr>
          <a:xfrm>
            <a:off x="8094862" y="5569971"/>
            <a:ext cx="3254713" cy="1038048"/>
          </a:xfrm>
          <a:prstGeom prst="rect">
            <a:avLst/>
          </a:prstGeom>
          <a:ln>
            <a:solidFill>
              <a:schemeClr val="tx1"/>
            </a:solidFill>
          </a:ln>
        </p:spPr>
      </p:pic>
    </p:spTree>
    <p:extLst>
      <p:ext uri="{BB962C8B-B14F-4D97-AF65-F5344CB8AC3E}">
        <p14:creationId xmlns:p14="http://schemas.microsoft.com/office/powerpoint/2010/main" val="296575201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「インスタンスを起動」で、いよいよ、「起動」をクリックする。</a:t>
            </a:r>
          </a:p>
        </p:txBody>
      </p:sp>
      <p:sp>
        <p:nvSpPr>
          <p:cNvPr id="11" name="テキスト ボックス 10"/>
          <p:cNvSpPr txBox="1"/>
          <p:nvPr/>
        </p:nvSpPr>
        <p:spPr>
          <a:xfrm>
            <a:off x="261796" y="3105834"/>
            <a:ext cx="11335124"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kumimoji="1" lang="ja-JP" altLang="en-US" dirty="0"/>
              <a:t>コンソールの「</a:t>
            </a:r>
            <a:r>
              <a:rPr lang="en-US" altLang="ja-JP" dirty="0"/>
              <a:t>EC2</a:t>
            </a:r>
            <a:r>
              <a:rPr lang="ja-JP" altLang="en-US" dirty="0"/>
              <a:t>」の「インスタンス」で、起動したインスタンスが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pPr marL="285750" indent="-285750">
              <a:buFont typeface="Arial" panose="020B0604020202020204" pitchFamily="34" charset="0"/>
              <a:buChar char="•"/>
            </a:pPr>
            <a:r>
              <a:rPr lang="ja-JP" altLang="en-US" dirty="0"/>
              <a:t>数分間で完了するはずである。</a:t>
            </a:r>
          </a:p>
        </p:txBody>
      </p:sp>
      <p:pic>
        <p:nvPicPr>
          <p:cNvPr id="12" name="図 11"/>
          <p:cNvPicPr>
            <a:picLocks noChangeAspect="1"/>
          </p:cNvPicPr>
          <p:nvPr/>
        </p:nvPicPr>
        <p:blipFill>
          <a:blip r:embed="rId2"/>
          <a:stretch>
            <a:fillRect/>
          </a:stretch>
        </p:blipFill>
        <p:spPr>
          <a:xfrm>
            <a:off x="1208547" y="3841481"/>
            <a:ext cx="9667875" cy="762000"/>
          </a:xfrm>
          <a:prstGeom prst="rect">
            <a:avLst/>
          </a:prstGeom>
        </p:spPr>
      </p:pic>
      <p:sp>
        <p:nvSpPr>
          <p:cNvPr id="13" name="正方形/長方形 12"/>
          <p:cNvSpPr/>
          <p:nvPr/>
        </p:nvSpPr>
        <p:spPr>
          <a:xfrm>
            <a:off x="4849561" y="4267457"/>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875AB9D6-29B8-477A-B0C3-8C84316B0A40}"/>
              </a:ext>
            </a:extLst>
          </p:cNvPr>
          <p:cNvPicPr>
            <a:picLocks noChangeAspect="1"/>
          </p:cNvPicPr>
          <p:nvPr/>
        </p:nvPicPr>
        <p:blipFill>
          <a:blip r:embed="rId3"/>
          <a:stretch>
            <a:fillRect/>
          </a:stretch>
        </p:blipFill>
        <p:spPr>
          <a:xfrm>
            <a:off x="958166" y="1525333"/>
            <a:ext cx="3552825" cy="790575"/>
          </a:xfrm>
          <a:prstGeom prst="rect">
            <a:avLst/>
          </a:prstGeom>
        </p:spPr>
      </p:pic>
      <p:sp>
        <p:nvSpPr>
          <p:cNvPr id="7" name="正方形/長方形 6"/>
          <p:cNvSpPr/>
          <p:nvPr/>
        </p:nvSpPr>
        <p:spPr>
          <a:xfrm>
            <a:off x="2504265" y="1669317"/>
            <a:ext cx="1875634" cy="48974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70132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57655" y="1136073"/>
            <a:ext cx="11878835" cy="5585402"/>
          </a:xfrm>
        </p:spPr>
        <p:txBody>
          <a:bodyPr>
            <a:normAutofit fontScale="92500" lnSpcReduction="20000"/>
          </a:bodyPr>
          <a:lstStyle/>
          <a:p>
            <a:pPr>
              <a:lnSpc>
                <a:spcPct val="120000"/>
              </a:lnSpc>
            </a:pPr>
            <a:r>
              <a:rPr kumimoji="1" lang="ja-JP" altLang="en-US" sz="1200" b="1" dirty="0"/>
              <a:t>ハイパースケール版は、</a:t>
            </a:r>
            <a:r>
              <a:rPr kumimoji="1" lang="en-US" altLang="ja-JP" sz="1200" b="1" dirty="0"/>
              <a:t>2020/04 </a:t>
            </a:r>
            <a:r>
              <a:rPr kumimoji="1" lang="ja-JP" altLang="en-US" sz="1200" b="1" dirty="0"/>
              <a:t>より無償開放している「</a:t>
            </a:r>
            <a:r>
              <a:rPr kumimoji="1" lang="en-US" altLang="ja-JP" sz="1200" b="1" dirty="0"/>
              <a:t>NTT </a:t>
            </a:r>
            <a:r>
              <a:rPr kumimoji="1" lang="ja-JP" altLang="en-US" sz="1200" b="1" dirty="0"/>
              <a:t>東日本 </a:t>
            </a:r>
            <a:r>
              <a:rPr kumimoji="1" lang="en-US" altLang="ja-JP" sz="1200" b="1" dirty="0"/>
              <a:t>- IPA </a:t>
            </a:r>
            <a:r>
              <a:rPr kumimoji="1" lang="ja-JP" altLang="en-US" sz="1200" b="1" dirty="0"/>
              <a:t>シン・テレワークシステム」 </a:t>
            </a:r>
            <a:r>
              <a:rPr lang="en-US" altLang="ja-JP" sz="1200" b="1" dirty="0"/>
              <a:t>(</a:t>
            </a:r>
            <a:r>
              <a:rPr lang="ja-JP" altLang="en-US" sz="1200" b="1" dirty="0"/>
              <a:t>パブリック版</a:t>
            </a:r>
            <a:r>
              <a:rPr lang="en-US" altLang="ja-JP" sz="1200" b="1" dirty="0"/>
              <a:t>) </a:t>
            </a:r>
            <a:r>
              <a:rPr kumimoji="1" lang="ja-JP" altLang="en-US" sz="1200" b="1" dirty="0"/>
              <a:t>で使用しているものと同じ技術・同じコードであり、高い性能とスケーラビリティを有する。</a:t>
            </a:r>
            <a:endParaRPr kumimoji="1" lang="en-US" altLang="ja-JP" sz="1200" b="1" dirty="0"/>
          </a:p>
          <a:p>
            <a:pPr>
              <a:lnSpc>
                <a:spcPct val="120000"/>
              </a:lnSpc>
            </a:pPr>
            <a:r>
              <a:rPr kumimoji="1" lang="ja-JP" altLang="en-US" sz="1200" b="1" dirty="0"/>
              <a:t>大量のユーザー・セッションを、大量に分散した中継ゲートウェイで処理している。</a:t>
            </a:r>
            <a:endParaRPr kumimoji="1" lang="en-US" altLang="ja-JP" sz="1200" b="1" dirty="0"/>
          </a:p>
          <a:p>
            <a:pPr lvl="1">
              <a:lnSpc>
                <a:spcPct val="120000"/>
              </a:lnSpc>
            </a:pPr>
            <a:r>
              <a:rPr kumimoji="1" lang="en-US" altLang="ja-JP" sz="1200" dirty="0"/>
              <a:t>18</a:t>
            </a:r>
            <a:r>
              <a:rPr kumimoji="1" lang="ja-JP" altLang="en-US" sz="1200" dirty="0"/>
              <a:t> 万を超える登録ユーザー、平日日中 </a:t>
            </a:r>
            <a:r>
              <a:rPr kumimoji="1" lang="en-US" altLang="ja-JP" sz="1200" dirty="0"/>
              <a:t>6</a:t>
            </a:r>
            <a:r>
              <a:rPr kumimoji="1" lang="ja-JP" altLang="en-US" sz="1200" dirty="0"/>
              <a:t> 万を超えるセッションを分散処理。</a:t>
            </a:r>
            <a:endParaRPr kumimoji="1" lang="en-US" altLang="ja-JP" sz="1200" dirty="0"/>
          </a:p>
          <a:p>
            <a:pPr lvl="1">
              <a:lnSpc>
                <a:spcPct val="120000"/>
              </a:lnSpc>
            </a:pPr>
            <a:r>
              <a:rPr kumimoji="1" lang="ja-JP" altLang="en-US" sz="1200" dirty="0"/>
              <a:t>パブリック版のコントローラは、数万円程度で購入した安価な中古サーバーで運用しているが、十分な性能を発揮。</a:t>
            </a:r>
            <a:br>
              <a:rPr kumimoji="1" lang="ja-JP" altLang="en-US" sz="1200" dirty="0"/>
            </a:br>
            <a:r>
              <a:rPr kumimoji="1" lang="ja-JP" altLang="en-US" sz="1200" dirty="0"/>
              <a:t>現在のハードウェアで </a:t>
            </a:r>
            <a:r>
              <a:rPr kumimoji="1" lang="en-US" altLang="ja-JP" sz="1200" dirty="0"/>
              <a:t>50 </a:t>
            </a:r>
            <a:r>
              <a:rPr kumimoji="1" lang="ja-JP" altLang="en-US" sz="1200" dirty="0"/>
              <a:t>万ユーザー、より高性能なサーバーに置換すれば数百万ユーザーを単一のシステムで維持可能。</a:t>
            </a:r>
            <a:r>
              <a:rPr lang="en-US" altLang="ja-JP" sz="1200" dirty="0"/>
              <a:t>(</a:t>
            </a:r>
            <a:r>
              <a:rPr lang="ja-JP" altLang="en-US" sz="1200" dirty="0"/>
              <a:t>システムを分割すれば、さらに数十倍、数千万ユーザーに拡大可能。</a:t>
            </a:r>
            <a:r>
              <a:rPr lang="en-US" altLang="ja-JP" sz="1200" dirty="0"/>
              <a:t>)</a:t>
            </a:r>
          </a:p>
          <a:p>
            <a:pPr>
              <a:lnSpc>
                <a:spcPct val="120000"/>
              </a:lnSpc>
            </a:pPr>
            <a:r>
              <a:rPr kumimoji="1" lang="ja-JP" altLang="en-US" sz="1400" b="1" dirty="0"/>
              <a:t>一部の中継ゲートウェイがダウンしても、サービスを続行できる。</a:t>
            </a:r>
            <a:endParaRPr kumimoji="1" lang="en-US" altLang="ja-JP" sz="1400" b="1" dirty="0"/>
          </a:p>
          <a:p>
            <a:pPr lvl="1">
              <a:lnSpc>
                <a:spcPct val="120000"/>
              </a:lnSpc>
            </a:pPr>
            <a:r>
              <a:rPr kumimoji="1" lang="ja-JP" altLang="en-US" sz="1200" dirty="0"/>
              <a:t>パブリック版では </a:t>
            </a:r>
            <a:r>
              <a:rPr kumimoji="1" lang="en-US" altLang="ja-JP" sz="1200" dirty="0"/>
              <a:t>240 </a:t>
            </a:r>
            <a:r>
              <a:rPr kumimoji="1" lang="ja-JP" altLang="en-US" sz="1200" dirty="0"/>
              <a:t>台の中継ゲートウェイ </a:t>
            </a:r>
            <a:r>
              <a:rPr kumimoji="1" lang="en-US" altLang="ja-JP" sz="1200" dirty="0"/>
              <a:t>(Raspberry Pi 4 </a:t>
            </a:r>
            <a:r>
              <a:rPr kumimoji="1" lang="ja-JP" altLang="en-US" sz="1200" dirty="0"/>
              <a:t>等で安価に構築</a:t>
            </a:r>
            <a:r>
              <a:rPr kumimoji="1" lang="en-US" altLang="ja-JP" sz="1200" dirty="0"/>
              <a:t>) </a:t>
            </a:r>
            <a:r>
              <a:rPr kumimoji="1" lang="ja-JP" altLang="en-US" sz="1200" dirty="0"/>
              <a:t>が合計 </a:t>
            </a:r>
            <a:r>
              <a:rPr kumimoji="1" lang="en-US" altLang="ja-JP" sz="1200" dirty="0"/>
              <a:t>4 </a:t>
            </a:r>
            <a:r>
              <a:rPr kumimoji="1" lang="ja-JP" altLang="en-US" sz="1200" dirty="0"/>
              <a:t>系統のインターネット接続系に接続されている。中継ゲートウェイの一部がダウンしたり、インターネット接続回線がダウンしても、自動的に他の中継ゲートウェイに処理が再バランスされ、サービスが継続される。</a:t>
            </a:r>
            <a:endParaRPr kumimoji="1" lang="en-US" altLang="ja-JP" sz="1200" dirty="0"/>
          </a:p>
          <a:p>
            <a:pPr>
              <a:lnSpc>
                <a:spcPct val="120000"/>
              </a:lnSpc>
            </a:pPr>
            <a:r>
              <a:rPr kumimoji="1" lang="en-US" altLang="ja-JP" sz="1400" b="1" dirty="0"/>
              <a:t>2 </a:t>
            </a:r>
            <a:r>
              <a:rPr kumimoji="1" lang="ja-JP" altLang="en-US" sz="1400" b="1" dirty="0"/>
              <a:t>台以上のコントローラに冗長化可能。コントローラの負荷も分散され、一部がダウンしても、サービスを続行できる。</a:t>
            </a:r>
            <a:endParaRPr kumimoji="1" lang="en-US" altLang="ja-JP" sz="1400" b="1" dirty="0"/>
          </a:p>
          <a:p>
            <a:pPr lvl="1">
              <a:lnSpc>
                <a:spcPct val="120000"/>
              </a:lnSpc>
            </a:pPr>
            <a:r>
              <a:rPr kumimoji="1" lang="ja-JP" altLang="en-US" sz="1200" dirty="0"/>
              <a:t>コントローラは、すべての中継ゲートウェイからの定期的なセッション一覧情報の報告を受けることで、現在生存している中継ゲートウェイの一覧とセッションテーブルを常に維持。</a:t>
            </a:r>
          </a:p>
          <a:p>
            <a:pPr lvl="1">
              <a:lnSpc>
                <a:spcPct val="120000"/>
              </a:lnSpc>
            </a:pPr>
            <a:r>
              <a:rPr kumimoji="1" lang="ja-JP" altLang="en-US" sz="1200" dirty="0"/>
              <a:t>すなわち、コントローラは携帯電話システムの「ロケーションレジスタ」に相当し、中継ゲートウェイは「基地局」に相当。</a:t>
            </a:r>
            <a:endParaRPr kumimoji="1" lang="en-US" altLang="ja-JP" sz="1200" dirty="0"/>
          </a:p>
          <a:p>
            <a:pPr lvl="1">
              <a:lnSpc>
                <a:spcPct val="120000"/>
              </a:lnSpc>
            </a:pPr>
            <a:r>
              <a:rPr kumimoji="1" lang="ja-JP" altLang="en-US" sz="1200" dirty="0"/>
              <a:t>コントローラは </a:t>
            </a:r>
            <a:r>
              <a:rPr kumimoji="1" lang="en-US" altLang="ja-JP" sz="1200" dirty="0"/>
              <a:t>2 </a:t>
            </a:r>
            <a:r>
              <a:rPr kumimoji="1" lang="ja-JP" altLang="en-US" sz="1200" dirty="0"/>
              <a:t>台以上で冗長化可能。一部のコントローラがダウンしても、生存しているものでサービスを維持可能。</a:t>
            </a:r>
            <a:endParaRPr kumimoji="1" lang="en-US" altLang="ja-JP" sz="1200" dirty="0"/>
          </a:p>
          <a:p>
            <a:pPr>
              <a:lnSpc>
                <a:spcPct val="120000"/>
              </a:lnSpc>
            </a:pPr>
            <a:r>
              <a:rPr kumimoji="1" lang="ja-JP" altLang="en-US" sz="1400" b="1" dirty="0"/>
              <a:t>データベースをコントローラと同居させることも、独立させることも可能。データベースサーバーがダウンしても、サービスを続行できる。</a:t>
            </a:r>
            <a:endParaRPr kumimoji="1" lang="en-US" altLang="ja-JP" sz="1400" b="1" dirty="0"/>
          </a:p>
          <a:p>
            <a:pPr lvl="1">
              <a:lnSpc>
                <a:spcPct val="120000"/>
              </a:lnSpc>
            </a:pPr>
            <a:r>
              <a:rPr kumimoji="1" lang="ja-JP" altLang="en-US" sz="1200" dirty="0"/>
              <a:t>コントローラの登録情報は </a:t>
            </a:r>
            <a:r>
              <a:rPr lang="en-US" altLang="ja-JP" sz="1200" dirty="0"/>
              <a:t>Microsoft SQL Server 2019 Express </a:t>
            </a:r>
            <a:r>
              <a:rPr lang="ja-JP" altLang="en-US" sz="1200" dirty="0"/>
              <a:t>で堅牢に管理。複数のコントローラは単一の </a:t>
            </a:r>
            <a:r>
              <a:rPr lang="en-US" altLang="ja-JP" sz="1200" dirty="0"/>
              <a:t>DB </a:t>
            </a:r>
            <a:r>
              <a:rPr lang="ja-JP" altLang="en-US" sz="1200" dirty="0"/>
              <a:t>をマスタとして利用。</a:t>
            </a:r>
            <a:endParaRPr lang="en-US" altLang="ja-JP" sz="1200" dirty="0"/>
          </a:p>
          <a:p>
            <a:pPr lvl="1">
              <a:lnSpc>
                <a:spcPct val="120000"/>
              </a:lnSpc>
            </a:pPr>
            <a:r>
              <a:rPr kumimoji="1" lang="en-US" altLang="ja-JP" sz="1200" dirty="0"/>
              <a:t>DB </a:t>
            </a:r>
            <a:r>
              <a:rPr kumimoji="1" lang="ja-JP" altLang="en-US" sz="1200" dirty="0"/>
              <a:t>をコントローラから独立させることが可能。</a:t>
            </a:r>
            <a:endParaRPr kumimoji="1" lang="en-US" altLang="ja-JP" sz="1200" dirty="0"/>
          </a:p>
          <a:p>
            <a:pPr lvl="1">
              <a:lnSpc>
                <a:spcPct val="120000"/>
              </a:lnSpc>
            </a:pPr>
            <a:r>
              <a:rPr lang="en-US" altLang="ja-JP" sz="1200" dirty="0"/>
              <a:t>DB </a:t>
            </a:r>
            <a:r>
              <a:rPr lang="ja-JP" altLang="en-US" sz="1200" dirty="0"/>
              <a:t>の内容は、全コントローラがキャッシュを保持。</a:t>
            </a:r>
            <a:r>
              <a:rPr lang="en-US" altLang="ja-JP" sz="1200" dirty="0"/>
              <a:t>DB</a:t>
            </a:r>
            <a:r>
              <a:rPr lang="ja-JP" altLang="en-US" sz="1200" dirty="0"/>
              <a:t> が停止した場合も、サービスは継続。</a:t>
            </a:r>
            <a:r>
              <a:rPr lang="en-US" altLang="ja-JP" sz="1200" dirty="0"/>
              <a:t>※ DB</a:t>
            </a:r>
            <a:r>
              <a:rPr lang="ja-JP" altLang="en-US" sz="1200" dirty="0"/>
              <a:t> ダウン時には、一部の機能が停止する。</a:t>
            </a:r>
            <a:r>
              <a:rPr lang="en-US" altLang="ja-JP" sz="1200" dirty="0"/>
              <a:t>7-1 </a:t>
            </a:r>
            <a:r>
              <a:rPr lang="ja-JP" altLang="en-US" sz="1200" dirty="0"/>
              <a:t>を参照。</a:t>
            </a:r>
            <a:endParaRPr lang="en-US" altLang="ja-JP" sz="1200" dirty="0"/>
          </a:p>
          <a:p>
            <a:pPr lvl="1">
              <a:lnSpc>
                <a:spcPct val="120000"/>
              </a:lnSpc>
            </a:pPr>
            <a:r>
              <a:rPr kumimoji="1" lang="en-US" altLang="ja-JP" sz="1200" dirty="0"/>
              <a:t>DB </a:t>
            </a:r>
            <a:r>
              <a:rPr kumimoji="1" lang="ja-JP" altLang="en-US" sz="1200" dirty="0"/>
              <a:t>ダウンしてもサービス継続できることから、</a:t>
            </a:r>
            <a:r>
              <a:rPr kumimoji="1" lang="en-US" altLang="ja-JP" sz="1200" dirty="0"/>
              <a:t>DB </a:t>
            </a:r>
            <a:r>
              <a:rPr kumimoji="1" lang="ja-JP" altLang="en-US" sz="1200" dirty="0" err="1"/>
              <a:t>を冗</a:t>
            </a:r>
            <a:r>
              <a:rPr kumimoji="1" lang="ja-JP" altLang="en-US" sz="1200" dirty="0"/>
              <a:t>長させる必要性は低い。</a:t>
            </a:r>
            <a:r>
              <a:rPr kumimoji="1" lang="en-US" altLang="ja-JP" sz="1200" dirty="0"/>
              <a:t>VM </a:t>
            </a:r>
            <a:r>
              <a:rPr kumimoji="1" lang="ja-JP" altLang="en-US" sz="1200" dirty="0"/>
              <a:t>技術を用いて </a:t>
            </a:r>
            <a:r>
              <a:rPr kumimoji="1" lang="en-US" altLang="ja-JP" sz="1200" dirty="0"/>
              <a:t>DB </a:t>
            </a:r>
            <a:r>
              <a:rPr kumimoji="1" lang="ja-JP" altLang="en-US" sz="1200" dirty="0"/>
              <a:t>サーバーの冗長は可能。</a:t>
            </a:r>
            <a:endParaRPr kumimoji="1" lang="en-US" altLang="ja-JP" sz="1200" dirty="0"/>
          </a:p>
          <a:p>
            <a:pPr>
              <a:lnSpc>
                <a:spcPct val="120000"/>
              </a:lnSpc>
            </a:pPr>
            <a:r>
              <a:rPr kumimoji="1" lang="ja-JP" altLang="en-US" sz="1400" b="1" dirty="0"/>
              <a:t>ソフトウェア負荷分散・冗長技術により、インターネット回線設備やサーバーハードウェアは安価な商品でも </a:t>
            </a:r>
            <a:r>
              <a:rPr kumimoji="1" lang="en-US" altLang="ja-JP" sz="1400" b="1" dirty="0"/>
              <a:t>OK</a:t>
            </a:r>
            <a:r>
              <a:rPr kumimoji="1" lang="ja-JP" altLang="en-US" sz="1400" b="1" dirty="0" err="1"/>
              <a:t>。</a:t>
            </a:r>
            <a:r>
              <a:rPr kumimoji="1" lang="ja-JP" altLang="en-US" sz="1400" b="1" dirty="0"/>
              <a:t>一部の回線や </a:t>
            </a:r>
            <a:r>
              <a:rPr kumimoji="1" lang="en-US" altLang="ja-JP" sz="1400" b="1" dirty="0"/>
              <a:t>HW</a:t>
            </a:r>
            <a:r>
              <a:rPr lang="ja-JP" altLang="en-US" sz="1400" b="1" dirty="0"/>
              <a:t> が停止しても、サービスを続行できる。</a:t>
            </a:r>
            <a:endParaRPr kumimoji="1" lang="en-US" altLang="ja-JP" sz="1400" b="1" dirty="0"/>
          </a:p>
          <a:p>
            <a:pPr lvl="1">
              <a:lnSpc>
                <a:spcPct val="120000"/>
              </a:lnSpc>
            </a:pPr>
            <a:r>
              <a:rPr kumimoji="1" lang="ja-JP" altLang="en-US" sz="1200" dirty="0"/>
              <a:t>「シン・テレワークシステム」の思想は、ソフトウェア技術により、安価で壊れてもよいハードウェアを並べ、高性能なハードウェア設備やインターネット回線設備によるレガシーなシステムに勝つことである。</a:t>
            </a:r>
            <a:endParaRPr kumimoji="1" lang="en-US" altLang="ja-JP" sz="1200" dirty="0"/>
          </a:p>
          <a:p>
            <a:pPr lvl="1">
              <a:lnSpc>
                <a:spcPct val="120000"/>
              </a:lnSpc>
            </a:pPr>
            <a:r>
              <a:rPr lang="en-US" altLang="ja-JP" sz="1200" dirty="0"/>
              <a:t>SLA</a:t>
            </a:r>
            <a:r>
              <a:rPr lang="ja-JP" altLang="en-US" sz="1200" dirty="0"/>
              <a:t> により</a:t>
            </a:r>
            <a:r>
              <a:rPr kumimoji="1" lang="ja-JP" altLang="en-US" sz="1200" dirty="0"/>
              <a:t>品質保証されたインターネット回線は不要となり、ブロードバンド的・フレッツ的な、いつ停止するかわからない回線を複数本敷設して大規模システムが構築可能。</a:t>
            </a:r>
            <a:endParaRPr kumimoji="1" lang="en-US" altLang="ja-JP" sz="1200" dirty="0"/>
          </a:p>
          <a:p>
            <a:pPr lvl="1">
              <a:lnSpc>
                <a:spcPct val="120000"/>
              </a:lnSpc>
            </a:pPr>
            <a:r>
              <a:rPr lang="ja-JP" altLang="en-US" sz="1200" dirty="0"/>
              <a:t>複数の拠点に分散してシステムを構築可能で、一部の拠点がダウンしてもシステム全体は止まらず稼働。データセンタ、サーバールーム、</a:t>
            </a:r>
            <a:r>
              <a:rPr lang="en-US" altLang="ja-JP" sz="1200" dirty="0"/>
              <a:t>UPS </a:t>
            </a:r>
            <a:r>
              <a:rPr lang="ja-JP" altLang="en-US" sz="1200" dirty="0"/>
              <a:t>を不要とし、極めて安価な自宅ラックの集合体で、従来のキャリア品質と同等以上のサービスを構築することを可能とする。</a:t>
            </a:r>
            <a:endParaRPr kumimoji="1" lang="en-US" altLang="ja-JP" sz="1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1-4. </a:t>
            </a:r>
            <a:r>
              <a:rPr kumimoji="1" lang="ja-JP" altLang="en-US" dirty="0"/>
              <a:t>ハイパースケール版の革新点</a:t>
            </a:r>
          </a:p>
        </p:txBody>
      </p:sp>
    </p:spTree>
    <p:extLst>
      <p:ext uri="{BB962C8B-B14F-4D97-AF65-F5344CB8AC3E}">
        <p14:creationId xmlns:p14="http://schemas.microsoft.com/office/powerpoint/2010/main" val="135109248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つ、新規に割当てを受ける。</a:t>
            </a:r>
            <a:endParaRPr lang="en-US" altLang="ja-JP" dirty="0"/>
          </a:p>
          <a:p>
            <a:pPr marL="285750" indent="-285750">
              <a:buFont typeface="Arial" panose="020B0604020202020204" pitchFamily="34" charset="0"/>
              <a:buChar char="•"/>
            </a:pPr>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上記で割当てられた静的パブリック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アドレスの関連付け」をクリックし、先ほど作成した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4104776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割当てられた </a:t>
            </a:r>
            <a:r>
              <a:rPr kumimoji="1" lang="en-US" altLang="ja-JP" dirty="0"/>
              <a:t>Elastic IP </a:t>
            </a:r>
            <a:r>
              <a:rPr kumimoji="1" lang="ja-JP" altLang="en-US" dirty="0"/>
              <a:t>アドレス宛に </a:t>
            </a:r>
            <a:r>
              <a:rPr kumimoji="1" lang="en-US" altLang="ja-JP" dirty="0"/>
              <a:t>ping </a:t>
            </a:r>
            <a:r>
              <a:rPr kumimoji="1" lang="ja-JP" altLang="en-US" dirty="0"/>
              <a:t>を打ってみて、応答があるかどうか確認する。</a:t>
            </a:r>
            <a:endParaRPr lang="en-US" altLang="ja-JP" dirty="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a:solidFill>
                  <a:srgbClr val="FF0000"/>
                </a:solidFill>
              </a:rPr>
              <a:t>※ IP</a:t>
            </a:r>
            <a:r>
              <a:rPr kumimoji="1" lang="ja-JP" altLang="en-US" sz="1400" dirty="0">
                <a:solidFill>
                  <a:srgbClr val="FF0000"/>
                </a:solidFill>
              </a:rPr>
              <a:t> アドレスは、サンプルである。</a:t>
            </a:r>
            <a:endParaRPr kumimoji="1" lang="en-US" altLang="ja-JP" sz="1400" dirty="0">
              <a:solidFill>
                <a:srgbClr val="FF0000"/>
              </a:solidFill>
            </a:endParaRPr>
          </a:p>
          <a:p>
            <a:r>
              <a:rPr kumimoji="1" lang="ja-JP" altLang="en-US" sz="1400" dirty="0">
                <a:solidFill>
                  <a:srgbClr val="FF0000"/>
                </a:solidFill>
              </a:rPr>
              <a:t>実際の構築中の </a:t>
            </a:r>
            <a:r>
              <a:rPr kumimoji="1" lang="en-US" altLang="ja-JP" sz="1400" dirty="0">
                <a:solidFill>
                  <a:srgbClr val="FF0000"/>
                </a:solidFill>
              </a:rPr>
              <a:t>IP </a:t>
            </a:r>
            <a:r>
              <a:rPr kumimoji="1" lang="ja-JP" altLang="en-US" sz="1400" dirty="0">
                <a:solidFill>
                  <a:srgbClr val="FF0000"/>
                </a:solidFill>
              </a:rPr>
              <a:t>アドレスに置換すること。</a:t>
            </a: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a:t>で、この </a:t>
            </a:r>
            <a:r>
              <a:rPr lang="en-US" altLang="ja-JP" dirty="0"/>
              <a:t>IP </a:t>
            </a:r>
            <a:r>
              <a:rPr lang="ja-JP" altLang="en-US" dirty="0"/>
              <a:t>アドレス宛に </a:t>
            </a:r>
            <a:r>
              <a:rPr lang="en-US" altLang="ja-JP" dirty="0"/>
              <a:t>SSH </a:t>
            </a:r>
            <a:r>
              <a:rPr lang="ja-JP" altLang="en-US" dirty="0"/>
              <a:t>接続を行なう。文字コードは </a:t>
            </a:r>
            <a:r>
              <a:rPr lang="en-US" altLang="ja-JP" dirty="0"/>
              <a:t>UTF-8 </a:t>
            </a:r>
            <a:r>
              <a:rPr lang="ja-JP" altLang="en-US" dirty="0"/>
              <a:t>とする。</a:t>
            </a:r>
            <a:endParaRPr lang="en-US" altLang="ja-JP" dirty="0"/>
          </a:p>
          <a:p>
            <a:r>
              <a:rPr lang="en-US" altLang="ja-JP" dirty="0"/>
              <a:t>SSH </a:t>
            </a:r>
            <a:r>
              <a:rPr lang="ja-JP" altLang="en-US" dirty="0"/>
              <a:t>のユーザー </a:t>
            </a:r>
            <a:r>
              <a:rPr lang="en-US" altLang="ja-JP" dirty="0"/>
              <a:t>ID: </a:t>
            </a:r>
            <a:r>
              <a:rPr lang="en-US" altLang="ja-JP" dirty="0" err="1"/>
              <a:t>ubuntu</a:t>
            </a:r>
            <a:endParaRPr lang="en-US" altLang="ja-JP" dirty="0"/>
          </a:p>
          <a:p>
            <a:r>
              <a:rPr lang="en-US" altLang="ja-JP" dirty="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endParaRPr lang="en-US" altLang="ja-JP" dirty="0"/>
          </a:p>
          <a:p>
            <a:r>
              <a:rPr lang="en-US" altLang="ja-JP" dirty="0" err="1"/>
              <a:t>ubuntu</a:t>
            </a:r>
            <a:r>
              <a:rPr lang="en-US" altLang="ja-JP" dirty="0"/>
              <a:t> </a:t>
            </a:r>
            <a:r>
              <a:rPr lang="ja-JP" altLang="en-US" dirty="0"/>
              <a:t>というユーザーでログインできるはずである。</a:t>
            </a:r>
            <a:r>
              <a:rPr lang="en-US" altLang="ja-JP" dirty="0"/>
              <a:t>(</a:t>
            </a:r>
            <a:r>
              <a:rPr lang="ja-JP" altLang="en-US" dirty="0"/>
              <a:t>初回サーバー起動後は、ログインできるまで数分かかることがある。</a:t>
            </a:r>
            <a:r>
              <a:rPr lang="en-US" altLang="ja-JP" dirty="0"/>
              <a:t>)</a:t>
            </a:r>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374188984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132</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以下のコマンドを実行し、タイムゾーンを </a:t>
            </a:r>
            <a:r>
              <a:rPr kumimoji="1" lang="en-US" altLang="ja-JP" dirty="0"/>
              <a:t>JST (</a:t>
            </a:r>
            <a:r>
              <a:rPr kumimoji="1" lang="ja-JP" altLang="en-US" dirty="0"/>
              <a:t>日本標準時</a:t>
            </a:r>
            <a:r>
              <a:rPr kumimoji="1" lang="en-US" altLang="ja-JP" dirty="0"/>
              <a:t>) </a:t>
            </a:r>
            <a:r>
              <a:rPr kumimoji="1" lang="ja-JP" altLang="en-US" dirty="0"/>
              <a:t>に変更する。</a:t>
            </a:r>
            <a:endParaRPr lang="en-US" altLang="ja-JP" dirty="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lang="en-US" altLang="ja-JP" dirty="0"/>
              <a:t>EC2 </a:t>
            </a:r>
            <a:r>
              <a:rPr lang="ja-JP" altLang="en-US" dirty="0"/>
              <a:t>の </a:t>
            </a:r>
            <a:r>
              <a:rPr lang="en-US" altLang="ja-JP" dirty="0"/>
              <a:t>Linux </a:t>
            </a:r>
            <a:r>
              <a:rPr lang="ja-JP" altLang="en-US" dirty="0"/>
              <a:t>イメージは、デフォルトで </a:t>
            </a:r>
            <a:r>
              <a:rPr lang="en-US" altLang="ja-JP" dirty="0"/>
              <a:t>Swap </a:t>
            </a:r>
            <a:r>
              <a:rPr lang="ja-JP" altLang="en-US" dirty="0"/>
              <a:t>が存在しない。この場合、</a:t>
            </a:r>
            <a:r>
              <a:rPr lang="en-US" altLang="ja-JP" dirty="0"/>
              <a:t>RAM </a:t>
            </a:r>
            <a:r>
              <a:rPr lang="ja-JP" altLang="en-US" dirty="0"/>
              <a:t>不足が発生すると直ちにプログラムが終了してしまう恐れがある。そこで、必ず、以下の方法で </a:t>
            </a:r>
            <a:r>
              <a:rPr lang="en-US" altLang="ja-JP" dirty="0"/>
              <a:t>Swap </a:t>
            </a:r>
            <a:r>
              <a:rPr lang="ja-JP" altLang="en-US" dirty="0"/>
              <a:t>をディスク上に作成する。</a:t>
            </a:r>
            <a:endParaRPr lang="en-US" altLang="ja-JP" dirty="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a:t>以下のコマンドを実行し、タイムゾーンが </a:t>
            </a:r>
            <a:r>
              <a:rPr kumimoji="1" lang="en-US" altLang="ja-JP" dirty="0"/>
              <a:t>JST (</a:t>
            </a:r>
            <a:r>
              <a:rPr kumimoji="1" lang="ja-JP" altLang="en-US" dirty="0"/>
              <a:t>日本標準時</a:t>
            </a:r>
            <a:r>
              <a:rPr kumimoji="1" lang="en-US" altLang="ja-JP" dirty="0"/>
              <a:t>) </a:t>
            </a:r>
            <a:r>
              <a:rPr kumimoji="1" lang="ja-JP" altLang="en-US" dirty="0"/>
              <a:t>に変更されたことを確認する。</a:t>
            </a:r>
            <a:endParaRPr lang="en-US" altLang="ja-JP" dirty="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a:t>まず、以下のコマンドを実行し、</a:t>
            </a:r>
            <a:r>
              <a:rPr lang="en-US" altLang="ja-JP" dirty="0"/>
              <a:t>Swap</a:t>
            </a:r>
            <a:r>
              <a:rPr kumimoji="1" lang="en-US" altLang="ja-JP" dirty="0"/>
              <a:t> </a:t>
            </a:r>
            <a:r>
              <a:rPr kumimoji="1" lang="ja-JP" altLang="en-US" dirty="0"/>
              <a:t>が存在するかどうか確認する。</a:t>
            </a:r>
            <a:endParaRPr lang="en-US" altLang="ja-JP" dirty="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a:t>AWS </a:t>
            </a:r>
            <a:r>
              <a:rPr kumimoji="1" lang="ja-JP" altLang="en-US" dirty="0"/>
              <a:t>では、</a:t>
            </a:r>
            <a:r>
              <a:rPr kumimoji="1" lang="en-US" altLang="ja-JP" dirty="0"/>
              <a:t>Swap </a:t>
            </a:r>
            <a:r>
              <a:rPr kumimoji="1" lang="ja-JP" altLang="en-US" dirty="0"/>
              <a:t>が存在しない可能性が高い。以下のように、「</a:t>
            </a:r>
            <a:r>
              <a:rPr kumimoji="1" lang="en-US" altLang="ja-JP" dirty="0"/>
              <a:t>Swap: 0</a:t>
            </a:r>
            <a:r>
              <a:rPr kumimoji="1" lang="ja-JP" altLang="en-US" dirty="0"/>
              <a:t>」と表示されていれば、</a:t>
            </a:r>
            <a:r>
              <a:rPr lang="en-US" altLang="ja-JP" dirty="0"/>
              <a:t>Swap </a:t>
            </a:r>
            <a:r>
              <a:rPr lang="ja-JP" altLang="en-US" dirty="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total        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count=250</a:t>
            </a: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chmod</a:t>
            </a:r>
            <a:r>
              <a:rPr lang="en-US" altLang="ja-JP" sz="1200" dirty="0">
                <a:solidFill>
                  <a:schemeClr val="bg1"/>
                </a:solidFill>
                <a:latin typeface="Consolas" panose="020B0609020204030204" pitchFamily="49" charset="0"/>
              </a:rPr>
              <a:t> 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mkswap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cp</a:t>
            </a:r>
            <a:r>
              <a:rPr lang="en-US" altLang="ja-JP" sz="1200" dirty="0">
                <a:solidFill>
                  <a:schemeClr val="bg1"/>
                </a:solidFill>
                <a:latin typeface="Consolas" panose="020B0609020204030204" pitchFamily="49" charset="0"/>
              </a:rPr>
              <a:t> -n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fstab.original</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dd of=/</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oflag</a:t>
            </a:r>
            <a:r>
              <a:rPr lang="en-US" altLang="ja-JP" sz="1200" dirty="0">
                <a:solidFill>
                  <a:schemeClr val="bg1"/>
                </a:solidFill>
                <a:latin typeface="Consolas" panose="020B0609020204030204" pitchFamily="49" charset="0"/>
              </a:rPr>
              <a:t>=append conv=</a:t>
            </a:r>
            <a:r>
              <a:rPr lang="en-US" altLang="ja-JP" sz="1200" dirty="0" err="1">
                <a:solidFill>
                  <a:schemeClr val="bg1"/>
                </a:solidFill>
                <a:latin typeface="Consolas" panose="020B0609020204030204" pitchFamily="49" charset="0"/>
              </a:rPr>
              <a:t>notrunc</a:t>
            </a:r>
            <a:r>
              <a:rPr lang="en-US" altLang="ja-JP" sz="1200" dirty="0">
                <a:solidFill>
                  <a:schemeClr val="bg1"/>
                </a:solidFill>
                <a:latin typeface="Consolas" panose="020B0609020204030204" pitchFamily="49" charset="0"/>
              </a:rPr>
              <a:t> &lt;&lt;EOF</a:t>
            </a:r>
          </a:p>
          <a:p>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swap </a:t>
            </a:r>
            <a:r>
              <a:rPr lang="en-US" altLang="ja-JP" sz="1200" dirty="0" err="1">
                <a:solidFill>
                  <a:schemeClr val="bg1"/>
                </a:solidFill>
                <a:latin typeface="Consolas" panose="020B0609020204030204" pitchFamily="49" charset="0"/>
              </a:rPr>
              <a:t>swap</a:t>
            </a:r>
            <a:r>
              <a:rPr lang="en-US" altLang="ja-JP" sz="1200" dirty="0">
                <a:solidFill>
                  <a:schemeClr val="bg1"/>
                </a:solidFill>
                <a:latin typeface="Consolas" panose="020B0609020204030204" pitchFamily="49" charset="0"/>
              </a:rPr>
              <a:t> defaults 0 0</a:t>
            </a:r>
          </a:p>
          <a:p>
            <a:r>
              <a:rPr lang="en-US" altLang="ja-JP" sz="1200" dirty="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lang="ja-JP" altLang="en-US" sz="1600" dirty="0"/>
          </a:p>
        </p:txBody>
      </p:sp>
      <p:sp>
        <p:nvSpPr>
          <p:cNvPr id="16" name="テキスト ボックス 15"/>
          <p:cNvSpPr txBox="1"/>
          <p:nvPr/>
        </p:nvSpPr>
        <p:spPr>
          <a:xfrm>
            <a:off x="615687" y="6356350"/>
            <a:ext cx="10958898" cy="338554"/>
          </a:xfrm>
          <a:prstGeom prst="rect">
            <a:avLst/>
          </a:prstGeom>
          <a:noFill/>
        </p:spPr>
        <p:txBody>
          <a:bodyPr wrap="square" rtlCol="0">
            <a:spAutoFit/>
          </a:bodyPr>
          <a:lstStyle/>
          <a:p>
            <a:r>
              <a:rPr lang="ja-JP" altLang="en-US" sz="1600" dirty="0"/>
              <a:t>上記のとおり実行した後、</a:t>
            </a:r>
            <a:r>
              <a:rPr lang="en-US" altLang="ja-JP" sz="1600" b="1" dirty="0" err="1"/>
              <a:t>sudo</a:t>
            </a:r>
            <a:r>
              <a:rPr lang="en-US" altLang="ja-JP" sz="1600" b="1" dirty="0"/>
              <a:t> reboot</a:t>
            </a:r>
            <a:r>
              <a:rPr lang="en-US" altLang="ja-JP" sz="1600" dirty="0"/>
              <a:t> </a:t>
            </a:r>
            <a:r>
              <a:rPr lang="ja-JP" altLang="en-US" sz="1600" dirty="0"/>
              <a:t>で再起動をし、</a:t>
            </a:r>
            <a:r>
              <a:rPr lang="en-US" altLang="ja-JP" sz="1600" b="1" dirty="0"/>
              <a:t>free</a:t>
            </a:r>
            <a:r>
              <a:rPr lang="en-US" altLang="ja-JP" sz="1600" dirty="0"/>
              <a:t> </a:t>
            </a:r>
            <a:r>
              <a:rPr lang="ja-JP" altLang="en-US" sz="1600" dirty="0"/>
              <a:t>コマンドを再度実行して、</a:t>
            </a:r>
            <a:r>
              <a:rPr lang="en-US" altLang="ja-JP" sz="1600" dirty="0"/>
              <a:t>Swap </a:t>
            </a:r>
            <a:r>
              <a:rPr lang="ja-JP" altLang="en-US" sz="1600" dirty="0"/>
              <a:t>が作成され有効化されたことを確認する。</a:t>
            </a:r>
            <a:endParaRPr kumimoji="1" lang="ja-JP" altLang="en-US" sz="1600" dirty="0"/>
          </a:p>
        </p:txBody>
      </p:sp>
    </p:spTree>
    <p:extLst>
      <p:ext uri="{BB962C8B-B14F-4D97-AF65-F5344CB8AC3E}">
        <p14:creationId xmlns:p14="http://schemas.microsoft.com/office/powerpoint/2010/main" val="214168118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a:t>.NET SDK 6.0.106 </a:t>
            </a:r>
            <a:r>
              <a:rPr lang="ja-JP" altLang="en-US" dirty="0"/>
              <a:t>のインストールを行なう。</a:t>
            </a:r>
            <a:endParaRPr lang="en-US" altLang="ja-JP" dirty="0"/>
          </a:p>
        </p:txBody>
      </p:sp>
      <p:sp>
        <p:nvSpPr>
          <p:cNvPr id="9" name="テキスト ボックス 8"/>
          <p:cNvSpPr txBox="1"/>
          <p:nvPr/>
        </p:nvSpPr>
        <p:spPr>
          <a:xfrm>
            <a:off x="222382" y="2188582"/>
            <a:ext cx="11664818" cy="830997"/>
          </a:xfrm>
          <a:prstGeom prst="rect">
            <a:avLst/>
          </a:prstGeom>
          <a:solidFill>
            <a:schemeClr val="tx1"/>
          </a:solidFill>
        </p:spPr>
        <p:txBody>
          <a:bodyPr wrap="square" rtlCol="0">
            <a:spAutoFit/>
          </a:bodyPr>
          <a:lstStyle/>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https://static.lts.dn.ipantt.net/d/210111_002_microsoft_dotnet_sdk_12255/220624_install_dotnet_6.0.106.sh)"</a:t>
            </a:r>
          </a:p>
          <a:p>
            <a:endParaRPr lang="en-US" altLang="ja-JP" sz="1200" dirty="0">
              <a:solidFill>
                <a:schemeClr val="bg1"/>
              </a:solidFill>
              <a:latin typeface="Consolas" panose="020B0609020204030204" pitchFamily="49" charset="0"/>
            </a:endParaRPr>
          </a:p>
        </p:txBody>
      </p:sp>
      <p:sp>
        <p:nvSpPr>
          <p:cNvPr id="6" name="テキスト ボックス 5"/>
          <p:cNvSpPr txBox="1"/>
          <p:nvPr/>
        </p:nvSpPr>
        <p:spPr>
          <a:xfrm>
            <a:off x="332741" y="1422400"/>
            <a:ext cx="11055695" cy="369332"/>
          </a:xfrm>
          <a:prstGeom prst="rect">
            <a:avLst/>
          </a:prstGeom>
          <a:noFill/>
        </p:spPr>
        <p:txBody>
          <a:bodyPr wrap="square" rtlCol="0">
            <a:spAutoFit/>
          </a:bodyPr>
          <a:lstStyle/>
          <a:p>
            <a:r>
              <a:rPr kumimoji="1" lang="ja-JP" altLang="en-US" dirty="0"/>
              <a:t>以下の黒枠内のコマンド </a:t>
            </a:r>
            <a:r>
              <a:rPr kumimoji="1" lang="en-US" altLang="ja-JP" dirty="0"/>
              <a:t>(2 </a:t>
            </a:r>
            <a:r>
              <a:rPr kumimoji="1" lang="ja-JP" altLang="en-US" dirty="0"/>
              <a:t>行</a:t>
            </a:r>
            <a:r>
              <a:rPr kumimoji="1" lang="en-US" altLang="ja-JP" dirty="0"/>
              <a:t>) </a:t>
            </a:r>
            <a:r>
              <a:rPr kumimoji="1" lang="ja-JP" altLang="en-US" dirty="0"/>
              <a:t>を、そのままコピー </a:t>
            </a:r>
            <a:r>
              <a:rPr kumimoji="1" lang="en-US" altLang="ja-JP" dirty="0"/>
              <a:t>&amp; </a:t>
            </a:r>
            <a:r>
              <a:rPr kumimoji="1" lang="ja-JP" altLang="en-US" dirty="0"/>
              <a:t>ペーストして、</a:t>
            </a:r>
            <a:r>
              <a:rPr kumimoji="1" lang="en-US" altLang="ja-JP" dirty="0"/>
              <a:t>SSH </a:t>
            </a:r>
            <a:r>
              <a:rPr kumimoji="1" lang="ja-JP" altLang="en-US" dirty="0"/>
              <a:t>のコンソールに貼り付ける。</a:t>
            </a:r>
          </a:p>
        </p:txBody>
      </p:sp>
      <p:sp>
        <p:nvSpPr>
          <p:cNvPr id="15" name="テキスト ボックス 14"/>
          <p:cNvSpPr txBox="1"/>
          <p:nvPr/>
        </p:nvSpPr>
        <p:spPr>
          <a:xfrm>
            <a:off x="332741" y="3367784"/>
            <a:ext cx="11055695" cy="2031325"/>
          </a:xfrm>
          <a:prstGeom prst="rect">
            <a:avLst/>
          </a:prstGeom>
          <a:noFill/>
        </p:spPr>
        <p:txBody>
          <a:bodyPr wrap="square" rtlCol="0">
            <a:spAutoFit/>
          </a:bodyPr>
          <a:lstStyle/>
          <a:p>
            <a:r>
              <a:rPr kumimoji="1" lang="ja-JP" altLang="en-US" dirty="0"/>
              <a:t>自動的にバイナリファイルがダウンロードされ、インストールが実行される。</a:t>
            </a:r>
          </a:p>
          <a:p>
            <a:endParaRPr lang="ja-JP" altLang="en-US" dirty="0"/>
          </a:p>
          <a:p>
            <a:r>
              <a:rPr kumimoji="1" lang="ja-JP" altLang="en-US" dirty="0"/>
              <a:t>最後に</a:t>
            </a:r>
          </a:p>
          <a:p>
            <a:endParaRPr lang="ja-JP" altLang="en-US" dirty="0"/>
          </a:p>
          <a:p>
            <a:r>
              <a:rPr lang="en-US" altLang="ja-JP" b="1" dirty="0"/>
              <a:t>“Install .NET OK !!”</a:t>
            </a:r>
            <a:endParaRPr lang="ja-JP" altLang="en-US" b="1" dirty="0"/>
          </a:p>
          <a:p>
            <a:endParaRPr kumimoji="1" lang="ja-JP" altLang="en-US" dirty="0"/>
          </a:p>
          <a:p>
            <a:r>
              <a:rPr kumimoji="1" lang="ja-JP" altLang="en-US" dirty="0"/>
              <a:t>と表示されれば、完了である。</a:t>
            </a:r>
          </a:p>
        </p:txBody>
      </p:sp>
      <p:sp>
        <p:nvSpPr>
          <p:cNvPr id="8" name="テキスト ボックス 7">
            <a:extLst>
              <a:ext uri="{FF2B5EF4-FFF2-40B4-BE49-F238E27FC236}">
                <a16:creationId xmlns:a16="http://schemas.microsoft.com/office/drawing/2014/main" id="{3FAE8A63-DED0-4501-B19E-9CE71CD0093B}"/>
              </a:ext>
            </a:extLst>
          </p:cNvPr>
          <p:cNvSpPr txBox="1"/>
          <p:nvPr/>
        </p:nvSpPr>
        <p:spPr>
          <a:xfrm>
            <a:off x="6982436" y="2963573"/>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411779104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a:t>.NET SDK </a:t>
            </a:r>
            <a:r>
              <a:rPr lang="ja-JP" altLang="en-US" dirty="0"/>
              <a:t>のインストールが正常に完了していることを確認する。</a:t>
            </a:r>
            <a:endParaRPr lang="en-US" altLang="ja-JP" dirty="0"/>
          </a:p>
        </p:txBody>
      </p:sp>
      <p:sp>
        <p:nvSpPr>
          <p:cNvPr id="6" name="テキスト ボックス 5"/>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222381" y="1203663"/>
            <a:ext cx="8101811" cy="369332"/>
          </a:xfrm>
          <a:prstGeom prst="rect">
            <a:avLst/>
          </a:prstGeom>
          <a:noFill/>
        </p:spPr>
        <p:txBody>
          <a:bodyPr wrap="square" rtlCol="0">
            <a:spAutoFit/>
          </a:bodyPr>
          <a:lstStyle/>
          <a:p>
            <a:r>
              <a:rPr kumimoji="1" lang="ja-JP" altLang="en-US" dirty="0"/>
              <a:t>以下のコマンドを実行する。</a:t>
            </a:r>
          </a:p>
        </p:txBody>
      </p:sp>
      <p:sp>
        <p:nvSpPr>
          <p:cNvPr id="9" name="テキスト ボックス 8"/>
          <p:cNvSpPr txBox="1"/>
          <p:nvPr/>
        </p:nvSpPr>
        <p:spPr>
          <a:xfrm>
            <a:off x="222381" y="1920621"/>
            <a:ext cx="8101811" cy="369332"/>
          </a:xfrm>
          <a:prstGeom prst="rect">
            <a:avLst/>
          </a:prstGeom>
          <a:noFill/>
        </p:spPr>
        <p:txBody>
          <a:bodyPr wrap="square" rtlCol="0">
            <a:spAutoFit/>
          </a:bodyPr>
          <a:lstStyle/>
          <a:p>
            <a:r>
              <a:rPr kumimoji="1" lang="ja-JP" altLang="en-US" dirty="0"/>
              <a:t>以下のように表示されれば </a:t>
            </a:r>
            <a:r>
              <a:rPr kumimoji="1" lang="en-US" altLang="ja-JP" dirty="0"/>
              <a:t>OK </a:t>
            </a:r>
            <a:r>
              <a:rPr kumimoji="1" lang="ja-JP" altLang="en-US" dirty="0"/>
              <a:t>である。</a:t>
            </a:r>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6.0.106</a:t>
            </a:r>
          </a:p>
          <a:p>
            <a:r>
              <a:rPr lang="en-US" altLang="ja-JP" sz="1200" dirty="0">
                <a:solidFill>
                  <a:schemeClr val="bg1"/>
                </a:solidFill>
                <a:latin typeface="Consolas" panose="020B0609020204030204" pitchFamily="49" charset="0"/>
              </a:rPr>
              <a:t> Commit:    </a:t>
            </a:r>
            <a:r>
              <a:rPr lang="ja-JP" altLang="en-US" sz="1200" dirty="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6.0.106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367911859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4B-3</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a:t>インストール</a:t>
            </a:r>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Linux </a:t>
            </a:r>
            <a:r>
              <a:rPr kumimoji="1" lang="ja-JP" altLang="en-US" dirty="0"/>
              <a:t>サーバー上の </a:t>
            </a:r>
            <a:r>
              <a:rPr kumimoji="1" lang="en-US" altLang="ja-JP" dirty="0"/>
              <a:t>SSH </a:t>
            </a:r>
            <a:r>
              <a:rPr kumimoji="1" lang="ja-JP" altLang="en-US" dirty="0"/>
              <a:t>で、以下のコマンドを実行する。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beta8preview8</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19770845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a:t>)</a:t>
            </a:r>
          </a:p>
          <a:p>
            <a:pPr marL="285750" indent="-285750">
              <a:buFont typeface="Arial" panose="020B0604020202020204" pitchFamily="34" charset="0"/>
              <a:buChar char="•"/>
            </a:pPr>
            <a:r>
              <a:rPr lang="ja-JP" altLang="en-US" b="1" dirty="0"/>
              <a:t>以下のように起動し、エラーが表示されなければ、</a:t>
            </a:r>
            <a:r>
              <a:rPr lang="en-US" altLang="ja-JP" b="1" u="sng" dirty="0">
                <a:solidFill>
                  <a:srgbClr val="C00000"/>
                </a:solidFill>
              </a:rPr>
              <a:t>Enter </a:t>
            </a:r>
            <a:r>
              <a:rPr lang="ja-JP" altLang="en-US" b="1" u="sng" dirty="0">
                <a:solidFill>
                  <a:srgbClr val="C00000"/>
                </a:solidFill>
              </a:rPr>
              <a:t>キーを押してテスト実行を終了する。</a:t>
            </a:r>
            <a:endParaRPr lang="en-US" altLang="ja-JP" b="1" u="sng" dirty="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a:t>このように表示されたら、プログラムのビルドとテスト実行には、問題無く成功している。</a:t>
            </a:r>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a:t>問題無ければ、</a:t>
            </a:r>
            <a:r>
              <a:rPr kumimoji="1" lang="en-US" altLang="ja-JP" b="1" dirty="0"/>
              <a:t>Enter </a:t>
            </a:r>
            <a:r>
              <a:rPr kumimoji="1" lang="ja-JP" altLang="en-US" b="1" dirty="0"/>
              <a:t>キーを押して終了する。</a:t>
            </a:r>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7312688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137</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クライアントが接続する先のシン・テレワークシステム コントローラの </a:t>
            </a:r>
            <a:r>
              <a:rPr lang="en-US" altLang="ja-JP" dirty="0"/>
              <a:t>URL</a:t>
            </a:r>
            <a:r>
              <a:rPr lang="ja-JP" altLang="en-US" dirty="0"/>
              <a:t> を指定する。</a:t>
            </a:r>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nano</a:t>
            </a:r>
            <a:r>
              <a:rPr lang="en-US" altLang="ja-JP" sz="1200" dirty="0">
                <a:solidFill>
                  <a:schemeClr val="bg1"/>
                </a:solidFill>
                <a:latin typeface="Consolas" panose="020B0609020204030204" pitchFamily="49" charset="0"/>
              </a:rPr>
              <a:t>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/Local/</a:t>
            </a:r>
            <a:r>
              <a:rPr lang="en-US" altLang="ja-JP" sz="1200" dirty="0" err="1">
                <a:solidFill>
                  <a:schemeClr val="bg1"/>
                </a:solidFill>
                <a:latin typeface="Consolas" panose="020B0609020204030204" pitchFamily="49" charset="0"/>
              </a:rPr>
              <a:t>App_IPA.App.ThinWebClientApp</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Config</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以下のコマンドを実行し、テキストエディタを起動して </a:t>
            </a:r>
            <a:r>
              <a:rPr lang="en-US" altLang="ja-JP" dirty="0"/>
              <a:t>『</a:t>
            </a:r>
            <a:r>
              <a:rPr lang="en-US" altLang="ja-JP" dirty="0" err="1"/>
              <a:t>ThinWebClient.json</a:t>
            </a:r>
            <a:r>
              <a:rPr lang="en-US" altLang="ja-JP" dirty="0"/>
              <a:t>』</a:t>
            </a:r>
            <a:r>
              <a:rPr lang="ja-JP" altLang="en-US" dirty="0"/>
              <a:t> を開く。</a:t>
            </a:r>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kumimoji="1" lang="en-US" altLang="ja-JP" sz="1600" dirty="0" err="1"/>
              <a:t>nano</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ThinControllerUrlList</a:t>
            </a:r>
            <a:r>
              <a:rPr lang="ja-JP" altLang="en-US" sz="1600" dirty="0"/>
              <a:t>」という名前の項目の中にある「</a:t>
            </a:r>
            <a:r>
              <a:rPr lang="en-US" altLang="ja-JP" sz="1600" dirty="0"/>
              <a:t>https://specify_address_here.example.org/thincontrol/</a:t>
            </a:r>
            <a:r>
              <a:rPr lang="ja-JP" altLang="en-US" sz="1600" dirty="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a:t>上記の「</a:t>
            </a:r>
            <a:r>
              <a:rPr lang="en-US" altLang="ja-JP" dirty="0" err="1"/>
              <a:t>ThinControllerUrlList</a:t>
            </a:r>
            <a:r>
              <a:rPr lang="ja-JP" altLang="en-US" dirty="0"/>
              <a:t>」の中の「</a:t>
            </a:r>
            <a:r>
              <a:rPr lang="en-US" altLang="ja-JP" b="1" dirty="0">
                <a:solidFill>
                  <a:schemeClr val="accent2">
                    <a:lumMod val="75000"/>
                  </a:schemeClr>
                </a:solidFill>
              </a:rPr>
              <a:t>https://specify_address_here.example.org/thincontrol/</a:t>
            </a:r>
            <a:r>
              <a:rPr lang="ja-JP" altLang="en-US" dirty="0"/>
              <a:t>」は、サンプルである。このままでは、動作しない。これを、以下のような </a:t>
            </a:r>
            <a:r>
              <a:rPr lang="en-US" altLang="ja-JP" dirty="0"/>
              <a:t>URL </a:t>
            </a:r>
            <a:r>
              <a:rPr lang="ja-JP" altLang="en-US" dirty="0"/>
              <a:t>に置換する。</a:t>
            </a:r>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a:solidFill>
                  <a:srgbClr val="FFFF00"/>
                </a:solidFill>
                <a:latin typeface="Consolas" panose="020B0609020204030204" pitchFamily="49" charset="0"/>
              </a:rPr>
              <a:t>"https://&lt;3-5 </a:t>
            </a:r>
            <a:r>
              <a:rPr lang="ja-JP" altLang="en-US" sz="1400" b="1" dirty="0">
                <a:solidFill>
                  <a:srgbClr val="FFFF00"/>
                </a:solidFill>
                <a:latin typeface="Consolas" panose="020B0609020204030204" pitchFamily="49" charset="0"/>
              </a:rPr>
              <a:t>節で構築した コントローラのグローバル </a:t>
            </a:r>
            <a:r>
              <a:rPr lang="en-US" altLang="ja-JP" sz="1400" b="1" dirty="0">
                <a:solidFill>
                  <a:srgbClr val="FFFF00"/>
                </a:solidFill>
                <a:latin typeface="Consolas" panose="020B0609020204030204" pitchFamily="49" charset="0"/>
              </a:rPr>
              <a:t>IPv4 </a:t>
            </a:r>
            <a:r>
              <a:rPr lang="ja-JP" altLang="en-US" sz="1400" b="1" dirty="0">
                <a:solidFill>
                  <a:srgbClr val="FFFF00"/>
                </a:solidFill>
                <a:latin typeface="Consolas" panose="020B0609020204030204" pitchFamily="49" charset="0"/>
              </a:rPr>
              <a:t>アドレス</a:t>
            </a:r>
            <a:r>
              <a:rPr lang="en-US" altLang="ja-JP" sz="1400" b="1" dirty="0">
                <a:solidFill>
                  <a:srgbClr val="FFFF00"/>
                </a:solidFill>
                <a:latin typeface="Consolas" panose="020B0609020204030204" pitchFamily="49" charset="0"/>
              </a:rPr>
              <a:t>&gt;/thincontrol/"</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en-US" altLang="ja-JP" dirty="0"/>
              <a:t>Ctrl + O</a:t>
            </a:r>
            <a:r>
              <a:rPr lang="ja-JP" altLang="en-US" dirty="0"/>
              <a:t> の後に</a:t>
            </a:r>
            <a:r>
              <a:rPr lang="en-US" altLang="ja-JP" dirty="0"/>
              <a:t> Enter </a:t>
            </a:r>
            <a:r>
              <a:rPr lang="ja-JP" altLang="en-US" dirty="0"/>
              <a:t>で上書き保存、</a:t>
            </a:r>
            <a:r>
              <a:rPr lang="en-US" altLang="ja-JP" dirty="0"/>
              <a:t>Ctrl + X </a:t>
            </a:r>
            <a:r>
              <a:rPr lang="ja-JP" altLang="en-US" dirty="0"/>
              <a:t>でテキストエディタを終了する。</a:t>
            </a:r>
          </a:p>
        </p:txBody>
      </p:sp>
      <p:sp>
        <p:nvSpPr>
          <p:cNvPr id="20" name="テキスト ボックス 19"/>
          <p:cNvSpPr txBox="1"/>
          <p:nvPr/>
        </p:nvSpPr>
        <p:spPr>
          <a:xfrm>
            <a:off x="893234" y="5870357"/>
            <a:ext cx="10587806" cy="830997"/>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 </a:t>
            </a:r>
            <a:r>
              <a:rPr lang="ja-JP" altLang="en-US" sz="1200" b="1" dirty="0">
                <a:solidFill>
                  <a:srgbClr val="0000FF"/>
                </a:solidFill>
              </a:rPr>
              <a:t>「第 </a:t>
            </a:r>
            <a:r>
              <a:rPr lang="en-US" altLang="ja-JP" sz="1200" b="1" dirty="0">
                <a:solidFill>
                  <a:srgbClr val="0000FF"/>
                </a:solidFill>
              </a:rPr>
              <a:t>7 </a:t>
            </a:r>
            <a:r>
              <a:rPr lang="ja-JP" altLang="en-US" sz="1200" b="1" dirty="0">
                <a:solidFill>
                  <a:srgbClr val="0000FF"/>
                </a:solidFill>
              </a:rPr>
              <a:t>節 コントローラの冗長化」 の仕組みにより、</a:t>
            </a:r>
            <a:r>
              <a:rPr lang="en-US" altLang="ja-JP" sz="1200" b="1" dirty="0">
                <a:solidFill>
                  <a:srgbClr val="0000FF"/>
                </a:solidFill>
              </a:rPr>
              <a:t>2 </a:t>
            </a:r>
            <a:r>
              <a:rPr lang="ja-JP" altLang="en-US" sz="1200" b="1" dirty="0">
                <a:solidFill>
                  <a:srgbClr val="0000FF"/>
                </a:solidFill>
              </a:rPr>
              <a:t>台以上のコントローラを稼働させている場合</a:t>
            </a:r>
            <a:r>
              <a:rPr lang="en-US" altLang="ja-JP" sz="1200" b="1" dirty="0">
                <a:solidFill>
                  <a:srgbClr val="0000FF"/>
                </a:solidFill>
              </a:rPr>
              <a:t>】</a:t>
            </a:r>
            <a:endParaRPr lang="en-US" altLang="ja-JP" sz="1200" dirty="0"/>
          </a:p>
          <a:p>
            <a:r>
              <a:rPr lang="ja-JP" altLang="en-US" sz="1200" dirty="0"/>
              <a:t>冗長化のため、</a:t>
            </a:r>
            <a:r>
              <a:rPr lang="en-US" altLang="ja-JP" sz="1200" dirty="0"/>
              <a:t>2 </a:t>
            </a:r>
            <a:r>
              <a:rPr lang="ja-JP" altLang="en-US" sz="1200" dirty="0"/>
              <a:t>つ以上のコントローラ </a:t>
            </a:r>
            <a:r>
              <a:rPr lang="en-US" altLang="ja-JP" sz="1200" dirty="0"/>
              <a:t>URL </a:t>
            </a:r>
            <a:r>
              <a:rPr lang="ja-JP" altLang="en-US" sz="1200" dirty="0"/>
              <a:t>を並列に表記できる。この場合は、 </a:t>
            </a:r>
            <a:r>
              <a:rPr lang="en-US" altLang="ja-JP" sz="1200" b="1" dirty="0">
                <a:solidFill>
                  <a:schemeClr val="accent2">
                    <a:lumMod val="75000"/>
                  </a:schemeClr>
                </a:solidFill>
              </a:rPr>
              <a:t>"https://&lt;1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"https://&lt;2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"https://&lt;3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a:t>
            </a:r>
            <a:r>
              <a:rPr lang="ja-JP" altLang="en-US" sz="1200" dirty="0"/>
              <a:t>のように、</a:t>
            </a:r>
            <a:r>
              <a:rPr lang="en-US" altLang="ja-JP" sz="1200" dirty="0"/>
              <a:t>JSON </a:t>
            </a:r>
            <a:r>
              <a:rPr lang="ja-JP" altLang="en-US" sz="1200" dirty="0"/>
              <a:t>のリスト表記を用いて、ダブルクォーテーションの文字列を複数カンマ区切りで連結して書く。</a:t>
            </a:r>
            <a:r>
              <a:rPr lang="en-US" altLang="ja-JP" sz="1200" dirty="0"/>
              <a:t>(</a:t>
            </a:r>
            <a:r>
              <a:rPr lang="ja-JP" altLang="en-US" sz="1200" dirty="0"/>
              <a:t>リスト項目間は、改行しても、しなくてもよい。</a:t>
            </a:r>
            <a:r>
              <a:rPr lang="en-US" altLang="ja-JP" sz="1200" dirty="0"/>
              <a:t>) </a:t>
            </a:r>
            <a:r>
              <a:rPr lang="ja-JP" altLang="en-US" sz="1200" dirty="0"/>
              <a:t>この場合、</a:t>
            </a:r>
            <a:r>
              <a:rPr lang="en-US" altLang="ja-JP" sz="1200" dirty="0"/>
              <a:t>HTML5 </a:t>
            </a:r>
            <a:r>
              <a:rPr lang="ja-JP" altLang="en-US" sz="1200" dirty="0"/>
              <a:t>版 </a:t>
            </a:r>
            <a:r>
              <a:rPr lang="en-US" altLang="ja-JP" sz="1200" dirty="0"/>
              <a:t>Web </a:t>
            </a:r>
            <a:r>
              <a:rPr lang="ja-JP" altLang="en-US" sz="1200" dirty="0"/>
              <a:t>クライアントは、毎回リストの内容をシャッフルし、順番に接続を試行する挙動となる。</a:t>
            </a:r>
          </a:p>
        </p:txBody>
      </p:sp>
    </p:spTree>
    <p:extLst>
      <p:ext uri="{BB962C8B-B14F-4D97-AF65-F5344CB8AC3E}">
        <p14:creationId xmlns:p14="http://schemas.microsoft.com/office/powerpoint/2010/main" val="183864702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138</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kumimoji="1" lang="en-US" altLang="ja-JP" dirty="0"/>
              <a:t>4. </a:t>
            </a:r>
            <a:r>
              <a:rPr lang="ja-JP" altLang="en-US" dirty="0"/>
              <a:t>設定ファイル </a:t>
            </a:r>
            <a:r>
              <a:rPr lang="en-US" altLang="ja-JP" dirty="0"/>
              <a:t>『</a:t>
            </a:r>
            <a:r>
              <a:rPr lang="en-US" altLang="ja-JP" dirty="0" err="1"/>
              <a:t>ThinWebClient.json</a:t>
            </a:r>
            <a:r>
              <a:rPr lang="en-US" altLang="ja-JP" dirty="0"/>
              <a:t>』 </a:t>
            </a:r>
            <a:r>
              <a:rPr lang="ja-JP" altLang="en-US" dirty="0"/>
              <a:t>の編集・保存が完了したら、もう一度、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kumimoji="1" lang="en-US" altLang="ja-JP" sz="1600" dirty="0"/>
              <a:t>SSH </a:t>
            </a:r>
            <a:r>
              <a:rPr kumimoji="1" lang="ja-JP" altLang="en-US" sz="1600" dirty="0"/>
              <a:t>を用いて上記のようにテスト実行を開始した状態で、手元の端末等、インターネットに接続された任意の端末で、</a:t>
            </a:r>
            <a:r>
              <a:rPr kumimoji="1" lang="en-US" altLang="ja-JP" sz="1600" dirty="0"/>
              <a:t>Web </a:t>
            </a:r>
            <a:r>
              <a:rPr kumimoji="1" lang="ja-JP" altLang="en-US" sz="1600" dirty="0"/>
              <a:t>ブラウザ </a:t>
            </a:r>
            <a:r>
              <a:rPr kumimoji="1" lang="en-US" altLang="ja-JP" sz="1600" dirty="0"/>
              <a:t>(Chrome </a:t>
            </a:r>
            <a:r>
              <a:rPr kumimoji="1" lang="ja-JP" altLang="en-US" sz="1600" dirty="0"/>
              <a:t>等</a:t>
            </a:r>
            <a:r>
              <a:rPr kumimoji="1" lang="en-US" altLang="ja-JP" sz="1600" dirty="0"/>
              <a:t>) </a:t>
            </a:r>
            <a:r>
              <a:rPr kumimoji="1" lang="ja-JP" altLang="en-US" sz="1600" dirty="0"/>
              <a:t>を開き、以下の </a:t>
            </a:r>
            <a:r>
              <a:rPr kumimoji="1" lang="en-US" altLang="ja-JP" sz="1600" dirty="0"/>
              <a:t>URL </a:t>
            </a:r>
            <a:r>
              <a:rPr kumimoji="1" lang="ja-JP" altLang="en-US" sz="1600" dirty="0"/>
              <a:t>にアクセスしてみる。以下のように、</a:t>
            </a:r>
            <a:r>
              <a:rPr kumimoji="1" lang="en-US" altLang="ja-JP" sz="1600" dirty="0"/>
              <a:t>HTTP, HTTPS </a:t>
            </a:r>
            <a:r>
              <a:rPr kumimoji="1" lang="ja-JP" altLang="en-US" sz="1600" dirty="0"/>
              <a:t>の両方で </a:t>
            </a:r>
            <a:r>
              <a:rPr kumimoji="1" lang="en-US" altLang="ja-JP" sz="1600" dirty="0"/>
              <a:t>HTML5 </a:t>
            </a:r>
            <a:r>
              <a:rPr kumimoji="1" lang="ja-JP" altLang="en-US" sz="1600" dirty="0"/>
              <a:t>版 </a:t>
            </a:r>
            <a:r>
              <a:rPr kumimoji="1" lang="en-US" altLang="ja-JP" sz="1600" dirty="0"/>
              <a:t>Web </a:t>
            </a:r>
            <a:r>
              <a:rPr kumimoji="1" lang="ja-JP" altLang="en-US" sz="1600" dirty="0"/>
              <a:t>クライアントが表示されれば、成功である。</a:t>
            </a:r>
          </a:p>
        </p:txBody>
      </p:sp>
      <p:sp>
        <p:nvSpPr>
          <p:cNvPr id="10" name="テキスト ボックス 9"/>
          <p:cNvSpPr txBox="1"/>
          <p:nvPr/>
        </p:nvSpPr>
        <p:spPr>
          <a:xfrm>
            <a:off x="723511" y="220473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7" name="図 6"/>
          <p:cNvPicPr>
            <a:picLocks noChangeAspect="1"/>
          </p:cNvPicPr>
          <p:nvPr/>
        </p:nvPicPr>
        <p:blipFill>
          <a:blip r:embed="rId2"/>
          <a:stretch>
            <a:fillRect/>
          </a:stretch>
        </p:blipFill>
        <p:spPr>
          <a:xfrm>
            <a:off x="532228" y="2851062"/>
            <a:ext cx="5495681" cy="3720220"/>
          </a:xfrm>
          <a:prstGeom prst="rect">
            <a:avLst/>
          </a:prstGeom>
        </p:spPr>
      </p:pic>
      <p:sp>
        <p:nvSpPr>
          <p:cNvPr id="12" name="テキスト ボックス 11"/>
          <p:cNvSpPr txBox="1"/>
          <p:nvPr/>
        </p:nvSpPr>
        <p:spPr>
          <a:xfrm>
            <a:off x="6543932" y="2204730"/>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3"/>
          <a:stretch>
            <a:fillRect/>
          </a:stretch>
        </p:blipFill>
        <p:spPr>
          <a:xfrm>
            <a:off x="6543931" y="2851062"/>
            <a:ext cx="5179145" cy="3770665"/>
          </a:xfrm>
          <a:prstGeom prst="rect">
            <a:avLst/>
          </a:prstGeom>
        </p:spPr>
      </p:pic>
      <p:sp>
        <p:nvSpPr>
          <p:cNvPr id="14" name="テキスト ボックス 13"/>
          <p:cNvSpPr txBox="1"/>
          <p:nvPr/>
        </p:nvSpPr>
        <p:spPr>
          <a:xfrm>
            <a:off x="6543931" y="2512507"/>
            <a:ext cx="4911383" cy="307777"/>
          </a:xfrm>
          <a:prstGeom prst="rect">
            <a:avLst/>
          </a:prstGeom>
          <a:noFill/>
        </p:spPr>
        <p:txBody>
          <a:bodyPr wrap="square" rtlCol="0">
            <a:spAutoFit/>
          </a:bodyPr>
          <a:lstStyle/>
          <a:p>
            <a:r>
              <a:rPr kumimoji="1" lang="en-US" altLang="ja-JP" sz="1400" dirty="0"/>
              <a:t>SSL </a:t>
            </a:r>
            <a:r>
              <a:rPr kumimoji="1" lang="ja-JP" altLang="en-US" sz="1400" dirty="0"/>
              <a:t>証明書検証エラーが表示されるが、この時点では問題無い。</a:t>
            </a:r>
          </a:p>
        </p:txBody>
      </p:sp>
    </p:spTree>
    <p:extLst>
      <p:ext uri="{BB962C8B-B14F-4D97-AF65-F5344CB8AC3E}">
        <p14:creationId xmlns:p14="http://schemas.microsoft.com/office/powerpoint/2010/main" val="63528753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139</a:t>
            </a:fld>
            <a:endParaRPr kumimoji="1" lang="ja-JP" altLang="en-US" dirty="0"/>
          </a:p>
        </p:txBody>
      </p:sp>
      <p:sp>
        <p:nvSpPr>
          <p:cNvPr id="7" name="テキスト ボックス 6"/>
          <p:cNvSpPr txBox="1"/>
          <p:nvPr/>
        </p:nvSpPr>
        <p:spPr>
          <a:xfrm>
            <a:off x="379633" y="211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a:t>5. SSH </a:t>
            </a:r>
            <a:r>
              <a:rPr kumimoji="1" lang="ja-JP" altLang="en-US" dirty="0"/>
              <a:t>コンソール上で、</a:t>
            </a:r>
            <a:r>
              <a:rPr kumimoji="1" lang="en-US" altLang="ja-JP" dirty="0"/>
              <a:t>4 </a:t>
            </a:r>
            <a:r>
              <a:rPr kumimoji="1" lang="ja-JP" altLang="en-US" dirty="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サーバーを、一度 </a:t>
            </a:r>
            <a:r>
              <a:rPr lang="en-US" altLang="ja-JP" dirty="0"/>
              <a:t>Enter </a:t>
            </a:r>
            <a:r>
              <a:rPr lang="ja-JP" altLang="en-US" dirty="0"/>
              <a:t>キーを押して終了する。</a:t>
            </a:r>
            <a:endParaRPr lang="en-US" altLang="ja-JP" b="1" u="sng" dirty="0">
              <a:solidFill>
                <a:srgbClr val="C00000"/>
              </a:solidFill>
            </a:endParaRPr>
          </a:p>
        </p:txBody>
      </p:sp>
      <p:sp>
        <p:nvSpPr>
          <p:cNvPr id="13" name="テキスト ボックス 12"/>
          <p:cNvSpPr txBox="1"/>
          <p:nvPr/>
        </p:nvSpPr>
        <p:spPr>
          <a:xfrm>
            <a:off x="607624" y="956588"/>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4" name="正方形/長方形 13"/>
          <p:cNvSpPr/>
          <p:nvPr/>
        </p:nvSpPr>
        <p:spPr>
          <a:xfrm>
            <a:off x="671996" y="1373371"/>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4" y="1497412"/>
            <a:ext cx="3108536" cy="369332"/>
          </a:xfrm>
          <a:prstGeom prst="rect">
            <a:avLst/>
          </a:prstGeom>
          <a:noFill/>
        </p:spPr>
        <p:txBody>
          <a:bodyPr wrap="square" rtlCol="0">
            <a:spAutoFit/>
          </a:bodyPr>
          <a:lstStyle/>
          <a:p>
            <a:r>
              <a:rPr kumimoji="1" lang="en-US" altLang="ja-JP" b="1" dirty="0">
                <a:solidFill>
                  <a:srgbClr val="FFFF00"/>
                </a:solidFill>
              </a:rPr>
              <a:t>Enter </a:t>
            </a:r>
            <a:r>
              <a:rPr kumimoji="1" lang="ja-JP" altLang="en-US" b="1" dirty="0">
                <a:solidFill>
                  <a:srgbClr val="FFFF00"/>
                </a:solidFill>
              </a:rPr>
              <a:t>キーを押して終了する。</a:t>
            </a:r>
          </a:p>
        </p:txBody>
      </p:sp>
      <p:sp>
        <p:nvSpPr>
          <p:cNvPr id="12" name="テキスト ボックス 11"/>
          <p:cNvSpPr txBox="1"/>
          <p:nvPr/>
        </p:nvSpPr>
        <p:spPr>
          <a:xfrm>
            <a:off x="354211" y="2070864"/>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6. </a:t>
            </a:r>
            <a:r>
              <a:rPr lang="ja-JP" altLang="en-US" dirty="0"/>
              <a:t>引き続いて、</a:t>
            </a:r>
            <a:r>
              <a:rPr lang="en-US" altLang="ja-JP" dirty="0"/>
              <a:t>SSH </a:t>
            </a:r>
            <a:r>
              <a:rPr lang="ja-JP" altLang="en-US" dirty="0"/>
              <a:t>上で、以下のコマンドを実行し、</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en-US" altLang="ja-JP" dirty="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354211" y="2790272"/>
            <a:ext cx="11353780" cy="923330"/>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ThinController</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ThinWebClientApp</a:t>
            </a:r>
            <a:r>
              <a:rPr lang="en-US" altLang="ja-JP" dirty="0">
                <a:solidFill>
                  <a:schemeClr val="bg1"/>
                </a:solidFill>
                <a:latin typeface="Consolas" panose="020B0609020204030204" pitchFamily="49" charset="0"/>
              </a:rPr>
              <a:t>/</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run -c Release Daemon Install</a:t>
            </a:r>
          </a:p>
        </p:txBody>
      </p:sp>
      <p:sp>
        <p:nvSpPr>
          <p:cNvPr id="23" name="下矢印 22"/>
          <p:cNvSpPr/>
          <p:nvPr/>
        </p:nvSpPr>
        <p:spPr>
          <a:xfrm>
            <a:off x="3352436" y="3759450"/>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3975174" y="3759450"/>
            <a:ext cx="7157856" cy="369332"/>
          </a:xfrm>
          <a:prstGeom prst="rect">
            <a:avLst/>
          </a:prstGeom>
          <a:noFill/>
        </p:spPr>
        <p:txBody>
          <a:bodyPr wrap="square" rtlCol="0">
            <a:spAutoFit/>
          </a:bodyPr>
          <a:lstStyle/>
          <a:p>
            <a:r>
              <a:rPr kumimoji="1" lang="ja-JP" altLang="en-US" dirty="0"/>
              <a:t>最終行の </a:t>
            </a:r>
            <a:r>
              <a:rPr kumimoji="1" lang="en-US" altLang="ja-JP" dirty="0"/>
              <a:t>Install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25" name="テキスト ボックス 24"/>
          <p:cNvSpPr txBox="1"/>
          <p:nvPr/>
        </p:nvSpPr>
        <p:spPr>
          <a:xfrm>
            <a:off x="1352913" y="4128782"/>
            <a:ext cx="9953973" cy="2631490"/>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The file '/</a:t>
            </a:r>
            <a:r>
              <a:rPr lang="en-US" altLang="ja-JP" sz="1100" dirty="0" err="1">
                <a:solidFill>
                  <a:schemeClr val="bg1"/>
                </a:solidFill>
                <a:latin typeface="Consolas" panose="020B0609020204030204" pitchFamily="49" charset="0"/>
              </a:rPr>
              <a:t>etc</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/system/</a:t>
            </a:r>
            <a:r>
              <a:rPr lang="en-US" altLang="ja-JP" sz="1100" dirty="0" err="1">
                <a:solidFill>
                  <a:schemeClr val="bg1"/>
                </a:solidFill>
                <a:latin typeface="Consolas" panose="020B0609020204030204" pitchFamily="49" charset="0"/>
              </a:rPr>
              <a:t>IPA.App.ThinWebClientApp.service</a:t>
            </a:r>
            <a:r>
              <a:rPr lang="en-US" altLang="ja-JP" sz="1100" dirty="0">
                <a:solidFill>
                  <a:schemeClr val="bg1"/>
                </a:solidFill>
                <a:latin typeface="Consolas" panose="020B0609020204030204" pitchFamily="49" charset="0"/>
              </a:rPr>
              <a:t>' is created successfully.</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Usage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enable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Enable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disable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Disable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Start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stop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Stop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restart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Reload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status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Show the current status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Reloading the </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 framework...</a:t>
            </a:r>
          </a:p>
          <a:p>
            <a:r>
              <a:rPr lang="en-US" altLang="ja-JP" sz="1100" dirty="0">
                <a:solidFill>
                  <a:schemeClr val="bg1"/>
                </a:solidFill>
                <a:latin typeface="Consolas" panose="020B0609020204030204" pitchFamily="49" charset="0"/>
              </a:rPr>
              <a:t>Done.</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Have a nice day! Today is 2021/09/17.</a:t>
            </a:r>
          </a:p>
        </p:txBody>
      </p:sp>
      <p:sp>
        <p:nvSpPr>
          <p:cNvPr id="26" name="正方形/長方形 25"/>
          <p:cNvSpPr/>
          <p:nvPr/>
        </p:nvSpPr>
        <p:spPr>
          <a:xfrm>
            <a:off x="1401657" y="4155936"/>
            <a:ext cx="6906097"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56421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8072"/>
          </a:xfrm>
        </p:spPr>
        <p:txBody>
          <a:bodyPr>
            <a:normAutofit/>
          </a:bodyPr>
          <a:lstStyle/>
          <a:p>
            <a:r>
              <a:rPr kumimoji="1" lang="ja-JP" altLang="en-US" sz="2000" dirty="0"/>
              <a:t>ハイパースケール版コントローラが </a:t>
            </a:r>
            <a:r>
              <a:rPr kumimoji="1" lang="en-US" altLang="ja-JP" sz="2000" dirty="0"/>
              <a:t>N </a:t>
            </a:r>
            <a:r>
              <a:rPr kumimoji="1" lang="ja-JP" altLang="en-US" sz="2000" dirty="0"/>
              <a:t>台ある場合、すべての「シン・テレワークシステム」サーバーまたはクライアントからの接続要求は、</a:t>
            </a:r>
            <a:r>
              <a:rPr lang="en-US" altLang="ja-JP" sz="2000" dirty="0"/>
              <a:t>N </a:t>
            </a:r>
            <a:r>
              <a:rPr lang="ja-JP" altLang="en-US" sz="2000" dirty="0"/>
              <a:t>台に分散されてコントローラに到達。この際の中継ゲートウェイへの割り振り処理が、コントローラの最も負荷が大きい処理。</a:t>
            </a:r>
          </a:p>
          <a:p>
            <a:r>
              <a:rPr kumimoji="1" lang="ja-JP" altLang="en-US" sz="2000" dirty="0"/>
              <a:t>パブリック版について、夜間時間帯 </a:t>
            </a:r>
            <a:r>
              <a:rPr kumimoji="1" lang="en-US" altLang="ja-JP" sz="2000" dirty="0"/>
              <a:t>(</a:t>
            </a:r>
            <a:r>
              <a:rPr kumimoji="1" lang="ja-JP" altLang="en-US" sz="2000" dirty="0"/>
              <a:t>セッション数 </a:t>
            </a:r>
            <a:r>
              <a:rPr kumimoji="1" lang="en-US" altLang="ja-JP" sz="2000" dirty="0"/>
              <a:t>3.5 </a:t>
            </a:r>
            <a:r>
              <a:rPr kumimoji="1" lang="ja-JP" altLang="en-US" sz="2000" dirty="0"/>
              <a:t>万</a:t>
            </a:r>
            <a:r>
              <a:rPr kumimoji="1" lang="en-US" altLang="ja-JP" sz="2000" dirty="0"/>
              <a:t>) </a:t>
            </a:r>
            <a:r>
              <a:rPr kumimoji="1" lang="ja-JP" altLang="en-US" sz="2000" dirty="0"/>
              <a:t>に、コントローラを </a:t>
            </a:r>
            <a:r>
              <a:rPr kumimoji="1" lang="en-US" altLang="ja-JP" sz="2000" dirty="0"/>
              <a:t>1 </a:t>
            </a:r>
            <a:r>
              <a:rPr kumimoji="1" lang="ja-JP" altLang="en-US" sz="2000" dirty="0"/>
              <a:t>台だけ稼働させた状態にし、全サーバーセッションを切断して再接続させる試験を複数回実施し、ピーク性能を確認。</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1-5. </a:t>
            </a:r>
            <a:r>
              <a:rPr kumimoji="1" lang="ja-JP" altLang="en-US" dirty="0"/>
              <a:t>ハイパースケール版コントローラの処理性能</a:t>
            </a:r>
          </a:p>
        </p:txBody>
      </p:sp>
      <p:graphicFrame>
        <p:nvGraphicFramePr>
          <p:cNvPr id="5" name="グラフ 4"/>
          <p:cNvGraphicFramePr>
            <a:graphicFrameLocks/>
          </p:cNvGraphicFramePr>
          <p:nvPr>
            <p:extLst>
              <p:ext uri="{D42A27DB-BD31-4B8C-83A1-F6EECF244321}">
                <p14:modId xmlns:p14="http://schemas.microsoft.com/office/powerpoint/2010/main" val="3116936516"/>
              </p:ext>
            </p:extLst>
          </p:nvPr>
        </p:nvGraphicFramePr>
        <p:xfrm>
          <a:off x="471652" y="2898475"/>
          <a:ext cx="5527127" cy="331862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ext uri="{D42A27DB-BD31-4B8C-83A1-F6EECF244321}">
                <p14:modId xmlns:p14="http://schemas.microsoft.com/office/powerpoint/2010/main" val="1172975331"/>
              </p:ext>
            </p:extLst>
          </p:nvPr>
        </p:nvGraphicFramePr>
        <p:xfrm>
          <a:off x="6383392" y="2898474"/>
          <a:ext cx="5494572" cy="3318628"/>
        </p:xfrm>
        <a:graphic>
          <a:graphicData uri="http://schemas.openxmlformats.org/drawingml/2006/chart">
            <c:chart xmlns:c="http://schemas.openxmlformats.org/drawingml/2006/chart" xmlns:r="http://schemas.openxmlformats.org/officeDocument/2006/relationships" r:id="rId3"/>
          </a:graphicData>
        </a:graphic>
      </p:graphicFrame>
      <p:sp>
        <p:nvSpPr>
          <p:cNvPr id="8" name="テキスト ボックス 7"/>
          <p:cNvSpPr txBox="1"/>
          <p:nvPr/>
        </p:nvSpPr>
        <p:spPr>
          <a:xfrm>
            <a:off x="598432" y="6259625"/>
            <a:ext cx="5273565" cy="646331"/>
          </a:xfrm>
          <a:prstGeom prst="rect">
            <a:avLst/>
          </a:prstGeom>
          <a:noFill/>
        </p:spPr>
        <p:txBody>
          <a:bodyPr wrap="square" rtlCol="0">
            <a:spAutoFit/>
          </a:bodyPr>
          <a:lstStyle/>
          <a:p>
            <a:r>
              <a:rPr kumimoji="1" lang="ja-JP" altLang="en-US" dirty="0"/>
              <a:t>コントローラ </a:t>
            </a:r>
            <a:r>
              <a:rPr kumimoji="1" lang="en-US" altLang="ja-JP" dirty="0"/>
              <a:t>1 </a:t>
            </a:r>
            <a:r>
              <a:rPr kumimoji="1" lang="ja-JP" altLang="en-US" dirty="0"/>
              <a:t>台で、</a:t>
            </a:r>
            <a:r>
              <a:rPr kumimoji="1" lang="en-US" altLang="ja-JP" dirty="0"/>
              <a:t>1 </a:t>
            </a:r>
            <a:r>
              <a:rPr kumimoji="1" lang="ja-JP" altLang="en-US" dirty="0"/>
              <a:t>秒あたり最大 </a:t>
            </a:r>
            <a:r>
              <a:rPr kumimoji="1" lang="en-US" altLang="ja-JP" dirty="0"/>
              <a:t>1600</a:t>
            </a:r>
            <a:r>
              <a:rPr kumimoji="1" lang="ja-JP" altLang="en-US" dirty="0"/>
              <a:t> 台程度のサーバーからの接続要求を処理することができた。</a:t>
            </a:r>
          </a:p>
        </p:txBody>
      </p:sp>
      <p:sp>
        <p:nvSpPr>
          <p:cNvPr id="9" name="テキスト ボックス 8"/>
          <p:cNvSpPr txBox="1"/>
          <p:nvPr/>
        </p:nvSpPr>
        <p:spPr>
          <a:xfrm>
            <a:off x="6493895" y="6259624"/>
            <a:ext cx="5273565" cy="646331"/>
          </a:xfrm>
          <a:prstGeom prst="rect">
            <a:avLst/>
          </a:prstGeom>
          <a:noFill/>
        </p:spPr>
        <p:txBody>
          <a:bodyPr wrap="square" rtlCol="0">
            <a:spAutoFit/>
          </a:bodyPr>
          <a:lstStyle/>
          <a:p>
            <a:r>
              <a:rPr kumimoji="1" lang="ja-JP" altLang="en-US" dirty="0"/>
              <a:t>約 </a:t>
            </a:r>
            <a:r>
              <a:rPr kumimoji="1" lang="en-US" altLang="ja-JP" dirty="0"/>
              <a:t>1 </a:t>
            </a:r>
            <a:r>
              <a:rPr kumimoji="1" lang="ja-JP" altLang="en-US" dirty="0"/>
              <a:t>分間で、</a:t>
            </a:r>
            <a:r>
              <a:rPr kumimoji="1" lang="en-US" altLang="ja-JP" dirty="0"/>
              <a:t>3.5 </a:t>
            </a:r>
            <a:r>
              <a:rPr kumimoji="1" lang="ja-JP" altLang="en-US" dirty="0"/>
              <a:t>万セッション全部の再接続処理を捌き終えることができた。</a:t>
            </a:r>
          </a:p>
        </p:txBody>
      </p:sp>
    </p:spTree>
    <p:extLst>
      <p:ext uri="{BB962C8B-B14F-4D97-AF65-F5344CB8AC3E}">
        <p14:creationId xmlns:p14="http://schemas.microsoft.com/office/powerpoint/2010/main" val="385336114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7. 6 </a:t>
            </a:r>
            <a:r>
              <a:rPr kumimoji="1" lang="ja-JP" altLang="en-US" dirty="0"/>
              <a:t>でインストールが完了した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kumimoji="1" lang="ja-JP" altLang="en-US" dirty="0"/>
              <a:t>「</a:t>
            </a:r>
            <a:r>
              <a:rPr lang="en-US" altLang="ja-JP" dirty="0" err="1"/>
              <a:t>IPA.App.ThinWebClientApp</a:t>
            </a:r>
            <a:r>
              <a:rPr lang="ja-JP" altLang="en-US" dirty="0"/>
              <a:t>」を有効にする。</a:t>
            </a:r>
            <a:r>
              <a:rPr lang="en-US" altLang="ja-JP" dirty="0"/>
              <a:t>(</a:t>
            </a:r>
            <a:r>
              <a:rPr lang="ja-JP" altLang="en-US" dirty="0"/>
              <a:t>システム起動時に自動的に起動されるようにする。</a:t>
            </a:r>
            <a:r>
              <a:rPr lang="en-US" altLang="ja-JP" dirty="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lang="en-US" altLang="ja-JP" dirty="0" err="1"/>
              <a:t>IPA.App.ThinWebClientApp</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a:t>上記を実行しても、結果は何も表示されないが、</a:t>
            </a:r>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プロセス一覧の表示</a:t>
            </a:r>
            <a:r>
              <a:rPr kumimoji="1" lang="en-US" altLang="ja-JP" dirty="0"/>
              <a:t>) </a:t>
            </a:r>
            <a:r>
              <a:rPr kumimoji="1" lang="ja-JP" altLang="en-US" dirty="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ps</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auxf</a:t>
            </a:r>
            <a:r>
              <a:rPr lang="en-US" altLang="ja-JP" dirty="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4442  0.0  0.0   8616  3104 ?        S    11:59   0:00 bash /home/ubuntu/IPA-DN-ThinController-Private/ThinWebClientApp/Local/App_IPA.App.ThinWebClientApp/daemon_helper/run_daemon.sh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4444 61.2  3.9 2671412 158032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11:59   0:03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の実行例</a:t>
            </a:r>
          </a:p>
        </p:txBody>
      </p:sp>
    </p:spTree>
    <p:extLst>
      <p:ext uri="{BB962C8B-B14F-4D97-AF65-F5344CB8AC3E}">
        <p14:creationId xmlns:p14="http://schemas.microsoft.com/office/powerpoint/2010/main" val="97726850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139321"/>
          </a:xfrm>
          <a:prstGeom prst="rect">
            <a:avLst/>
          </a:prstGeom>
          <a:solidFill>
            <a:srgbClr val="FFFFCC"/>
          </a:solidFill>
          <a:ln w="19050">
            <a:solidFill>
              <a:schemeClr val="tx1"/>
            </a:solidFill>
          </a:ln>
        </p:spPr>
        <p:txBody>
          <a:bodyPr wrap="square" rtlCol="0">
            <a:spAutoFit/>
          </a:bodyPr>
          <a:lstStyle/>
          <a:p>
            <a:r>
              <a:rPr kumimoji="1" lang="en-US" altLang="ja-JP" dirty="0"/>
              <a:t>8. Linux </a:t>
            </a:r>
            <a:r>
              <a:rPr kumimoji="1" lang="ja-JP" altLang="en-US" dirty="0"/>
              <a:t>サーバーを再起動し </a:t>
            </a:r>
            <a:r>
              <a:rPr lang="en-US" altLang="ja-JP" dirty="0"/>
              <a:t>(</a:t>
            </a:r>
            <a:r>
              <a:rPr lang="en-US" altLang="ja-JP" b="1" dirty="0" err="1"/>
              <a:t>sudo</a:t>
            </a:r>
            <a:r>
              <a:rPr lang="en-US" altLang="ja-JP" b="1" dirty="0"/>
              <a:t> reboot </a:t>
            </a:r>
            <a:r>
              <a:rPr lang="ja-JP" altLang="en-US" dirty="0"/>
              <a:t>コマンドを実行するとよい</a:t>
            </a:r>
            <a:r>
              <a:rPr lang="en-US" altLang="ja-JP" dirty="0"/>
              <a:t>)</a:t>
            </a:r>
            <a:r>
              <a:rPr kumimoji="1" lang="ja-JP" altLang="en-US" dirty="0" err="1"/>
              <a:t>、</a:t>
            </a:r>
            <a:endParaRPr kumimoji="1" lang="en-US" altLang="ja-JP" dirty="0"/>
          </a:p>
          <a:p>
            <a:r>
              <a:rPr kumimoji="1" lang="ja-JP" altLang="en-US" dirty="0"/>
              <a:t>再起動後も、サービスが正しく立ち上がって稼働することを確認する。</a:t>
            </a:r>
            <a:br>
              <a:rPr kumimoji="1" lang="en-US" altLang="ja-JP" dirty="0"/>
            </a:br>
            <a:r>
              <a:rPr kumimoji="1" lang="en-US" altLang="ja-JP" dirty="0"/>
              <a:t>※ VM </a:t>
            </a:r>
            <a:r>
              <a:rPr kumimoji="1" lang="ja-JP" altLang="en-US" dirty="0"/>
              <a:t>のスペックやディスク、</a:t>
            </a:r>
            <a:r>
              <a:rPr kumimoji="1" lang="en-US" altLang="ja-JP" dirty="0"/>
              <a:t>CPU </a:t>
            </a:r>
            <a:r>
              <a:rPr kumimoji="1" lang="ja-JP" altLang="en-US" dirty="0"/>
              <a:t>の速度によって、</a:t>
            </a:r>
            <a:r>
              <a:rPr kumimoji="1" lang="en-US" altLang="ja-JP" dirty="0"/>
              <a:t>Linux </a:t>
            </a:r>
            <a:r>
              <a:rPr kumimoji="1" lang="ja-JP" altLang="en-US" dirty="0"/>
              <a:t>サーバー起動後、サービスの起動まで数十秒かかる場合がある。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br>
              <a:rPr lang="en-US" altLang="ja-JP" dirty="0"/>
            </a:br>
            <a:r>
              <a:rPr lang="en-US" altLang="ja-JP" b="1" u="sng" dirty="0">
                <a:solidFill>
                  <a:srgbClr val="0000FF"/>
                </a:solidFill>
              </a:rPr>
              <a:t>http://&lt;HTML5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b="1" u="sng" dirty="0">
                <a:solidFill>
                  <a:srgbClr val="0000FF"/>
                </a:solidFill>
              </a:rPr>
            </a:br>
            <a:r>
              <a:rPr lang="en-US" altLang="ja-JP" b="1" u="sng" dirty="0">
                <a:solidFill>
                  <a:srgbClr val="0000FF"/>
                </a:solidFill>
              </a:rPr>
              <a:t>https://&lt;HTML5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dirty="0"/>
            </a:br>
            <a:br>
              <a:rPr lang="en-US" altLang="ja-JP" dirty="0"/>
            </a:br>
            <a:r>
              <a:rPr lang="en-US" altLang="ja-JP" dirty="0"/>
              <a:t>※ SSL </a:t>
            </a:r>
            <a:r>
              <a:rPr lang="ja-JP" altLang="en-US" dirty="0"/>
              <a:t>証明書の検証エラーが発生するが、無視して差し支え無い。</a:t>
            </a:r>
          </a:p>
        </p:txBody>
      </p:sp>
    </p:spTree>
    <p:extLst>
      <p:ext uri="{BB962C8B-B14F-4D97-AF65-F5344CB8AC3E}">
        <p14:creationId xmlns:p14="http://schemas.microsoft.com/office/powerpoint/2010/main" val="198940224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a:t>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142</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4B-4.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サーバーデーモンの停止 </a:t>
            </a:r>
            <a:r>
              <a:rPr lang="en-US" altLang="ja-JP" sz="3200" dirty="0"/>
              <a:t>/ </a:t>
            </a:r>
            <a:r>
              <a:rPr lang="ja-JP" altLang="en-US" sz="3200" dirty="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9" name="テキスト ボックス 8"/>
          <p:cNvSpPr txBox="1"/>
          <p:nvPr/>
        </p:nvSpPr>
        <p:spPr>
          <a:xfrm>
            <a:off x="444090" y="461495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3" name="テキスト ボックス 12"/>
          <p:cNvSpPr txBox="1"/>
          <p:nvPr/>
        </p:nvSpPr>
        <p:spPr>
          <a:xfrm>
            <a:off x="444090" y="503909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status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376881701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143</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sz="3600" dirty="0"/>
              <a:t>4B-5. </a:t>
            </a:r>
            <a:r>
              <a:rPr kumimoji="1" lang="ja-JP" altLang="en-US" sz="3600" dirty="0"/>
              <a:t>将来の</a:t>
            </a:r>
            <a:r>
              <a:rPr lang="en-US" altLang="ja-JP" sz="3600" dirty="0"/>
              <a:t>HTML5 </a:t>
            </a:r>
            <a:r>
              <a:rPr lang="ja-JP" altLang="en-US" sz="3600" dirty="0"/>
              <a:t>版 </a:t>
            </a:r>
            <a:r>
              <a:rPr lang="en-US" altLang="ja-JP" sz="3600" dirty="0"/>
              <a:t>Web </a:t>
            </a:r>
            <a:r>
              <a:rPr lang="ja-JP" altLang="en-US" sz="3600" dirty="0"/>
              <a:t>クライアント用 </a:t>
            </a:r>
            <a:r>
              <a:rPr lang="en-US" altLang="ja-JP" sz="3600" dirty="0"/>
              <a:t>Web </a:t>
            </a:r>
            <a:r>
              <a:rPr lang="ja-JP" altLang="en-US" sz="3600" dirty="0"/>
              <a:t>サーバーの</a:t>
            </a:r>
            <a:r>
              <a:rPr kumimoji="1" lang="ja-JP" altLang="en-US" sz="3600" dirty="0"/>
              <a:t>ソースコードの更新手順</a:t>
            </a:r>
          </a:p>
        </p:txBody>
      </p:sp>
      <p:sp>
        <p:nvSpPr>
          <p:cNvPr id="6" name="テキスト ボックス 5"/>
          <p:cNvSpPr txBox="1"/>
          <p:nvPr/>
        </p:nvSpPr>
        <p:spPr>
          <a:xfrm>
            <a:off x="387920" y="1082151"/>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a:t>
            </a:r>
            <a:r>
              <a:rPr lang="ja-JP" altLang="en-US" dirty="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419110" y="2426589"/>
            <a:ext cx="11353780" cy="3970318"/>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ja-JP" altLang="en-US" sz="1200" dirty="0">
                <a:solidFill>
                  <a:srgbClr val="99FFCC"/>
                </a:solidFill>
                <a:latin typeface="Consolas" panose="020B0609020204030204" pitchFamily="49" charset="0"/>
              </a:rPr>
              <a:t>← 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beta8preview8</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endParaRPr kumimoji="1"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ja-JP" altLang="en-US" sz="1200" dirty="0">
                <a:solidFill>
                  <a:srgbClr val="99FFCC"/>
                </a:solidFill>
                <a:latin typeface="Consolas" panose="020B0609020204030204" pitchFamily="49" charset="0"/>
              </a:rPr>
              <a:t>← サービスを再度インストールする。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59668" y="2063547"/>
            <a:ext cx="4806818" cy="369332"/>
          </a:xfrm>
          <a:prstGeom prst="rect">
            <a:avLst/>
          </a:prstGeom>
          <a:noFill/>
        </p:spPr>
        <p:txBody>
          <a:bodyPr wrap="square" rtlCol="0">
            <a:spAutoFit/>
          </a:bodyPr>
          <a:lstStyle/>
          <a:p>
            <a:r>
              <a:rPr lang="en-US" altLang="ja-JP" dirty="0"/>
              <a:t>2. </a:t>
            </a:r>
            <a:r>
              <a:rPr lang="ja-JP" altLang="en-US" dirty="0"/>
              <a:t>以下の方法でアップデートする。</a:t>
            </a:r>
            <a:endParaRPr kumimoji="1" lang="ja-JP" altLang="en-US" dirty="0"/>
          </a:p>
        </p:txBody>
      </p:sp>
      <p:sp>
        <p:nvSpPr>
          <p:cNvPr id="9" name="テキスト ボックス 8"/>
          <p:cNvSpPr txBox="1"/>
          <p:nvPr/>
        </p:nvSpPr>
        <p:spPr>
          <a:xfrm>
            <a:off x="711199" y="6519802"/>
            <a:ext cx="10942279" cy="307777"/>
          </a:xfrm>
          <a:prstGeom prst="rect">
            <a:avLst/>
          </a:prstGeom>
          <a:noFill/>
        </p:spPr>
        <p:txBody>
          <a:bodyPr wrap="square" rtlCol="0">
            <a:spAutoFit/>
          </a:bodyPr>
          <a:lstStyle/>
          <a:p>
            <a:r>
              <a:rPr lang="en-US" altLang="ja-JP" sz="1400" dirty="0"/>
              <a:t>3. </a:t>
            </a:r>
            <a:r>
              <a:rPr lang="ja-JP" altLang="en-US" sz="1400" dirty="0"/>
              <a:t>正常動作を確認する。万一、バージョンアップ後、何らかの不具合が発生した場合は、原因究明のためにログファイルを収集した上で、ロールバックする。</a:t>
            </a:r>
            <a:endParaRPr kumimoji="1" lang="ja-JP" altLang="en-US" sz="1400" dirty="0"/>
          </a:p>
        </p:txBody>
      </p:sp>
      <p:sp>
        <p:nvSpPr>
          <p:cNvPr id="11" name="テキスト ボックス 10"/>
          <p:cNvSpPr txBox="1"/>
          <p:nvPr/>
        </p:nvSpPr>
        <p:spPr>
          <a:xfrm>
            <a:off x="359668" y="1728482"/>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Tree>
    <p:extLst>
      <p:ext uri="{BB962C8B-B14F-4D97-AF65-F5344CB8AC3E}">
        <p14:creationId xmlns:p14="http://schemas.microsoft.com/office/powerpoint/2010/main" val="370840218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144</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a:t>4B-6</a:t>
            </a:r>
            <a:r>
              <a:rPr lang="en-US" altLang="ja-JP" sz="2800" dirty="0"/>
              <a:t>. 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a:t>ソースコードを</a:t>
            </a:r>
            <a:br>
              <a:rPr kumimoji="1" lang="en-US" altLang="ja-JP" sz="2800" dirty="0"/>
            </a:br>
            <a:r>
              <a:rPr kumimoji="1" lang="ja-JP" altLang="en-US" sz="2800" dirty="0"/>
              <a:t>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4B-4 </a:t>
            </a:r>
            <a:r>
              <a:rPr lang="ja-JP" altLang="en-US" dirty="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Tree>
    <p:extLst>
      <p:ext uri="{BB962C8B-B14F-4D97-AF65-F5344CB8AC3E}">
        <p14:creationId xmlns:p14="http://schemas.microsoft.com/office/powerpoint/2010/main" val="210613202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552419"/>
          </a:xfrm>
        </p:spPr>
        <p:txBody>
          <a:bodyPr>
            <a:noAutofit/>
          </a:bodyPr>
          <a:lstStyle/>
          <a:p>
            <a:r>
              <a:rPr kumimoji="1" lang="ja-JP" altLang="en-US" sz="1600" dirty="0"/>
              <a:t>これまでの手順で構築した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サーバーを、早速使ってみて、動作テストを行ないたいのである。</a:t>
            </a:r>
          </a:p>
          <a:p>
            <a:r>
              <a:rPr lang="ja-JP" altLang="en-US" sz="1600" dirty="0"/>
              <a:t>ところが、そのためには、前もって、「</a:t>
            </a:r>
            <a:r>
              <a:rPr lang="en-US" altLang="ja-JP" sz="1600" dirty="0"/>
              <a:t>5. </a:t>
            </a:r>
            <a:r>
              <a:rPr lang="ja-JP" altLang="en-US" sz="1600" dirty="0"/>
              <a:t>中継ゲートウェイを構築しよう」、「</a:t>
            </a:r>
            <a:r>
              <a:rPr lang="en-US" altLang="ja-JP" sz="1600" dirty="0"/>
              <a:t>6. </a:t>
            </a:r>
            <a:r>
              <a:rPr lang="ja-JP" altLang="en-US" sz="1600" dirty="0"/>
              <a:t>アプリケーションをビルドしよう」を実施して、少なくとも </a:t>
            </a:r>
            <a:r>
              <a:rPr lang="en-US" altLang="ja-JP" sz="1600" dirty="0"/>
              <a:t>1 </a:t>
            </a:r>
            <a:r>
              <a:rPr lang="ja-JP" altLang="en-US" sz="1600" dirty="0"/>
              <a:t>台の中継ゲートウェイが稼働し、かつ、少なくとも </a:t>
            </a:r>
            <a:r>
              <a:rPr lang="en-US" altLang="ja-JP" sz="1600" dirty="0"/>
              <a:t>1 </a:t>
            </a:r>
            <a:r>
              <a:rPr lang="ja-JP" altLang="en-US" sz="1600" dirty="0"/>
              <a:t>台のシン・テレワークシステム サーバーアプリが </a:t>
            </a:r>
            <a:r>
              <a:rPr lang="en-US" altLang="ja-JP" sz="1600" dirty="0"/>
              <a:t>Windows </a:t>
            </a:r>
            <a:r>
              <a:rPr lang="ja-JP" altLang="en-US" sz="1600" dirty="0"/>
              <a:t>端末にインストールされてなければならない。</a:t>
            </a:r>
            <a:endParaRPr lang="en-US" altLang="ja-JP" sz="1600" dirty="0"/>
          </a:p>
          <a:p>
            <a:r>
              <a:rPr kumimoji="1" lang="ja-JP" altLang="en-US" sz="1600" dirty="0"/>
              <a:t>そこで、一旦第 </a:t>
            </a:r>
            <a:r>
              <a:rPr kumimoji="1" lang="en-US" altLang="ja-JP" sz="1600" dirty="0"/>
              <a:t>5 </a:t>
            </a:r>
            <a:r>
              <a:rPr kumimoji="1" lang="ja-JP" altLang="en-US" sz="1600" dirty="0"/>
              <a:t>章、第 </a:t>
            </a:r>
            <a:r>
              <a:rPr kumimoji="1" lang="en-US" altLang="ja-JP" sz="1600" dirty="0"/>
              <a:t>6 </a:t>
            </a:r>
            <a:r>
              <a:rPr kumimoji="1" lang="ja-JP" altLang="en-US" sz="1600" dirty="0"/>
              <a:t>章の手順を実施してから、以下のように </a:t>
            </a:r>
            <a:r>
              <a:rPr kumimoji="1" lang="en-US" altLang="ja-JP" sz="1600" dirty="0"/>
              <a:t>HTML5 </a:t>
            </a:r>
            <a:r>
              <a:rPr kumimoji="1" lang="ja-JP" altLang="en-US" sz="1600" dirty="0"/>
              <a:t>版 </a:t>
            </a:r>
            <a:r>
              <a:rPr kumimoji="1" lang="en-US" altLang="ja-JP" sz="1600" dirty="0"/>
              <a:t>Web </a:t>
            </a:r>
            <a:r>
              <a:rPr kumimoji="1" lang="ja-JP" altLang="en-US" sz="1600" dirty="0"/>
              <a:t>クライアントの動作テストを行なう。</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145</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4B-7. </a:t>
            </a:r>
            <a:r>
              <a:rPr kumimoji="1" lang="ja-JP" altLang="en-US" sz="3600" dirty="0"/>
              <a:t>実際に </a:t>
            </a:r>
            <a:r>
              <a:rPr lang="en-US" altLang="ja-JP" sz="3600" dirty="0"/>
              <a:t>HTML5 </a:t>
            </a:r>
            <a:r>
              <a:rPr lang="ja-JP" altLang="en-US" sz="3600" dirty="0"/>
              <a:t>版 </a:t>
            </a:r>
            <a:r>
              <a:rPr lang="en-US" altLang="ja-JP" sz="3600" dirty="0"/>
              <a:t>Web </a:t>
            </a:r>
            <a:r>
              <a:rPr lang="ja-JP" altLang="en-US" sz="3600" dirty="0"/>
              <a:t>クライアントを使ってみよう</a:t>
            </a:r>
            <a:endParaRPr kumimoji="1" lang="ja-JP" altLang="en-US" sz="3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803" y="3675781"/>
            <a:ext cx="2230705" cy="1510043"/>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0298" y="3675781"/>
            <a:ext cx="2308179" cy="1562488"/>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7267" y="3635534"/>
            <a:ext cx="2620299" cy="1773772"/>
          </a:xfrm>
          <a:prstGeom prst="rect">
            <a:avLst/>
          </a:prstGeom>
        </p:spPr>
      </p:pic>
      <p:sp>
        <p:nvSpPr>
          <p:cNvPr id="8" name="テキスト ボックス 7"/>
          <p:cNvSpPr txBox="1"/>
          <p:nvPr/>
        </p:nvSpPr>
        <p:spPr>
          <a:xfrm>
            <a:off x="223327" y="244661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sp>
        <p:nvSpPr>
          <p:cNvPr id="9" name="テキスト ボックス 8"/>
          <p:cNvSpPr txBox="1"/>
          <p:nvPr/>
        </p:nvSpPr>
        <p:spPr>
          <a:xfrm>
            <a:off x="223327" y="3028248"/>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sp>
        <p:nvSpPr>
          <p:cNvPr id="10" name="テキスト ボックス 9"/>
          <p:cNvSpPr txBox="1"/>
          <p:nvPr/>
        </p:nvSpPr>
        <p:spPr>
          <a:xfrm>
            <a:off x="317111" y="2735766"/>
            <a:ext cx="4911383" cy="307777"/>
          </a:xfrm>
          <a:prstGeom prst="rect">
            <a:avLst/>
          </a:prstGeom>
          <a:noFill/>
        </p:spPr>
        <p:txBody>
          <a:bodyPr wrap="square" rtlCol="0">
            <a:spAutoFit/>
          </a:bodyPr>
          <a:lstStyle/>
          <a:p>
            <a:r>
              <a:rPr kumimoji="1" lang="ja-JP" altLang="en-US" sz="1400" dirty="0"/>
              <a:t>または</a:t>
            </a:r>
            <a:r>
              <a:rPr kumimoji="1" lang="en-US" altLang="ja-JP" sz="1400" dirty="0"/>
              <a:t>:</a:t>
            </a:r>
            <a:endParaRPr kumimoji="1" lang="ja-JP" altLang="en-US" sz="1400" dirty="0"/>
          </a:p>
        </p:txBody>
      </p:sp>
      <p:sp>
        <p:nvSpPr>
          <p:cNvPr id="11" name="テキスト ボックス 10"/>
          <p:cNvSpPr txBox="1"/>
          <p:nvPr/>
        </p:nvSpPr>
        <p:spPr>
          <a:xfrm>
            <a:off x="332741" y="3302108"/>
            <a:ext cx="4911383" cy="307777"/>
          </a:xfrm>
          <a:prstGeom prst="rect">
            <a:avLst/>
          </a:prstGeom>
          <a:noFill/>
        </p:spPr>
        <p:txBody>
          <a:bodyPr wrap="square" rtlCol="0">
            <a:spAutoFit/>
          </a:bodyPr>
          <a:lstStyle/>
          <a:p>
            <a:r>
              <a:rPr kumimoji="1" lang="en-US" altLang="ja-JP" sz="1400" dirty="0"/>
              <a:t>SSL </a:t>
            </a:r>
            <a:r>
              <a:rPr kumimoji="1" lang="ja-JP" altLang="en-US" sz="1400" dirty="0"/>
              <a:t>証明書検証エラーが表示されるが、この時点では問題無い。</a:t>
            </a:r>
          </a:p>
        </p:txBody>
      </p:sp>
      <p:sp>
        <p:nvSpPr>
          <p:cNvPr id="12" name="テキスト ボックス 11"/>
          <p:cNvSpPr txBox="1"/>
          <p:nvPr/>
        </p:nvSpPr>
        <p:spPr>
          <a:xfrm>
            <a:off x="223327" y="5327930"/>
            <a:ext cx="2304182" cy="646331"/>
          </a:xfrm>
          <a:prstGeom prst="rect">
            <a:avLst/>
          </a:prstGeom>
          <a:noFill/>
        </p:spPr>
        <p:txBody>
          <a:bodyPr wrap="square" rtlCol="0">
            <a:spAutoFit/>
          </a:bodyPr>
          <a:lstStyle/>
          <a:p>
            <a:r>
              <a:rPr kumimoji="1" lang="ja-JP" altLang="en-US" b="1" dirty="0"/>
              <a:t>接続先コンピュータ </a:t>
            </a:r>
            <a:r>
              <a:rPr kumimoji="1" lang="en-US" altLang="ja-JP" b="1" dirty="0"/>
              <a:t>ID</a:t>
            </a:r>
          </a:p>
          <a:p>
            <a:r>
              <a:rPr kumimoji="1" lang="ja-JP" altLang="en-US" b="1" dirty="0"/>
              <a:t>を入力して接続する。</a:t>
            </a:r>
          </a:p>
        </p:txBody>
      </p:sp>
      <p:sp>
        <p:nvSpPr>
          <p:cNvPr id="13" name="右矢印 12"/>
          <p:cNvSpPr/>
          <p:nvPr/>
        </p:nvSpPr>
        <p:spPr>
          <a:xfrm>
            <a:off x="2430007" y="407622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a:off x="5366976" y="3951483"/>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876882" y="5319072"/>
            <a:ext cx="2689025" cy="646331"/>
          </a:xfrm>
          <a:prstGeom prst="rect">
            <a:avLst/>
          </a:prstGeom>
          <a:noFill/>
        </p:spPr>
        <p:txBody>
          <a:bodyPr wrap="square" rtlCol="0">
            <a:spAutoFit/>
          </a:bodyPr>
          <a:lstStyle/>
          <a:p>
            <a:r>
              <a:rPr kumimoji="1" lang="ja-JP" altLang="en-US" b="1" dirty="0"/>
              <a:t>シン・テレワークシステムのレイヤーの認証を行なう。</a:t>
            </a:r>
          </a:p>
        </p:txBody>
      </p:sp>
      <p:sp>
        <p:nvSpPr>
          <p:cNvPr id="16" name="テキスト ボックス 15"/>
          <p:cNvSpPr txBox="1"/>
          <p:nvPr/>
        </p:nvSpPr>
        <p:spPr>
          <a:xfrm>
            <a:off x="5812899" y="5483560"/>
            <a:ext cx="2591630" cy="646331"/>
          </a:xfrm>
          <a:prstGeom prst="rect">
            <a:avLst/>
          </a:prstGeom>
          <a:noFill/>
        </p:spPr>
        <p:txBody>
          <a:bodyPr wrap="square" rtlCol="0">
            <a:spAutoFit/>
          </a:bodyPr>
          <a:lstStyle/>
          <a:p>
            <a:r>
              <a:rPr kumimoji="1" lang="ja-JP" altLang="en-US" b="1" dirty="0"/>
              <a:t>接続先 </a:t>
            </a:r>
            <a:r>
              <a:rPr kumimoji="1" lang="en-US" altLang="ja-JP" b="1" dirty="0"/>
              <a:t>Windows </a:t>
            </a:r>
            <a:r>
              <a:rPr kumimoji="1" lang="ja-JP" altLang="en-US" b="1" dirty="0"/>
              <a:t>端末のレイヤーの認証を行なう。</a:t>
            </a:r>
          </a:p>
        </p:txBody>
      </p:sp>
      <p:pic>
        <p:nvPicPr>
          <p:cNvPr id="18" name="図 17"/>
          <p:cNvPicPr>
            <a:picLocks noChangeAspect="1"/>
          </p:cNvPicPr>
          <p:nvPr/>
        </p:nvPicPr>
        <p:blipFill>
          <a:blip r:embed="rId5"/>
          <a:stretch>
            <a:fillRect/>
          </a:stretch>
        </p:blipFill>
        <p:spPr>
          <a:xfrm>
            <a:off x="9228139" y="2756653"/>
            <a:ext cx="2862039" cy="3069536"/>
          </a:xfrm>
          <a:prstGeom prst="rect">
            <a:avLst/>
          </a:prstGeom>
        </p:spPr>
      </p:pic>
      <p:sp>
        <p:nvSpPr>
          <p:cNvPr id="19" name="右矢印 18"/>
          <p:cNvSpPr/>
          <p:nvPr/>
        </p:nvSpPr>
        <p:spPr>
          <a:xfrm>
            <a:off x="8633022" y="3951482"/>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9131666" y="5920507"/>
            <a:ext cx="2958511" cy="923330"/>
          </a:xfrm>
          <a:prstGeom prst="rect">
            <a:avLst/>
          </a:prstGeom>
          <a:noFill/>
        </p:spPr>
        <p:txBody>
          <a:bodyPr wrap="square" rtlCol="0">
            <a:spAutoFit/>
          </a:bodyPr>
          <a:lstStyle/>
          <a:p>
            <a:r>
              <a:rPr kumimoji="1" lang="ja-JP" altLang="en-US" b="1" dirty="0"/>
              <a:t>接続先 </a:t>
            </a:r>
            <a:r>
              <a:rPr kumimoji="1" lang="en-US" altLang="ja-JP" b="1" dirty="0"/>
              <a:t>Windows </a:t>
            </a:r>
            <a:r>
              <a:rPr kumimoji="1" lang="ja-JP" altLang="en-US" b="1" dirty="0"/>
              <a:t>のデスクトップが </a:t>
            </a:r>
            <a:r>
              <a:rPr kumimoji="1" lang="en-US" altLang="ja-JP" b="1" dirty="0"/>
              <a:t>Web </a:t>
            </a:r>
            <a:r>
              <a:rPr kumimoji="1" lang="ja-JP" altLang="en-US" b="1" dirty="0"/>
              <a:t>ブラウザで操作できることを確認する。</a:t>
            </a:r>
          </a:p>
        </p:txBody>
      </p:sp>
      <p:sp>
        <p:nvSpPr>
          <p:cNvPr id="21" name="右中かっこ 20"/>
          <p:cNvSpPr/>
          <p:nvPr/>
        </p:nvSpPr>
        <p:spPr>
          <a:xfrm>
            <a:off x="5244124" y="2368062"/>
            <a:ext cx="321783" cy="103944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テキスト ボックス 21"/>
          <p:cNvSpPr txBox="1"/>
          <p:nvPr/>
        </p:nvSpPr>
        <p:spPr>
          <a:xfrm>
            <a:off x="5743565" y="2440217"/>
            <a:ext cx="2820123" cy="923330"/>
          </a:xfrm>
          <a:prstGeom prst="rect">
            <a:avLst/>
          </a:prstGeom>
          <a:solidFill>
            <a:srgbClr val="FFFFCC"/>
          </a:solidFill>
        </p:spPr>
        <p:txBody>
          <a:bodyPr wrap="square" rtlCol="0">
            <a:spAutoFit/>
          </a:bodyPr>
          <a:lstStyle/>
          <a:p>
            <a:r>
              <a:rPr kumimoji="1" lang="ja-JP" altLang="en-US" dirty="0"/>
              <a:t>手元にある</a:t>
            </a:r>
            <a:r>
              <a:rPr lang="ja-JP" altLang="en-US" dirty="0"/>
              <a:t>任意の</a:t>
            </a:r>
            <a:endParaRPr lang="en-US" altLang="ja-JP" dirty="0"/>
          </a:p>
          <a:p>
            <a:r>
              <a:rPr kumimoji="1" lang="en-US" altLang="ja-JP" dirty="0"/>
              <a:t>Windows, Chromebook,</a:t>
            </a:r>
          </a:p>
          <a:p>
            <a:r>
              <a:rPr lang="en-US" altLang="ja-JP" dirty="0"/>
              <a:t>Mac</a:t>
            </a:r>
            <a:r>
              <a:rPr lang="ja-JP" altLang="en-US" dirty="0"/>
              <a:t> 等の端末を利用する。</a:t>
            </a:r>
            <a:endParaRPr kumimoji="1" lang="ja-JP" altLang="en-US" dirty="0"/>
          </a:p>
        </p:txBody>
      </p:sp>
    </p:spTree>
    <p:extLst>
      <p:ext uri="{BB962C8B-B14F-4D97-AF65-F5344CB8AC3E}">
        <p14:creationId xmlns:p14="http://schemas.microsoft.com/office/powerpoint/2010/main" val="399617177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146</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2">
              <a:lumMod val="60000"/>
              <a:lumOff val="40000"/>
            </a:schemeClr>
          </a:solidFill>
        </p:spPr>
        <p:txBody>
          <a:bodyPr wrap="square" rtlCol="0" anchor="ctr">
            <a:spAutoFit/>
          </a:bodyPr>
          <a:lstStyle/>
          <a:p>
            <a:pPr algn="ctr"/>
            <a:r>
              <a:rPr lang="en-US" altLang="ja-JP" sz="6600" dirty="0"/>
              <a:t>5</a:t>
            </a:r>
            <a:r>
              <a:rPr kumimoji="1" lang="en-US" altLang="ja-JP" sz="6600" dirty="0"/>
              <a:t>. </a:t>
            </a:r>
            <a:r>
              <a:rPr kumimoji="1" lang="ja-JP" altLang="en-US" sz="6600" dirty="0"/>
              <a:t>中継ゲートウェイを構築しよう</a:t>
            </a:r>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75455" y="4357252"/>
            <a:ext cx="2049568" cy="2131192"/>
          </a:xfrm>
          <a:prstGeom prst="rect">
            <a:avLst/>
          </a:prstGeom>
        </p:spPr>
      </p:pic>
      <p:pic>
        <p:nvPicPr>
          <p:cNvPr id="80" name="図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7819" y="4654279"/>
            <a:ext cx="1412967" cy="1537138"/>
          </a:xfrm>
          <a:prstGeom prst="rect">
            <a:avLst/>
          </a:prstGeom>
        </p:spPr>
      </p:pic>
    </p:spTree>
    <p:extLst>
      <p:ext uri="{BB962C8B-B14F-4D97-AF65-F5344CB8AC3E}">
        <p14:creationId xmlns:p14="http://schemas.microsoft.com/office/powerpoint/2010/main" val="334510426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4288094"/>
          </a:xfrm>
        </p:spPr>
        <p:txBody>
          <a:bodyPr>
            <a:normAutofit fontScale="92500" lnSpcReduction="10000"/>
          </a:bodyPr>
          <a:lstStyle/>
          <a:p>
            <a:pPr marL="514350" indent="-514350">
              <a:buFont typeface="+mj-lt"/>
              <a:buAutoNum type="arabicPeriod"/>
            </a:pPr>
            <a:r>
              <a:rPr lang="en-US" altLang="ja-JP" sz="4000" dirty="0"/>
              <a:t>Linux </a:t>
            </a:r>
            <a:r>
              <a:rPr lang="ja-JP" altLang="en-US" sz="4000" dirty="0"/>
              <a:t>サーバーの準備とインターネットへの接続</a:t>
            </a:r>
            <a:br>
              <a:rPr lang="en-US" altLang="ja-JP" sz="4000" dirty="0"/>
            </a:br>
            <a:r>
              <a:rPr lang="en-US" altLang="ja-JP" sz="4000" dirty="0">
                <a:solidFill>
                  <a:schemeClr val="accent6">
                    <a:lumMod val="75000"/>
                  </a:schemeClr>
                </a:solidFill>
              </a:rPr>
              <a:t>(</a:t>
            </a:r>
            <a:r>
              <a:rPr lang="ja-JP" altLang="en-US" sz="4000" dirty="0">
                <a:solidFill>
                  <a:schemeClr val="accent6">
                    <a:lumMod val="75000"/>
                  </a:schemeClr>
                </a:solidFill>
              </a:rPr>
              <a:t>本マニュアルでは、</a:t>
            </a:r>
            <a:r>
              <a:rPr lang="en-US" altLang="ja-JP" sz="4000" dirty="0">
                <a:solidFill>
                  <a:schemeClr val="accent6">
                    <a:lumMod val="75000"/>
                  </a:schemeClr>
                </a:solidFill>
              </a:rPr>
              <a:t>AWS </a:t>
            </a:r>
            <a:r>
              <a:rPr lang="ja-JP" altLang="en-US" sz="4000" dirty="0">
                <a:solidFill>
                  <a:schemeClr val="accent6">
                    <a:lumMod val="75000"/>
                  </a:schemeClr>
                </a:solidFill>
              </a:rPr>
              <a:t>を例に説明。</a:t>
            </a:r>
            <a:r>
              <a:rPr lang="en-US" altLang="ja-JP" sz="4000" dirty="0">
                <a:solidFill>
                  <a:schemeClr val="accent6">
                    <a:lumMod val="75000"/>
                  </a:schemeClr>
                </a:solidFill>
              </a:rPr>
              <a:t>)</a:t>
            </a:r>
            <a:br>
              <a:rPr lang="en-US" altLang="ja-JP" sz="4000" dirty="0"/>
            </a:br>
            <a:r>
              <a:rPr lang="ja-JP" altLang="en-US" sz="4000" dirty="0"/>
              <a:t>↓</a:t>
            </a:r>
            <a:endParaRPr lang="en-US" altLang="ja-JP" sz="4000" dirty="0"/>
          </a:p>
          <a:p>
            <a:pPr marL="514350" indent="-514350">
              <a:buFont typeface="+mj-lt"/>
              <a:buAutoNum type="arabicPeriod"/>
            </a:pPr>
            <a:r>
              <a:rPr kumimoji="1" lang="ja-JP" altLang="en-US" sz="4000" dirty="0"/>
              <a:t>中継ゲートウェイプログラムのダウンロードとビルド</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ja-JP" altLang="en-US" sz="4000" dirty="0"/>
              <a:t>中継ゲートウェイプログラムの起動</a:t>
            </a:r>
            <a:br>
              <a:rPr kumimoji="1" lang="en-US" altLang="ja-JP" sz="4000" dirty="0"/>
            </a:br>
            <a:r>
              <a:rPr kumimoji="1" lang="ja-JP" altLang="en-US" sz="4000" dirty="0"/>
              <a:t>↓</a:t>
            </a:r>
            <a:endParaRPr lang="en-US" altLang="ja-JP" sz="4000" dirty="0"/>
          </a:p>
          <a:p>
            <a:pPr marL="514350" indent="-514350">
              <a:buFont typeface="+mj-lt"/>
              <a:buAutoNum type="arabicPeriod"/>
            </a:pPr>
            <a:r>
              <a:rPr kumimoji="1" lang="ja-JP" altLang="en-US" sz="4000" dirty="0"/>
              <a:t>コントローラへの接続の確認</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5-1. </a:t>
            </a:r>
            <a:r>
              <a:rPr kumimoji="1" lang="ja-JP" altLang="en-US" dirty="0"/>
              <a:t>中継ゲートウェイ </a:t>
            </a:r>
            <a:r>
              <a:rPr lang="en-US" altLang="ja-JP" dirty="0"/>
              <a:t>(Linux) </a:t>
            </a:r>
            <a:r>
              <a:rPr lang="ja-JP" altLang="en-US" dirty="0"/>
              <a:t>の構築の流れ</a:t>
            </a:r>
            <a:endParaRPr kumimoji="1" lang="ja-JP" altLang="en-US" dirty="0"/>
          </a:p>
        </p:txBody>
      </p:sp>
    </p:spTree>
    <p:extLst>
      <p:ext uri="{BB962C8B-B14F-4D97-AF65-F5344CB8AC3E}">
        <p14:creationId xmlns:p14="http://schemas.microsoft.com/office/powerpoint/2010/main" val="9017676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(30 </a:t>
            </a:r>
            <a:r>
              <a:rPr kumimoji="1" lang="ja-JP" altLang="en-US" sz="1600" dirty="0"/>
              <a:t>分程度で</a:t>
            </a:r>
            <a:r>
              <a:rPr kumimoji="1" lang="en-US" altLang="ja-JP" sz="1600" dirty="0"/>
              <a:t>) </a:t>
            </a:r>
            <a:r>
              <a:rPr kumimoji="1" lang="ja-JP" altLang="en-US" sz="1600" dirty="0"/>
              <a:t>コントローラを構築する方法を説明する。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148</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5-2. AWS </a:t>
            </a:r>
            <a:r>
              <a:rPr kumimoji="1" lang="ja-JP" altLang="en-US" sz="3200" dirty="0"/>
              <a:t>の </a:t>
            </a:r>
            <a:r>
              <a:rPr lang="en-US" altLang="ja-JP" sz="3200" dirty="0"/>
              <a:t>Ubuntu Linux </a:t>
            </a:r>
            <a:r>
              <a:rPr lang="ja-JP" altLang="en-US" sz="3200" dirty="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sz="1600" dirty="0"/>
              <a:t>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pPr marL="285750" indent="-285750">
              <a:buFont typeface="Arial" panose="020B0604020202020204" pitchFamily="34" charset="0"/>
              <a:buChar char="•"/>
            </a:pP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5464730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C8EBEB7D-EAC0-4E83-BA2C-20754B1A1E61}"/>
              </a:ext>
            </a:extLst>
          </p:cNvPr>
          <p:cNvPicPr>
            <a:picLocks noChangeAspect="1"/>
          </p:cNvPicPr>
          <p:nvPr/>
        </p:nvPicPr>
        <p:blipFill>
          <a:blip r:embed="rId2"/>
          <a:stretch>
            <a:fillRect/>
          </a:stretch>
        </p:blipFill>
        <p:spPr>
          <a:xfrm>
            <a:off x="706840" y="2411963"/>
            <a:ext cx="4443357" cy="3482339"/>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キーペア」より、適当な名前を付けたキーペアを作成する。</a:t>
            </a:r>
            <a:endParaRPr lang="en-US" altLang="ja-JP" dirty="0"/>
          </a:p>
          <a:p>
            <a:pPr marL="742950" lvl="1" indent="-285750">
              <a:buFont typeface="Arial" panose="020B0604020202020204" pitchFamily="34" charset="0"/>
              <a:buChar char="•"/>
            </a:pPr>
            <a:r>
              <a:rPr lang="ja-JP" altLang="en-US" dirty="0"/>
              <a:t>ファイル形式は一般的には </a:t>
            </a:r>
            <a:r>
              <a:rPr lang="en-US" altLang="ja-JP" dirty="0" err="1"/>
              <a:t>pem</a:t>
            </a:r>
            <a:r>
              <a:rPr lang="en-US" altLang="ja-JP" dirty="0"/>
              <a:t> </a:t>
            </a:r>
            <a:r>
              <a:rPr lang="ja-JP" altLang="en-US" dirty="0"/>
              <a:t>形式がよいが、使用する </a:t>
            </a:r>
            <a:r>
              <a:rPr lang="en-US" altLang="ja-JP" dirty="0"/>
              <a:t>SSH </a:t>
            </a:r>
            <a:r>
              <a:rPr lang="ja-JP" altLang="en-US" dirty="0"/>
              <a:t>クライアントの対応形式に合わせること。</a:t>
            </a:r>
            <a:endParaRPr lang="en-US" altLang="ja-JP" dirty="0"/>
          </a:p>
          <a:p>
            <a:pPr marL="742950" lvl="1" indent="-285750">
              <a:buFont typeface="Arial" panose="020B0604020202020204" pitchFamily="34" charset="0"/>
              <a:buChar char="•"/>
            </a:pPr>
            <a:r>
              <a:rPr lang="ja-JP" altLang="en-US" b="1" u="sng" dirty="0">
                <a:solidFill>
                  <a:srgbClr val="0000FF"/>
                </a:solidFill>
              </a:rPr>
              <a:t>「</a:t>
            </a:r>
            <a:r>
              <a:rPr lang="en-US" altLang="ja-JP" b="1" u="sng" dirty="0">
                <a:solidFill>
                  <a:srgbClr val="0000FF"/>
                </a:solidFill>
              </a:rPr>
              <a:t>Ubuntu 22.04</a:t>
            </a:r>
            <a:r>
              <a:rPr lang="ja-JP" altLang="en-US" b="1" u="sng" dirty="0">
                <a:solidFill>
                  <a:srgbClr val="0000FF"/>
                </a:solidFill>
              </a:rPr>
              <a:t>」</a:t>
            </a:r>
            <a:r>
              <a:rPr lang="en-US" altLang="ja-JP" b="1" u="sng" dirty="0">
                <a:solidFill>
                  <a:srgbClr val="0000FF"/>
                </a:solidFill>
              </a:rPr>
              <a:t> </a:t>
            </a:r>
            <a:r>
              <a:rPr lang="ja-JP" altLang="en-US" b="1" u="sng" dirty="0">
                <a:solidFill>
                  <a:srgbClr val="0000FF"/>
                </a:solidFill>
              </a:rPr>
              <a:t>以降を使用する場合は、キーペアのタイプは必ず 「</a:t>
            </a:r>
            <a:r>
              <a:rPr lang="en-US" altLang="ja-JP" b="1" u="sng" dirty="0">
                <a:solidFill>
                  <a:srgbClr val="0000FF"/>
                </a:solidFill>
              </a:rPr>
              <a:t>ED25519</a:t>
            </a:r>
            <a:r>
              <a:rPr lang="ja-JP" altLang="en-US" b="1" u="sng" dirty="0">
                <a:solidFill>
                  <a:srgbClr val="0000FF"/>
                </a:solidFill>
              </a:rPr>
              <a:t>」とすること。</a:t>
            </a:r>
            <a:r>
              <a:rPr lang="ja-JP" altLang="en-US" dirty="0"/>
              <a:t>「</a:t>
            </a:r>
            <a:r>
              <a:rPr lang="en-US" altLang="ja-JP" dirty="0"/>
              <a:t>RSA</a:t>
            </a:r>
            <a:r>
              <a:rPr lang="ja-JP" altLang="en-US" dirty="0"/>
              <a:t>」は利用できない。</a:t>
            </a:r>
            <a:endParaRPr lang="en-US" altLang="ja-JP" dirty="0"/>
          </a:p>
          <a:p>
            <a:pPr marL="1200150" lvl="2" indent="-285750">
              <a:buFont typeface="Arial" panose="020B0604020202020204" pitchFamily="34" charset="0"/>
              <a:buChar char="•"/>
            </a:pPr>
            <a:r>
              <a:rPr lang="ja-JP" altLang="en-US" b="1" u="sng" dirty="0">
                <a:solidFill>
                  <a:schemeClr val="accent2">
                    <a:lumMod val="75000"/>
                  </a:schemeClr>
                </a:solidFill>
              </a:rPr>
              <a:t>それ以前の</a:t>
            </a:r>
            <a:r>
              <a:rPr lang="en-US" altLang="ja-JP" b="1" u="sng" dirty="0">
                <a:solidFill>
                  <a:schemeClr val="accent2">
                    <a:lumMod val="75000"/>
                  </a:schemeClr>
                </a:solidFill>
              </a:rPr>
              <a:t> Linux </a:t>
            </a:r>
            <a:r>
              <a:rPr lang="ja-JP" altLang="en-US" b="1" u="sng" dirty="0">
                <a:solidFill>
                  <a:schemeClr val="accent2">
                    <a:lumMod val="75000"/>
                  </a:schemeClr>
                </a:solidFill>
              </a:rPr>
              <a:t>では、キーペアのタイプは必ず「</a:t>
            </a:r>
            <a:r>
              <a:rPr lang="en-US" altLang="ja-JP" b="1" u="sng" dirty="0">
                <a:solidFill>
                  <a:schemeClr val="accent2">
                    <a:lumMod val="75000"/>
                  </a:schemeClr>
                </a:solidFill>
              </a:rPr>
              <a:t>RSA</a:t>
            </a:r>
            <a:r>
              <a:rPr lang="ja-JP" altLang="en-US" b="1" u="sng" dirty="0">
                <a:solidFill>
                  <a:schemeClr val="accent2">
                    <a:lumMod val="75000"/>
                  </a:schemeClr>
                </a:solidFill>
              </a:rPr>
              <a:t>」とすること。 </a:t>
            </a:r>
            <a:r>
              <a:rPr lang="ja-JP" altLang="en-US" dirty="0"/>
              <a:t>「</a:t>
            </a:r>
            <a:r>
              <a:rPr lang="en-US" altLang="ja-JP" dirty="0"/>
              <a:t>ED25519</a:t>
            </a:r>
            <a:r>
              <a:rPr lang="ja-JP" altLang="en-US" dirty="0"/>
              <a:t>」 は利用できない場合が多い。</a:t>
            </a:r>
          </a:p>
        </p:txBody>
      </p:sp>
      <p:sp>
        <p:nvSpPr>
          <p:cNvPr id="7" name="正方形/長方形 6"/>
          <p:cNvSpPr/>
          <p:nvPr/>
        </p:nvSpPr>
        <p:spPr>
          <a:xfrm>
            <a:off x="827890" y="3029473"/>
            <a:ext cx="3229279" cy="491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955905"/>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10" name="正方形/長方形 9">
            <a:extLst>
              <a:ext uri="{FF2B5EF4-FFF2-40B4-BE49-F238E27FC236}">
                <a16:creationId xmlns:a16="http://schemas.microsoft.com/office/drawing/2014/main" id="{416A32C1-5C65-4B8C-9296-676604FFD115}"/>
              </a:ext>
            </a:extLst>
          </p:cNvPr>
          <p:cNvSpPr/>
          <p:nvPr/>
        </p:nvSpPr>
        <p:spPr>
          <a:xfrm>
            <a:off x="797153" y="3582724"/>
            <a:ext cx="1047015" cy="491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558113A-AEA6-4135-85C0-D92D04FD809C}"/>
              </a:ext>
            </a:extLst>
          </p:cNvPr>
          <p:cNvSpPr/>
          <p:nvPr/>
        </p:nvSpPr>
        <p:spPr>
          <a:xfrm>
            <a:off x="774101" y="4228183"/>
            <a:ext cx="1062383" cy="28417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88210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99" y="290797"/>
            <a:ext cx="11784724" cy="3370579"/>
          </a:xfrm>
          <a:prstGeom prst="rect">
            <a:avLst/>
          </a:prstGeom>
        </p:spPr>
      </p:pic>
      <p:sp>
        <p:nvSpPr>
          <p:cNvPr id="6" name="テキスト ボックス 5"/>
          <p:cNvSpPr txBox="1"/>
          <p:nvPr/>
        </p:nvSpPr>
        <p:spPr>
          <a:xfrm>
            <a:off x="488731" y="3768923"/>
            <a:ext cx="10744200" cy="923330"/>
          </a:xfrm>
          <a:prstGeom prst="rect">
            <a:avLst/>
          </a:prstGeom>
          <a:noFill/>
        </p:spPr>
        <p:txBody>
          <a:bodyPr wrap="square" rtlCol="0">
            <a:spAutoFit/>
          </a:bodyPr>
          <a:lstStyle/>
          <a:p>
            <a:r>
              <a:rPr lang="ja-JP" altLang="en-US" dirty="0"/>
              <a:t>約 </a:t>
            </a:r>
            <a:r>
              <a:rPr lang="en-US" altLang="ja-JP" dirty="0"/>
              <a:t>1 </a:t>
            </a:r>
            <a:r>
              <a:rPr lang="ja-JP" altLang="en-US" dirty="0"/>
              <a:t>分間で、</a:t>
            </a:r>
            <a:r>
              <a:rPr lang="en-US" altLang="ja-JP" dirty="0"/>
              <a:t>3.5 </a:t>
            </a:r>
            <a:r>
              <a:rPr lang="ja-JP" altLang="en-US" dirty="0"/>
              <a:t>万セッション全部の再接続処理を捌き終える際の、コントローラの </a:t>
            </a:r>
            <a:r>
              <a:rPr kumimoji="1" lang="en-US" altLang="ja-JP" dirty="0"/>
              <a:t>CPU </a:t>
            </a:r>
            <a:r>
              <a:rPr kumimoji="1" lang="ja-JP" altLang="en-US" dirty="0"/>
              <a:t>使用率はかなり低めであり、</a:t>
            </a:r>
            <a:r>
              <a:rPr kumimoji="1" lang="en-US" altLang="ja-JP" dirty="0"/>
              <a:t>50% </a:t>
            </a:r>
            <a:r>
              <a:rPr kumimoji="1" lang="ja-JP" altLang="en-US" dirty="0"/>
              <a:t>程度であった。</a:t>
            </a:r>
            <a:r>
              <a:rPr kumimoji="1" lang="en-US" altLang="ja-JP" dirty="0"/>
              <a:t>(</a:t>
            </a:r>
            <a:r>
              <a:rPr kumimoji="1" lang="ja-JP" altLang="en-US" dirty="0"/>
              <a:t>シン・テレワークシステム サーバー側でリトライ間隔をランダムに分布させているため、コントローラへの接続要求が </a:t>
            </a:r>
            <a:r>
              <a:rPr kumimoji="1" lang="en-US" altLang="ja-JP" dirty="0"/>
              <a:t>100% </a:t>
            </a:r>
            <a:r>
              <a:rPr kumimoji="1" lang="ja-JP" altLang="en-US" dirty="0"/>
              <a:t>に殺到することがないことが要因である。</a:t>
            </a:r>
            <a:r>
              <a:rPr kumimoji="1" lang="en-US" altLang="ja-JP" dirty="0"/>
              <a:t>)</a:t>
            </a:r>
            <a:endParaRPr kumimoji="1" lang="ja-JP" altLang="en-US" dirty="0"/>
          </a:p>
        </p:txBody>
      </p:sp>
      <p:sp>
        <p:nvSpPr>
          <p:cNvPr id="7" name="テキスト ボックス 6"/>
          <p:cNvSpPr txBox="1"/>
          <p:nvPr/>
        </p:nvSpPr>
        <p:spPr>
          <a:xfrm>
            <a:off x="1107528" y="4692253"/>
            <a:ext cx="9506606" cy="923330"/>
          </a:xfrm>
          <a:prstGeom prst="rect">
            <a:avLst/>
          </a:prstGeom>
          <a:solidFill>
            <a:srgbClr val="FFFFCC"/>
          </a:solidFill>
        </p:spPr>
        <p:txBody>
          <a:bodyPr wrap="square" rtlCol="0">
            <a:spAutoFit/>
          </a:bodyPr>
          <a:lstStyle/>
          <a:p>
            <a:pPr lvl="1"/>
            <a:r>
              <a:rPr lang="ja-JP" altLang="en-US" dirty="0"/>
              <a:t>上記の素晴らしい性能を実現したサーバー </a:t>
            </a:r>
            <a:r>
              <a:rPr lang="en-US" altLang="ja-JP" dirty="0"/>
              <a:t>PC </a:t>
            </a:r>
            <a:r>
              <a:rPr lang="ja-JP" altLang="en-US" dirty="0"/>
              <a:t>のハードウェア・スペック </a:t>
            </a:r>
            <a:r>
              <a:rPr lang="en-US" altLang="ja-JP" dirty="0"/>
              <a:t>(10-5 </a:t>
            </a:r>
            <a:r>
              <a:rPr lang="ja-JP" altLang="en-US" dirty="0"/>
              <a:t>で詳述</a:t>
            </a:r>
            <a:r>
              <a:rPr lang="en-US" altLang="ja-JP" dirty="0"/>
              <a:t>)</a:t>
            </a:r>
          </a:p>
          <a:p>
            <a:pPr marL="742950" lvl="1" indent="-285750">
              <a:buFont typeface="Arial" panose="020B0604020202020204" pitchFamily="34" charset="0"/>
              <a:buChar char="•"/>
            </a:pPr>
            <a:r>
              <a:rPr lang="ja-JP" altLang="en-US" dirty="0"/>
              <a:t>本体</a:t>
            </a:r>
            <a:r>
              <a:rPr lang="en-US" altLang="ja-JP" dirty="0"/>
              <a:t>: </a:t>
            </a:r>
            <a:r>
              <a:rPr lang="pt-BR" altLang="ja-JP" dirty="0"/>
              <a:t>Fujitsu TX1310 M1 (Yahoo! </a:t>
            </a:r>
            <a:r>
              <a:rPr lang="ja-JP" altLang="en-US" dirty="0"/>
              <a:t>オークションで </a:t>
            </a:r>
            <a:r>
              <a:rPr lang="en-US" altLang="ja-JP" dirty="0"/>
              <a:t>3,000 </a:t>
            </a:r>
            <a:r>
              <a:rPr lang="ja-JP" altLang="en-US" dirty="0"/>
              <a:t>円で購入した中古</a:t>
            </a:r>
            <a:r>
              <a:rPr lang="en-US" altLang="ja-JP" dirty="0"/>
              <a:t>)</a:t>
            </a:r>
            <a:endParaRPr lang="pt-BR" altLang="ja-JP" dirty="0"/>
          </a:p>
          <a:p>
            <a:pPr marL="742950" lvl="1" indent="-285750">
              <a:buFont typeface="Arial" panose="020B0604020202020204" pitchFamily="34" charset="0"/>
              <a:buChar char="•"/>
            </a:pPr>
            <a:r>
              <a:rPr lang="pt-BR" altLang="ja-JP" dirty="0"/>
              <a:t>CPU: Intel(R) Xeon(R) CPU E3-1226 v3 @ 3.30GHz (eBay </a:t>
            </a:r>
            <a:r>
              <a:rPr lang="ja-JP" altLang="en-US" dirty="0"/>
              <a:t>で </a:t>
            </a:r>
            <a:r>
              <a:rPr lang="en-US" altLang="ja-JP" dirty="0"/>
              <a:t>1 </a:t>
            </a:r>
            <a:r>
              <a:rPr lang="ja-JP" altLang="en-US" dirty="0"/>
              <a:t>万円で購入した中古</a:t>
            </a:r>
            <a:r>
              <a:rPr lang="en-US" altLang="ja-JP" dirty="0"/>
              <a:t>) </a:t>
            </a:r>
          </a:p>
        </p:txBody>
      </p:sp>
      <p:sp>
        <p:nvSpPr>
          <p:cNvPr id="9" name="テキスト ボックス 8"/>
          <p:cNvSpPr txBox="1"/>
          <p:nvPr/>
        </p:nvSpPr>
        <p:spPr>
          <a:xfrm>
            <a:off x="796158" y="5723130"/>
            <a:ext cx="10744200" cy="954107"/>
          </a:xfrm>
          <a:prstGeom prst="rect">
            <a:avLst/>
          </a:prstGeom>
          <a:solidFill>
            <a:schemeClr val="accent6">
              <a:lumMod val="20000"/>
              <a:lumOff val="80000"/>
            </a:schemeClr>
          </a:solidFill>
        </p:spPr>
        <p:txBody>
          <a:bodyPr wrap="square" rtlCol="0">
            <a:spAutoFit/>
          </a:bodyPr>
          <a:lstStyle/>
          <a:p>
            <a:r>
              <a:rPr kumimoji="1" lang="ja-JP" altLang="en-US" sz="1400" dirty="0"/>
              <a:t>コントローラのセッション・テーブルおよび接続受付処理のプログラミング上の技法として、不変リスト </a:t>
            </a:r>
            <a:r>
              <a:rPr kumimoji="1" lang="en-US" altLang="ja-JP" sz="1400" dirty="0"/>
              <a:t>(Immutable List)</a:t>
            </a:r>
            <a:r>
              <a:rPr lang="ja-JP" altLang="en-US" sz="1400" dirty="0"/>
              <a:t> を使用しており、マルチスレッド・ロックフリーで </a:t>
            </a:r>
            <a:r>
              <a:rPr lang="en-US" altLang="ja-JP" sz="1400" dirty="0"/>
              <a:t>(</a:t>
            </a:r>
            <a:r>
              <a:rPr lang="ja-JP" altLang="en-US" sz="1400" dirty="0"/>
              <a:t>ごくわずかの </a:t>
            </a:r>
            <a:r>
              <a:rPr lang="en-US" altLang="ja-JP" sz="1400" dirty="0"/>
              <a:t>Interlocked </a:t>
            </a:r>
            <a:r>
              <a:rPr lang="ja-JP" altLang="en-US" sz="1400" dirty="0"/>
              <a:t>命令をのぞく</a:t>
            </a:r>
            <a:r>
              <a:rPr lang="en-US" altLang="ja-JP" sz="1400" dirty="0"/>
              <a:t>) </a:t>
            </a:r>
            <a:r>
              <a:rPr lang="ja-JP" altLang="en-US" sz="1400" dirty="0"/>
              <a:t>全 </a:t>
            </a:r>
            <a:r>
              <a:rPr lang="en-US" altLang="ja-JP" sz="1400" dirty="0"/>
              <a:t>CPU </a:t>
            </a:r>
            <a:r>
              <a:rPr lang="ja-JP" altLang="en-US" sz="1400" dirty="0"/>
              <a:t>コアを用いて処理が可能となっている。この仕組みにより、性能はコア数にほぼ正比例する。</a:t>
            </a:r>
            <a:r>
              <a:rPr lang="en-US" altLang="ja-JP" sz="1400" dirty="0"/>
              <a:t>4 </a:t>
            </a:r>
            <a:r>
              <a:rPr lang="ja-JP" altLang="en-US" sz="1400" dirty="0"/>
              <a:t>コアの </a:t>
            </a:r>
            <a:r>
              <a:rPr lang="en-US" altLang="ja-JP" sz="1400" dirty="0"/>
              <a:t>1 </a:t>
            </a:r>
            <a:r>
              <a:rPr lang="ja-JP" altLang="en-US" sz="1400" dirty="0"/>
              <a:t>万円の中古 </a:t>
            </a:r>
            <a:r>
              <a:rPr lang="en-US" altLang="ja-JP" sz="1400" dirty="0"/>
              <a:t>CPU </a:t>
            </a:r>
            <a:r>
              <a:rPr lang="ja-JP" altLang="en-US" sz="1400" dirty="0"/>
              <a:t>で上記の性能が出ていることから、コントローラ </a:t>
            </a:r>
            <a:r>
              <a:rPr lang="en-US" altLang="ja-JP" sz="1400" dirty="0"/>
              <a:t>1 </a:t>
            </a:r>
            <a:r>
              <a:rPr lang="ja-JP" altLang="en-US" sz="1400" dirty="0"/>
              <a:t>台あたりのスケーラビリティは、数十万ユーザーに増えたときでも、多コアな </a:t>
            </a:r>
            <a:r>
              <a:rPr lang="en-US" altLang="ja-JP" sz="1400" dirty="0"/>
              <a:t>CPU </a:t>
            </a:r>
            <a:r>
              <a:rPr lang="ja-JP" altLang="en-US" sz="1400" dirty="0"/>
              <a:t>サーバーに交換することで実現できる。さらに、後述のように、コントローラを複数台設置して処理をロードバランスすることも可能。</a:t>
            </a:r>
            <a:endParaRPr lang="en-US" altLang="ja-JP" sz="1400" dirty="0"/>
          </a:p>
        </p:txBody>
      </p:sp>
    </p:spTree>
    <p:extLst>
      <p:ext uri="{BB962C8B-B14F-4D97-AF65-F5344CB8AC3E}">
        <p14:creationId xmlns:p14="http://schemas.microsoft.com/office/powerpoint/2010/main" val="207075950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09E2C283-EFF1-4620-AECE-ED140100A5AD}"/>
              </a:ext>
            </a:extLst>
          </p:cNvPr>
          <p:cNvPicPr>
            <a:picLocks noChangeAspect="1"/>
          </p:cNvPicPr>
          <p:nvPr/>
        </p:nvPicPr>
        <p:blipFill>
          <a:blip r:embed="rId2"/>
          <a:stretch>
            <a:fillRect/>
          </a:stretch>
        </p:blipFill>
        <p:spPr>
          <a:xfrm>
            <a:off x="1346988" y="1101731"/>
            <a:ext cx="5322754" cy="2148494"/>
          </a:xfrm>
          <a:prstGeom prst="rect">
            <a:avLst/>
          </a:prstGeom>
          <a:ln w="19050">
            <a:solidFill>
              <a:schemeClr val="tx1"/>
            </a:solidFill>
          </a:ln>
        </p:spPr>
      </p:pic>
      <p:sp>
        <p:nvSpPr>
          <p:cNvPr id="7" name="正方形/長方形 6"/>
          <p:cNvSpPr/>
          <p:nvPr/>
        </p:nvSpPr>
        <p:spPr>
          <a:xfrm>
            <a:off x="2742144" y="2175978"/>
            <a:ext cx="2867201" cy="9975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739112" y="2696301"/>
            <a:ext cx="697853" cy="1549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150</a:t>
            </a:fld>
            <a:endParaRPr kumimoji="1" lang="ja-JP" altLang="en-US" dirty="0"/>
          </a:p>
        </p:txBody>
      </p:sp>
      <p:sp>
        <p:nvSpPr>
          <p:cNvPr id="5" name="テキスト ボックス 4"/>
          <p:cNvSpPr txBox="1"/>
          <p:nvPr/>
        </p:nvSpPr>
        <p:spPr>
          <a:xfrm>
            <a:off x="255899" y="136525"/>
            <a:ext cx="10438127"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pPr marL="285750" indent="-285750">
              <a:buFont typeface="Arial" panose="020B0604020202020204" pitchFamily="34" charset="0"/>
              <a:buChar char="•"/>
            </a:pPr>
            <a:r>
              <a:rPr lang="ja-JP" altLang="en-US" dirty="0"/>
              <a:t>「アプリケーションおよび </a:t>
            </a:r>
            <a:r>
              <a:rPr lang="en-US" altLang="ja-JP" dirty="0"/>
              <a:t>OS </a:t>
            </a:r>
            <a:r>
              <a:rPr lang="ja-JP" altLang="en-US" dirty="0"/>
              <a:t>イメージ </a:t>
            </a:r>
            <a:r>
              <a:rPr lang="en-US" altLang="ja-JP" dirty="0"/>
              <a:t>(Amazon </a:t>
            </a:r>
            <a:r>
              <a:rPr lang="ja-JP" altLang="en-US" dirty="0"/>
              <a:t>マシンイメージ</a:t>
            </a:r>
            <a:r>
              <a:rPr lang="en-US" altLang="ja-JP" dirty="0"/>
              <a:t>)</a:t>
            </a:r>
            <a:r>
              <a:rPr lang="ja-JP" altLang="en-US" dirty="0"/>
              <a:t>」の検索ボックスで、</a:t>
            </a:r>
            <a:r>
              <a:rPr lang="en-US" altLang="ja-JP" dirty="0"/>
              <a:t>”Ubuntu” </a:t>
            </a:r>
            <a:r>
              <a:rPr lang="ja-JP" altLang="en-US" dirty="0"/>
              <a:t>と検索する。</a:t>
            </a:r>
            <a:endParaRPr lang="en-US" altLang="ja-JP" dirty="0"/>
          </a:p>
          <a:p>
            <a:pPr marL="285750" indent="-285750">
              <a:buFont typeface="Arial" panose="020B0604020202020204" pitchFamily="34" charset="0"/>
              <a:buChar char="•"/>
            </a:pPr>
            <a:r>
              <a:rPr lang="ja-JP" altLang="en-US" dirty="0"/>
              <a:t>「</a:t>
            </a:r>
            <a:r>
              <a:rPr lang="en-US" altLang="ja-JP" dirty="0"/>
              <a:t>Ubuntu Server 18.04/20.04/22.04 (</a:t>
            </a:r>
            <a:r>
              <a:rPr lang="ja-JP" altLang="en-US" dirty="0"/>
              <a:t>いずれか</a:t>
            </a:r>
            <a:r>
              <a:rPr lang="en-US" altLang="ja-JP" dirty="0"/>
              <a:t>)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255900" y="3358321"/>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「インスタンスタイプ」で「</a:t>
            </a:r>
            <a:r>
              <a:rPr lang="en-US" altLang="ja-JP" dirty="0"/>
              <a:t>t2.medium</a:t>
            </a:r>
            <a:r>
              <a:rPr lang="ja-JP" altLang="en-US" dirty="0"/>
              <a:t>」を選択する。</a:t>
            </a:r>
          </a:p>
        </p:txBody>
      </p:sp>
      <p:pic>
        <p:nvPicPr>
          <p:cNvPr id="14" name="図 13">
            <a:extLst>
              <a:ext uri="{FF2B5EF4-FFF2-40B4-BE49-F238E27FC236}">
                <a16:creationId xmlns:a16="http://schemas.microsoft.com/office/drawing/2014/main" id="{992349E8-D5EE-406E-A0E2-B6C31D6565B9}"/>
              </a:ext>
            </a:extLst>
          </p:cNvPr>
          <p:cNvPicPr>
            <a:picLocks noChangeAspect="1"/>
          </p:cNvPicPr>
          <p:nvPr/>
        </p:nvPicPr>
        <p:blipFill>
          <a:blip r:embed="rId3"/>
          <a:stretch>
            <a:fillRect/>
          </a:stretch>
        </p:blipFill>
        <p:spPr>
          <a:xfrm>
            <a:off x="2547796" y="3870930"/>
            <a:ext cx="3959382" cy="1345353"/>
          </a:xfrm>
          <a:prstGeom prst="rect">
            <a:avLst/>
          </a:prstGeom>
          <a:ln w="19050">
            <a:solidFill>
              <a:schemeClr val="tx1"/>
            </a:solidFill>
          </a:ln>
        </p:spPr>
      </p:pic>
      <p:sp>
        <p:nvSpPr>
          <p:cNvPr id="13" name="正方形/長方形 12"/>
          <p:cNvSpPr/>
          <p:nvPr/>
        </p:nvSpPr>
        <p:spPr>
          <a:xfrm>
            <a:off x="2603297" y="4321621"/>
            <a:ext cx="3857386" cy="82987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0FB5C49E-1565-4A9D-8557-3122A743133E}"/>
              </a:ext>
            </a:extLst>
          </p:cNvPr>
          <p:cNvPicPr>
            <a:picLocks noChangeAspect="1"/>
          </p:cNvPicPr>
          <p:nvPr/>
        </p:nvPicPr>
        <p:blipFill>
          <a:blip r:embed="rId4"/>
          <a:stretch>
            <a:fillRect/>
          </a:stretch>
        </p:blipFill>
        <p:spPr>
          <a:xfrm>
            <a:off x="2603297" y="5678162"/>
            <a:ext cx="4388772" cy="1082794"/>
          </a:xfrm>
          <a:prstGeom prst="rect">
            <a:avLst/>
          </a:prstGeom>
          <a:ln w="19050">
            <a:solidFill>
              <a:schemeClr val="tx1"/>
            </a:solidFill>
          </a:ln>
        </p:spPr>
      </p:pic>
      <p:sp>
        <p:nvSpPr>
          <p:cNvPr id="17" name="テキスト ボックス 16">
            <a:extLst>
              <a:ext uri="{FF2B5EF4-FFF2-40B4-BE49-F238E27FC236}">
                <a16:creationId xmlns:a16="http://schemas.microsoft.com/office/drawing/2014/main" id="{F2AD104A-9912-407C-8BAF-87D2E9C6C87A}"/>
              </a:ext>
            </a:extLst>
          </p:cNvPr>
          <p:cNvSpPr txBox="1"/>
          <p:nvPr/>
        </p:nvSpPr>
        <p:spPr>
          <a:xfrm>
            <a:off x="255900" y="5216283"/>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「キーペア名」は、先ほど作成したキーペアを指定する。</a:t>
            </a:r>
          </a:p>
        </p:txBody>
      </p:sp>
      <p:sp>
        <p:nvSpPr>
          <p:cNvPr id="18" name="正方形/長方形 17">
            <a:extLst>
              <a:ext uri="{FF2B5EF4-FFF2-40B4-BE49-F238E27FC236}">
                <a16:creationId xmlns:a16="http://schemas.microsoft.com/office/drawing/2014/main" id="{07DA43A9-3600-4C82-B3D6-06112E14A12F}"/>
              </a:ext>
            </a:extLst>
          </p:cNvPr>
          <p:cNvSpPr/>
          <p:nvPr/>
        </p:nvSpPr>
        <p:spPr>
          <a:xfrm>
            <a:off x="2618665" y="6347012"/>
            <a:ext cx="3259621" cy="4104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46628582-EB16-498D-90F4-08544ED22A37}"/>
              </a:ext>
            </a:extLst>
          </p:cNvPr>
          <p:cNvPicPr>
            <a:picLocks noChangeAspect="1"/>
          </p:cNvPicPr>
          <p:nvPr/>
        </p:nvPicPr>
        <p:blipFill>
          <a:blip r:embed="rId5"/>
          <a:stretch>
            <a:fillRect/>
          </a:stretch>
        </p:blipFill>
        <p:spPr>
          <a:xfrm>
            <a:off x="6950642" y="4493741"/>
            <a:ext cx="4985458" cy="971024"/>
          </a:xfrm>
          <a:prstGeom prst="rect">
            <a:avLst/>
          </a:prstGeom>
          <a:ln w="19050">
            <a:solidFill>
              <a:schemeClr val="tx1"/>
            </a:solidFill>
          </a:ln>
        </p:spPr>
      </p:pic>
      <p:sp>
        <p:nvSpPr>
          <p:cNvPr id="21" name="テキスト ボックス 20">
            <a:extLst>
              <a:ext uri="{FF2B5EF4-FFF2-40B4-BE49-F238E27FC236}">
                <a16:creationId xmlns:a16="http://schemas.microsoft.com/office/drawing/2014/main" id="{287763C8-F3D5-4F64-A714-22B6E5E73DCB}"/>
              </a:ext>
            </a:extLst>
          </p:cNvPr>
          <p:cNvSpPr txBox="1"/>
          <p:nvPr/>
        </p:nvSpPr>
        <p:spPr>
          <a:xfrm>
            <a:off x="6950642" y="3727653"/>
            <a:ext cx="4759640"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「名前とタグ」には、何かわかりやすい名前を付ける。</a:t>
            </a:r>
            <a:r>
              <a:rPr lang="en-US" altLang="ja-JP" dirty="0"/>
              <a:t>(</a:t>
            </a:r>
            <a:r>
              <a:rPr lang="ja-JP" altLang="en-US" dirty="0"/>
              <a:t>任意</a:t>
            </a:r>
            <a:r>
              <a:rPr lang="en-US" altLang="ja-JP" dirty="0"/>
              <a:t>)</a:t>
            </a:r>
            <a:endParaRPr lang="ja-JP" altLang="en-US" dirty="0"/>
          </a:p>
        </p:txBody>
      </p:sp>
      <p:sp>
        <p:nvSpPr>
          <p:cNvPr id="22" name="正方形/長方形 21">
            <a:extLst>
              <a:ext uri="{FF2B5EF4-FFF2-40B4-BE49-F238E27FC236}">
                <a16:creationId xmlns:a16="http://schemas.microsoft.com/office/drawing/2014/main" id="{11D71F34-4EA2-43B1-83FB-0B6A5A1A5CB4}"/>
              </a:ext>
            </a:extLst>
          </p:cNvPr>
          <p:cNvSpPr/>
          <p:nvPr/>
        </p:nvSpPr>
        <p:spPr>
          <a:xfrm>
            <a:off x="7012635" y="4959013"/>
            <a:ext cx="3681391" cy="4725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9F44941D-CF75-4CBD-B982-3C785BDA2589}"/>
              </a:ext>
            </a:extLst>
          </p:cNvPr>
          <p:cNvSpPr txBox="1"/>
          <p:nvPr/>
        </p:nvSpPr>
        <p:spPr>
          <a:xfrm>
            <a:off x="6950642" y="1147258"/>
            <a:ext cx="4851421" cy="1015663"/>
          </a:xfrm>
          <a:prstGeom prst="rect">
            <a:avLst/>
          </a:prstGeom>
          <a:solidFill>
            <a:srgbClr val="FFFFCC"/>
          </a:solidFill>
        </p:spPr>
        <p:txBody>
          <a:bodyPr wrap="square" rtlCol="0">
            <a:spAutoFit/>
          </a:bodyPr>
          <a:lstStyle/>
          <a:p>
            <a:r>
              <a:rPr kumimoji="1" lang="en-US" altLang="ja-JP" sz="1200" dirty="0"/>
              <a:t>※ </a:t>
            </a:r>
            <a:r>
              <a:rPr lang="en-US" altLang="ja-JP" sz="1200" dirty="0"/>
              <a:t>Ubuntu Server 18.04/20.04/22.04 </a:t>
            </a:r>
            <a:r>
              <a:rPr kumimoji="1" lang="ja-JP" altLang="en-US" sz="1200" dirty="0"/>
              <a:t>のどのバージョンを選択するかは、読者の判断と責任に委ねられる。</a:t>
            </a:r>
            <a:br>
              <a:rPr kumimoji="1" lang="ja-JP" altLang="en-US" sz="1200" dirty="0"/>
            </a:br>
            <a:r>
              <a:rPr kumimoji="1" lang="en-US" altLang="ja-JP" sz="1200" dirty="0"/>
              <a:t>※ Ubuntu 24.04 (2024 </a:t>
            </a:r>
            <a:r>
              <a:rPr kumimoji="1" lang="ja-JP" altLang="en-US" sz="1200" dirty="0"/>
              <a:t>年</a:t>
            </a:r>
            <a:r>
              <a:rPr kumimoji="1" lang="en-US" altLang="ja-JP" sz="1200" dirty="0"/>
              <a:t>) </a:t>
            </a:r>
            <a:r>
              <a:rPr kumimoji="1" lang="ja-JP" altLang="en-US" sz="1200" dirty="0"/>
              <a:t>以降でも基本的に動作するはずである。</a:t>
            </a:r>
            <a:r>
              <a:rPr kumimoji="1" lang="en-US" altLang="ja-JP" sz="1200" dirty="0"/>
              <a:t>(</a:t>
            </a:r>
            <a:r>
              <a:rPr kumimoji="1" lang="ja-JP" altLang="en-US" sz="1200" dirty="0"/>
              <a:t>本ドキュメント作成時ではまだ </a:t>
            </a:r>
            <a:r>
              <a:rPr kumimoji="1" lang="en-US" altLang="ja-JP" sz="1200" dirty="0"/>
              <a:t>Ubuntu 24.04 </a:t>
            </a:r>
            <a:r>
              <a:rPr kumimoji="1" lang="ja-JP" altLang="en-US" sz="1200" dirty="0"/>
              <a:t>はリリースされていないため、動作確認はしていない。</a:t>
            </a:r>
            <a:r>
              <a:rPr kumimoji="1" lang="en-US" altLang="ja-JP" sz="1200" dirty="0"/>
              <a:t>)</a:t>
            </a:r>
          </a:p>
        </p:txBody>
      </p:sp>
    </p:spTree>
    <p:extLst>
      <p:ext uri="{BB962C8B-B14F-4D97-AF65-F5344CB8AC3E}">
        <p14:creationId xmlns:p14="http://schemas.microsoft.com/office/powerpoint/2010/main" val="425376246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151</a:t>
            </a:fld>
            <a:endParaRPr kumimoji="1" lang="ja-JP" altLang="en-US" dirty="0"/>
          </a:p>
        </p:txBody>
      </p:sp>
      <p:sp>
        <p:nvSpPr>
          <p:cNvPr id="5" name="テキスト ボックス 4"/>
          <p:cNvSpPr txBox="1"/>
          <p:nvPr/>
        </p:nvSpPr>
        <p:spPr>
          <a:xfrm>
            <a:off x="231067" y="155342"/>
            <a:ext cx="11444412" cy="224676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b="1" dirty="0">
                <a:solidFill>
                  <a:srgbClr val="0000FF"/>
                </a:solidFill>
              </a:rPr>
              <a:t>「ストレージを設定」では、ディスク容量を念のため </a:t>
            </a:r>
            <a:r>
              <a:rPr lang="en-US" altLang="ja-JP" b="1" u="sng" dirty="0">
                <a:solidFill>
                  <a:srgbClr val="0000FF"/>
                </a:solidFill>
              </a:rPr>
              <a:t>20GB </a:t>
            </a:r>
            <a:r>
              <a:rPr lang="ja-JP" altLang="en-US" b="1" u="sng" dirty="0">
                <a:solidFill>
                  <a:srgbClr val="0000FF"/>
                </a:solidFill>
              </a:rPr>
              <a:t>程度に増加する</a:t>
            </a:r>
            <a:r>
              <a:rPr lang="ja-JP" altLang="en-US" b="1" dirty="0">
                <a:solidFill>
                  <a:srgbClr val="0000FF"/>
                </a:solidFill>
              </a:rPr>
              <a:t>。</a:t>
            </a:r>
            <a:br>
              <a:rPr lang="en-US" altLang="ja-JP" b="1" dirty="0">
                <a:solidFill>
                  <a:srgbClr val="0000FF"/>
                </a:solidFill>
              </a:rPr>
            </a:br>
            <a:r>
              <a:rPr lang="en-US" altLang="ja-JP" sz="1400" b="1" dirty="0">
                <a:solidFill>
                  <a:srgbClr val="0000FF"/>
                </a:solidFill>
              </a:rPr>
              <a:t>(</a:t>
            </a:r>
            <a:r>
              <a:rPr lang="ja-JP" altLang="en-US" sz="1400" b="1" dirty="0">
                <a:solidFill>
                  <a:srgbClr val="0000FF"/>
                </a:solidFill>
              </a:rPr>
              <a:t>デフォルトは </a:t>
            </a:r>
            <a:r>
              <a:rPr lang="en-US" altLang="ja-JP" sz="1400" b="1" dirty="0">
                <a:solidFill>
                  <a:srgbClr val="0000FF"/>
                </a:solidFill>
              </a:rPr>
              <a:t>8GB </a:t>
            </a:r>
            <a:r>
              <a:rPr lang="ja-JP" altLang="en-US" sz="1400" b="1" dirty="0">
                <a:solidFill>
                  <a:srgbClr val="0000FF"/>
                </a:solidFill>
              </a:rPr>
              <a:t>であるが、これでは </a:t>
            </a:r>
            <a:r>
              <a:rPr lang="en-US" altLang="ja-JP" sz="1400" b="1" dirty="0">
                <a:solidFill>
                  <a:srgbClr val="0000FF"/>
                </a:solidFill>
              </a:rPr>
              <a:t>Swap </a:t>
            </a:r>
            <a:r>
              <a:rPr lang="ja-JP" altLang="en-US" sz="1400" b="1" dirty="0">
                <a:solidFill>
                  <a:srgbClr val="0000FF"/>
                </a:solidFill>
              </a:rPr>
              <a:t>を作成すると不足する。また、各種ログが溜まってきたときに、ディスク容量が不足するおそれがある。</a:t>
            </a:r>
            <a:r>
              <a:rPr lang="en-US" altLang="ja-JP" sz="1400" b="1" dirty="0">
                <a:solidFill>
                  <a:srgbClr val="0000FF"/>
                </a:solidFill>
              </a:rPr>
              <a:t>)</a:t>
            </a:r>
            <a:r>
              <a:rPr lang="en-US" altLang="ja-JP" sz="1400" dirty="0"/>
              <a:t> </a:t>
            </a:r>
            <a:endParaRPr lang="en-US" altLang="ja-JP" dirty="0"/>
          </a:p>
          <a:p>
            <a:pPr marL="285750" indent="-285750">
              <a:buFont typeface="Arial" panose="020B0604020202020204" pitchFamily="34" charset="0"/>
              <a:buChar char="•"/>
            </a:pPr>
            <a:r>
              <a:rPr lang="ja-JP" altLang="en-US" b="1" dirty="0">
                <a:solidFill>
                  <a:srgbClr val="FF0000"/>
                </a:solidFill>
              </a:rPr>
              <a:t>これが肝心。</a:t>
            </a:r>
            <a:r>
              <a:rPr lang="ja-JP" altLang="en-US" b="1" u="sng" dirty="0">
                <a:solidFill>
                  <a:srgbClr val="0000FF"/>
                </a:solidFill>
              </a:rPr>
              <a:t>「</a:t>
            </a:r>
            <a:r>
              <a:rPr lang="en-US" altLang="ja-JP" b="1" u="sng" dirty="0">
                <a:solidFill>
                  <a:srgbClr val="0000FF"/>
                </a:solidFill>
              </a:rPr>
              <a:t>Network Settings (</a:t>
            </a:r>
            <a:r>
              <a:rPr lang="ja-JP" altLang="en-US" b="1" u="sng" dirty="0">
                <a:solidFill>
                  <a:srgbClr val="0000FF"/>
                </a:solidFill>
              </a:rPr>
              <a:t>ネットワーク設定</a:t>
            </a:r>
            <a:r>
              <a:rPr lang="en-US" altLang="ja-JP" b="1" u="sng" dirty="0">
                <a:solidFill>
                  <a:srgbClr val="0000FF"/>
                </a:solidFill>
              </a:rPr>
              <a:t>)</a:t>
            </a:r>
            <a:r>
              <a:rPr lang="ja-JP" altLang="en-US" b="1" u="sng" dirty="0">
                <a:solidFill>
                  <a:srgbClr val="0000FF"/>
                </a:solidFill>
              </a:rPr>
              <a:t>」で、新しいセキュリティグループを作成する。ルールは、「編集」をクリックして独自に定義する。以下のようにする。</a:t>
            </a:r>
          </a:p>
          <a:p>
            <a:pPr lvl="1"/>
            <a:r>
              <a:rPr lang="ja-JP" altLang="en-US" dirty="0"/>
              <a:t>・ </a:t>
            </a:r>
            <a:r>
              <a:rPr lang="en-US" altLang="ja-JP" b="1" dirty="0">
                <a:solidFill>
                  <a:srgbClr val="0000FF"/>
                </a:solidFill>
              </a:rPr>
              <a:t>SSH (</a:t>
            </a:r>
            <a:r>
              <a:rPr lang="ja-JP" altLang="en-US" b="1" dirty="0">
                <a:solidFill>
                  <a:srgbClr val="0000FF"/>
                </a:solidFill>
              </a:rPr>
              <a:t>デフォルト</a:t>
            </a:r>
            <a:r>
              <a:rPr lang="en-US" altLang="ja-JP" b="1" dirty="0">
                <a:solidFill>
                  <a:srgbClr val="0000FF"/>
                </a:solidFill>
              </a:rPr>
              <a:t>) </a:t>
            </a:r>
            <a:r>
              <a:rPr lang="en-US" altLang="ja-JP" dirty="0"/>
              <a:t>※ </a:t>
            </a:r>
            <a:r>
              <a:rPr lang="ja-JP" altLang="en-US" dirty="0"/>
              <a:t>任意の場所から接続できるようにする</a:t>
            </a:r>
          </a:p>
          <a:p>
            <a:pPr lvl="1"/>
            <a:r>
              <a:rPr lang="ja-JP" altLang="en-US" dirty="0"/>
              <a:t>・ </a:t>
            </a:r>
            <a:r>
              <a:rPr lang="en-US" altLang="ja-JP" b="1" dirty="0">
                <a:solidFill>
                  <a:srgbClr val="0000FF"/>
                </a:solidFill>
              </a:rPr>
              <a:t>HTTPS (</a:t>
            </a:r>
            <a:r>
              <a:rPr lang="ja-JP" altLang="en-US" b="1" dirty="0">
                <a:solidFill>
                  <a:srgbClr val="0000FF"/>
                </a:solidFill>
              </a:rPr>
              <a:t>追加すること</a:t>
            </a:r>
            <a:r>
              <a:rPr lang="en-US" altLang="ja-JP" b="1" dirty="0">
                <a:solidFill>
                  <a:srgbClr val="0000FF"/>
                </a:solidFill>
              </a:rPr>
              <a:t>) </a:t>
            </a:r>
            <a:r>
              <a:rPr lang="en-US" altLang="ja-JP" dirty="0"/>
              <a:t>※ </a:t>
            </a:r>
            <a:r>
              <a:rPr lang="ja-JP" altLang="en-US" dirty="0"/>
              <a:t>任意の場所から接続できるようにする</a:t>
            </a:r>
          </a:p>
          <a:p>
            <a:pPr lvl="1"/>
            <a:r>
              <a:rPr lang="ja-JP" altLang="en-US" dirty="0"/>
              <a:t>・ </a:t>
            </a:r>
            <a:r>
              <a:rPr lang="ja-JP" altLang="en-US" b="1" dirty="0">
                <a:solidFill>
                  <a:srgbClr val="0000FF"/>
                </a:solidFill>
              </a:rPr>
              <a:t>すべての </a:t>
            </a:r>
            <a:r>
              <a:rPr lang="en-US" altLang="ja-JP" b="1" dirty="0">
                <a:solidFill>
                  <a:srgbClr val="0000FF"/>
                </a:solidFill>
              </a:rPr>
              <a:t>ICMP - IPv4 (</a:t>
            </a:r>
            <a:r>
              <a:rPr lang="ja-JP" altLang="en-US" b="1" dirty="0">
                <a:solidFill>
                  <a:srgbClr val="0000FF"/>
                </a:solidFill>
              </a:rPr>
              <a:t>追加すること</a:t>
            </a:r>
            <a:r>
              <a:rPr lang="en-US" altLang="ja-JP" b="1" dirty="0">
                <a:solidFill>
                  <a:srgbClr val="0000FF"/>
                </a:solidFill>
              </a:rPr>
              <a:t>) </a:t>
            </a:r>
            <a:r>
              <a:rPr lang="en-US" altLang="ja-JP" dirty="0"/>
              <a:t>※ </a:t>
            </a:r>
            <a:r>
              <a:rPr lang="ja-JP" altLang="en-US" dirty="0"/>
              <a:t>任意の場所から接続できるようにする</a:t>
            </a:r>
            <a:endParaRPr lang="en-US" altLang="ja-JP" dirty="0"/>
          </a:p>
          <a:p>
            <a:pPr marL="285750" indent="-285750">
              <a:buFont typeface="Arial" panose="020B0604020202020204" pitchFamily="34" charset="0"/>
              <a:buChar char="•"/>
            </a:pPr>
            <a:r>
              <a:rPr lang="ja-JP" altLang="en-US" b="1" dirty="0">
                <a:solidFill>
                  <a:srgbClr val="FF0000"/>
                </a:solidFill>
              </a:rPr>
              <a:t>これが肝心。</a:t>
            </a:r>
            <a:r>
              <a:rPr lang="ja-JP" altLang="en-US" b="1" u="sng" dirty="0">
                <a:solidFill>
                  <a:srgbClr val="0000FF"/>
                </a:solidFill>
              </a:rPr>
              <a:t>「パブリック </a:t>
            </a:r>
            <a:r>
              <a:rPr lang="en-US" altLang="ja-JP" b="1" u="sng" dirty="0">
                <a:solidFill>
                  <a:srgbClr val="0000FF"/>
                </a:solidFill>
              </a:rPr>
              <a:t>IP </a:t>
            </a:r>
            <a:r>
              <a:rPr lang="ja-JP" altLang="en-US" b="1" u="sng" dirty="0">
                <a:solidFill>
                  <a:srgbClr val="0000FF"/>
                </a:solidFill>
              </a:rPr>
              <a:t>の自動割り当て」を必ず「有効」にする。</a:t>
            </a:r>
            <a:endParaRPr lang="ja-JP" altLang="en-US" dirty="0"/>
          </a:p>
        </p:txBody>
      </p:sp>
      <p:pic>
        <p:nvPicPr>
          <p:cNvPr id="4" name="図 3">
            <a:extLst>
              <a:ext uri="{FF2B5EF4-FFF2-40B4-BE49-F238E27FC236}">
                <a16:creationId xmlns:a16="http://schemas.microsoft.com/office/drawing/2014/main" id="{61E2F890-468C-478D-BD62-5027CF2FAC43}"/>
              </a:ext>
            </a:extLst>
          </p:cNvPr>
          <p:cNvPicPr>
            <a:picLocks noChangeAspect="1"/>
          </p:cNvPicPr>
          <p:nvPr/>
        </p:nvPicPr>
        <p:blipFill>
          <a:blip r:embed="rId2"/>
          <a:stretch>
            <a:fillRect/>
          </a:stretch>
        </p:blipFill>
        <p:spPr>
          <a:xfrm>
            <a:off x="739909" y="2623761"/>
            <a:ext cx="5099847" cy="805239"/>
          </a:xfrm>
          <a:prstGeom prst="rect">
            <a:avLst/>
          </a:prstGeom>
          <a:ln>
            <a:solidFill>
              <a:schemeClr val="tx1"/>
            </a:solidFill>
          </a:ln>
        </p:spPr>
      </p:pic>
      <p:sp>
        <p:nvSpPr>
          <p:cNvPr id="12" name="正方形/長方形 11">
            <a:extLst>
              <a:ext uri="{FF2B5EF4-FFF2-40B4-BE49-F238E27FC236}">
                <a16:creationId xmlns:a16="http://schemas.microsoft.com/office/drawing/2014/main" id="{B576904E-1A40-40EB-87C2-C76309DD6D38}"/>
              </a:ext>
            </a:extLst>
          </p:cNvPr>
          <p:cNvSpPr/>
          <p:nvPr/>
        </p:nvSpPr>
        <p:spPr>
          <a:xfrm>
            <a:off x="952821" y="3064316"/>
            <a:ext cx="776087" cy="3012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2BA08EAE-F32E-4699-A8AC-1A9E0C138F45}"/>
              </a:ext>
            </a:extLst>
          </p:cNvPr>
          <p:cNvPicPr>
            <a:picLocks noChangeAspect="1"/>
          </p:cNvPicPr>
          <p:nvPr/>
        </p:nvPicPr>
        <p:blipFill>
          <a:blip r:embed="rId3"/>
          <a:stretch>
            <a:fillRect/>
          </a:stretch>
        </p:blipFill>
        <p:spPr>
          <a:xfrm>
            <a:off x="680397" y="4981300"/>
            <a:ext cx="3924300" cy="1375050"/>
          </a:xfrm>
          <a:prstGeom prst="rect">
            <a:avLst/>
          </a:prstGeom>
          <a:ln>
            <a:solidFill>
              <a:schemeClr val="tx1"/>
            </a:solidFill>
          </a:ln>
        </p:spPr>
      </p:pic>
      <p:pic>
        <p:nvPicPr>
          <p:cNvPr id="13" name="図 12">
            <a:extLst>
              <a:ext uri="{FF2B5EF4-FFF2-40B4-BE49-F238E27FC236}">
                <a16:creationId xmlns:a16="http://schemas.microsoft.com/office/drawing/2014/main" id="{47F14597-6038-4C39-A9EE-0349549795CE}"/>
              </a:ext>
            </a:extLst>
          </p:cNvPr>
          <p:cNvPicPr>
            <a:picLocks noChangeAspect="1"/>
          </p:cNvPicPr>
          <p:nvPr/>
        </p:nvPicPr>
        <p:blipFill>
          <a:blip r:embed="rId4"/>
          <a:stretch>
            <a:fillRect/>
          </a:stretch>
        </p:blipFill>
        <p:spPr>
          <a:xfrm>
            <a:off x="4143656" y="5062508"/>
            <a:ext cx="4705149" cy="1514798"/>
          </a:xfrm>
          <a:prstGeom prst="rect">
            <a:avLst/>
          </a:prstGeom>
          <a:ln>
            <a:solidFill>
              <a:schemeClr val="tx1"/>
            </a:solidFill>
          </a:ln>
        </p:spPr>
      </p:pic>
      <p:pic>
        <p:nvPicPr>
          <p:cNvPr id="15" name="図 14">
            <a:extLst>
              <a:ext uri="{FF2B5EF4-FFF2-40B4-BE49-F238E27FC236}">
                <a16:creationId xmlns:a16="http://schemas.microsoft.com/office/drawing/2014/main" id="{2387AE8C-2D2B-4E25-B622-5515A029D292}"/>
              </a:ext>
            </a:extLst>
          </p:cNvPr>
          <p:cNvPicPr>
            <a:picLocks noChangeAspect="1"/>
          </p:cNvPicPr>
          <p:nvPr/>
        </p:nvPicPr>
        <p:blipFill>
          <a:blip r:embed="rId5"/>
          <a:stretch>
            <a:fillRect/>
          </a:stretch>
        </p:blipFill>
        <p:spPr>
          <a:xfrm>
            <a:off x="7260669" y="5283463"/>
            <a:ext cx="4244108" cy="1360792"/>
          </a:xfrm>
          <a:prstGeom prst="rect">
            <a:avLst/>
          </a:prstGeom>
          <a:ln>
            <a:solidFill>
              <a:schemeClr val="tx1"/>
            </a:solidFill>
          </a:ln>
        </p:spPr>
      </p:pic>
      <p:sp>
        <p:nvSpPr>
          <p:cNvPr id="16" name="正方形/長方形 15">
            <a:extLst>
              <a:ext uri="{FF2B5EF4-FFF2-40B4-BE49-F238E27FC236}">
                <a16:creationId xmlns:a16="http://schemas.microsoft.com/office/drawing/2014/main" id="{04CF7CF8-1FAA-4515-BF9E-51897D4E2F71}"/>
              </a:ext>
            </a:extLst>
          </p:cNvPr>
          <p:cNvSpPr/>
          <p:nvPr/>
        </p:nvSpPr>
        <p:spPr>
          <a:xfrm>
            <a:off x="368833" y="4902413"/>
            <a:ext cx="11187953" cy="18288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a:extLst>
              <a:ext uri="{FF2B5EF4-FFF2-40B4-BE49-F238E27FC236}">
                <a16:creationId xmlns:a16="http://schemas.microsoft.com/office/drawing/2014/main" id="{17B5BC6E-29BD-4883-839D-A9FF06DA3C00}"/>
              </a:ext>
            </a:extLst>
          </p:cNvPr>
          <p:cNvPicPr>
            <a:picLocks noChangeAspect="1"/>
          </p:cNvPicPr>
          <p:nvPr/>
        </p:nvPicPr>
        <p:blipFill>
          <a:blip r:embed="rId6"/>
          <a:stretch>
            <a:fillRect/>
          </a:stretch>
        </p:blipFill>
        <p:spPr>
          <a:xfrm>
            <a:off x="4732524" y="3090652"/>
            <a:ext cx="5776673" cy="1653902"/>
          </a:xfrm>
          <a:prstGeom prst="rect">
            <a:avLst/>
          </a:prstGeom>
          <a:ln>
            <a:solidFill>
              <a:schemeClr val="tx1"/>
            </a:solidFill>
          </a:ln>
        </p:spPr>
      </p:pic>
      <p:sp>
        <p:nvSpPr>
          <p:cNvPr id="19" name="正方形/長方形 18">
            <a:extLst>
              <a:ext uri="{FF2B5EF4-FFF2-40B4-BE49-F238E27FC236}">
                <a16:creationId xmlns:a16="http://schemas.microsoft.com/office/drawing/2014/main" id="{8C08FA0F-367E-43F3-AD2C-350A45BB89F8}"/>
              </a:ext>
            </a:extLst>
          </p:cNvPr>
          <p:cNvSpPr/>
          <p:nvPr/>
        </p:nvSpPr>
        <p:spPr>
          <a:xfrm>
            <a:off x="4810206" y="3127401"/>
            <a:ext cx="4641156"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FE9BB2DC-EF36-41F7-8CDF-B6481388EFAB}"/>
              </a:ext>
            </a:extLst>
          </p:cNvPr>
          <p:cNvSpPr/>
          <p:nvPr/>
        </p:nvSpPr>
        <p:spPr>
          <a:xfrm>
            <a:off x="4779469" y="3665283"/>
            <a:ext cx="2266790" cy="99892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a:extLst>
              <a:ext uri="{FF2B5EF4-FFF2-40B4-BE49-F238E27FC236}">
                <a16:creationId xmlns:a16="http://schemas.microsoft.com/office/drawing/2014/main" id="{2B18F5C4-D1D7-4F55-9379-82F12A986BBB}"/>
              </a:ext>
            </a:extLst>
          </p:cNvPr>
          <p:cNvPicPr>
            <a:picLocks noChangeAspect="1"/>
          </p:cNvPicPr>
          <p:nvPr/>
        </p:nvPicPr>
        <p:blipFill>
          <a:blip r:embed="rId7"/>
          <a:stretch>
            <a:fillRect/>
          </a:stretch>
        </p:blipFill>
        <p:spPr>
          <a:xfrm>
            <a:off x="6162995" y="2521355"/>
            <a:ext cx="5103849" cy="502348"/>
          </a:xfrm>
          <a:prstGeom prst="rect">
            <a:avLst/>
          </a:prstGeom>
          <a:ln>
            <a:solidFill>
              <a:schemeClr val="tx1"/>
            </a:solidFill>
          </a:ln>
        </p:spPr>
      </p:pic>
      <p:sp>
        <p:nvSpPr>
          <p:cNvPr id="23" name="正方形/長方形 22">
            <a:extLst>
              <a:ext uri="{FF2B5EF4-FFF2-40B4-BE49-F238E27FC236}">
                <a16:creationId xmlns:a16="http://schemas.microsoft.com/office/drawing/2014/main" id="{E8ED5DBB-9C3B-4CA2-BA95-477028568BEC}"/>
              </a:ext>
            </a:extLst>
          </p:cNvPr>
          <p:cNvSpPr/>
          <p:nvPr/>
        </p:nvSpPr>
        <p:spPr>
          <a:xfrm>
            <a:off x="10481022" y="2604887"/>
            <a:ext cx="776088" cy="2458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 name="図 24">
            <a:extLst>
              <a:ext uri="{FF2B5EF4-FFF2-40B4-BE49-F238E27FC236}">
                <a16:creationId xmlns:a16="http://schemas.microsoft.com/office/drawing/2014/main" id="{7587A182-8C1B-485E-91E9-9CB4B350896E}"/>
              </a:ext>
            </a:extLst>
          </p:cNvPr>
          <p:cNvPicPr>
            <a:picLocks noChangeAspect="1"/>
          </p:cNvPicPr>
          <p:nvPr/>
        </p:nvPicPr>
        <p:blipFill>
          <a:blip r:embed="rId8"/>
          <a:stretch>
            <a:fillRect/>
          </a:stretch>
        </p:blipFill>
        <p:spPr>
          <a:xfrm>
            <a:off x="546114" y="3746131"/>
            <a:ext cx="4125780" cy="534690"/>
          </a:xfrm>
          <a:prstGeom prst="rect">
            <a:avLst/>
          </a:prstGeom>
          <a:ln>
            <a:solidFill>
              <a:schemeClr val="tx1"/>
            </a:solidFill>
          </a:ln>
        </p:spPr>
      </p:pic>
      <p:sp>
        <p:nvSpPr>
          <p:cNvPr id="26" name="正方形/長方形 25">
            <a:extLst>
              <a:ext uri="{FF2B5EF4-FFF2-40B4-BE49-F238E27FC236}">
                <a16:creationId xmlns:a16="http://schemas.microsoft.com/office/drawing/2014/main" id="{10E1C100-2FC7-4838-B0F3-41EA841D34E3}"/>
              </a:ext>
            </a:extLst>
          </p:cNvPr>
          <p:cNvSpPr/>
          <p:nvPr/>
        </p:nvSpPr>
        <p:spPr>
          <a:xfrm>
            <a:off x="560935" y="3780544"/>
            <a:ext cx="4041801"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4642478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「インスタンスを起動」で、いよいよ、「起動」をクリックする。</a:t>
            </a:r>
          </a:p>
        </p:txBody>
      </p:sp>
      <p:sp>
        <p:nvSpPr>
          <p:cNvPr id="11" name="テキスト ボックス 10"/>
          <p:cNvSpPr txBox="1"/>
          <p:nvPr/>
        </p:nvSpPr>
        <p:spPr>
          <a:xfrm>
            <a:off x="261796" y="3105834"/>
            <a:ext cx="11335124"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kumimoji="1" lang="ja-JP" altLang="en-US" dirty="0"/>
              <a:t>コンソールの「</a:t>
            </a:r>
            <a:r>
              <a:rPr lang="en-US" altLang="ja-JP" dirty="0"/>
              <a:t>EC2</a:t>
            </a:r>
            <a:r>
              <a:rPr lang="ja-JP" altLang="en-US" dirty="0"/>
              <a:t>」の「インスタンス」で、起動したインスタンスが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pPr marL="285750" indent="-285750">
              <a:buFont typeface="Arial" panose="020B0604020202020204" pitchFamily="34" charset="0"/>
              <a:buChar char="•"/>
            </a:pPr>
            <a:r>
              <a:rPr lang="ja-JP" altLang="en-US" dirty="0"/>
              <a:t>数分間で完了するはずである。</a:t>
            </a:r>
          </a:p>
        </p:txBody>
      </p:sp>
      <p:pic>
        <p:nvPicPr>
          <p:cNvPr id="12" name="図 11"/>
          <p:cNvPicPr>
            <a:picLocks noChangeAspect="1"/>
          </p:cNvPicPr>
          <p:nvPr/>
        </p:nvPicPr>
        <p:blipFill>
          <a:blip r:embed="rId2"/>
          <a:stretch>
            <a:fillRect/>
          </a:stretch>
        </p:blipFill>
        <p:spPr>
          <a:xfrm>
            <a:off x="1208547" y="3841481"/>
            <a:ext cx="9667875" cy="762000"/>
          </a:xfrm>
          <a:prstGeom prst="rect">
            <a:avLst/>
          </a:prstGeom>
        </p:spPr>
      </p:pic>
      <p:sp>
        <p:nvSpPr>
          <p:cNvPr id="13" name="正方形/長方形 12"/>
          <p:cNvSpPr/>
          <p:nvPr/>
        </p:nvSpPr>
        <p:spPr>
          <a:xfrm>
            <a:off x="4849561" y="4267457"/>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875AB9D6-29B8-477A-B0C3-8C84316B0A40}"/>
              </a:ext>
            </a:extLst>
          </p:cNvPr>
          <p:cNvPicPr>
            <a:picLocks noChangeAspect="1"/>
          </p:cNvPicPr>
          <p:nvPr/>
        </p:nvPicPr>
        <p:blipFill>
          <a:blip r:embed="rId3"/>
          <a:stretch>
            <a:fillRect/>
          </a:stretch>
        </p:blipFill>
        <p:spPr>
          <a:xfrm>
            <a:off x="958166" y="1525333"/>
            <a:ext cx="3552825" cy="790575"/>
          </a:xfrm>
          <a:prstGeom prst="rect">
            <a:avLst/>
          </a:prstGeom>
        </p:spPr>
      </p:pic>
      <p:sp>
        <p:nvSpPr>
          <p:cNvPr id="7" name="正方形/長方形 6"/>
          <p:cNvSpPr/>
          <p:nvPr/>
        </p:nvSpPr>
        <p:spPr>
          <a:xfrm>
            <a:off x="2504265" y="1669317"/>
            <a:ext cx="1875634" cy="48974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127394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つ、新規に割当てを受ける。</a:t>
            </a:r>
            <a:endParaRPr lang="en-US" altLang="ja-JP" dirty="0"/>
          </a:p>
          <a:p>
            <a:pPr marL="285750" indent="-285750">
              <a:buFont typeface="Arial" panose="020B0604020202020204" pitchFamily="34" charset="0"/>
              <a:buChar char="•"/>
            </a:pPr>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上記で割当てられた静的パブリック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アドレスの関連付け」をクリックし、先ほど作成した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9368470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割当てられた </a:t>
            </a:r>
            <a:r>
              <a:rPr kumimoji="1" lang="en-US" altLang="ja-JP" dirty="0"/>
              <a:t>Elastic IP </a:t>
            </a:r>
            <a:r>
              <a:rPr kumimoji="1" lang="ja-JP" altLang="en-US" dirty="0"/>
              <a:t>アドレス宛に </a:t>
            </a:r>
            <a:r>
              <a:rPr kumimoji="1" lang="en-US" altLang="ja-JP" dirty="0"/>
              <a:t>ping </a:t>
            </a:r>
            <a:r>
              <a:rPr kumimoji="1" lang="ja-JP" altLang="en-US" dirty="0"/>
              <a:t>を打ってみて、応答があるかどうか確認する。</a:t>
            </a:r>
            <a:endParaRPr lang="en-US" altLang="ja-JP" dirty="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a:solidFill>
                  <a:srgbClr val="FF0000"/>
                </a:solidFill>
              </a:rPr>
              <a:t>※ IP</a:t>
            </a:r>
            <a:r>
              <a:rPr kumimoji="1" lang="ja-JP" altLang="en-US" sz="1400" dirty="0">
                <a:solidFill>
                  <a:srgbClr val="FF0000"/>
                </a:solidFill>
              </a:rPr>
              <a:t> アドレスは、サンプルである。</a:t>
            </a:r>
            <a:endParaRPr kumimoji="1" lang="en-US" altLang="ja-JP" sz="1400" dirty="0">
              <a:solidFill>
                <a:srgbClr val="FF0000"/>
              </a:solidFill>
            </a:endParaRPr>
          </a:p>
          <a:p>
            <a:r>
              <a:rPr kumimoji="1" lang="ja-JP" altLang="en-US" sz="1400" dirty="0">
                <a:solidFill>
                  <a:srgbClr val="FF0000"/>
                </a:solidFill>
              </a:rPr>
              <a:t>実際の構築中の </a:t>
            </a:r>
            <a:r>
              <a:rPr kumimoji="1" lang="en-US" altLang="ja-JP" sz="1400" dirty="0">
                <a:solidFill>
                  <a:srgbClr val="FF0000"/>
                </a:solidFill>
              </a:rPr>
              <a:t>IP </a:t>
            </a:r>
            <a:r>
              <a:rPr kumimoji="1" lang="ja-JP" altLang="en-US" sz="1400" dirty="0">
                <a:solidFill>
                  <a:srgbClr val="FF0000"/>
                </a:solidFill>
              </a:rPr>
              <a:t>アドレスに置換すること。</a:t>
            </a: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a:t>で、この </a:t>
            </a:r>
            <a:r>
              <a:rPr lang="en-US" altLang="ja-JP" dirty="0"/>
              <a:t>IP </a:t>
            </a:r>
            <a:r>
              <a:rPr lang="ja-JP" altLang="en-US" dirty="0"/>
              <a:t>アドレス宛に </a:t>
            </a:r>
            <a:r>
              <a:rPr lang="en-US" altLang="ja-JP" dirty="0"/>
              <a:t>SSH </a:t>
            </a:r>
            <a:r>
              <a:rPr lang="ja-JP" altLang="en-US" dirty="0"/>
              <a:t>接続を行なう。</a:t>
            </a:r>
            <a:endParaRPr lang="en-US" altLang="ja-JP" dirty="0"/>
          </a:p>
          <a:p>
            <a:r>
              <a:rPr lang="en-US" altLang="ja-JP" dirty="0"/>
              <a:t>SSH </a:t>
            </a:r>
            <a:r>
              <a:rPr lang="ja-JP" altLang="en-US" dirty="0"/>
              <a:t>のユーザー </a:t>
            </a:r>
            <a:r>
              <a:rPr lang="en-US" altLang="ja-JP" dirty="0"/>
              <a:t>ID: </a:t>
            </a:r>
            <a:r>
              <a:rPr lang="en-US" altLang="ja-JP" dirty="0" err="1"/>
              <a:t>ubuntu</a:t>
            </a:r>
            <a:endParaRPr lang="en-US" altLang="ja-JP" dirty="0"/>
          </a:p>
          <a:p>
            <a:r>
              <a:rPr lang="en-US" altLang="ja-JP" dirty="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endParaRPr lang="en-US" altLang="ja-JP" dirty="0"/>
          </a:p>
          <a:p>
            <a:r>
              <a:rPr lang="en-US" altLang="ja-JP" dirty="0" err="1"/>
              <a:t>ubuntu</a:t>
            </a:r>
            <a:r>
              <a:rPr lang="en-US" altLang="ja-JP" dirty="0"/>
              <a:t> </a:t>
            </a:r>
            <a:r>
              <a:rPr lang="ja-JP" altLang="en-US" dirty="0"/>
              <a:t>というユーザーでログインできるはずである。</a:t>
            </a:r>
            <a:r>
              <a:rPr lang="en-US" altLang="ja-JP" dirty="0"/>
              <a:t>(</a:t>
            </a:r>
            <a:r>
              <a:rPr lang="ja-JP" altLang="en-US" dirty="0"/>
              <a:t>初回サーバー起動後は、ログインできるまで数分かかることがある。</a:t>
            </a:r>
            <a:r>
              <a:rPr lang="en-US" altLang="ja-JP" dirty="0"/>
              <a:t>)</a:t>
            </a:r>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14921464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155</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以下のコマンドを実行し、タイムゾーンを </a:t>
            </a:r>
            <a:r>
              <a:rPr kumimoji="1" lang="en-US" altLang="ja-JP" dirty="0"/>
              <a:t>JST (</a:t>
            </a:r>
            <a:r>
              <a:rPr kumimoji="1" lang="ja-JP" altLang="en-US" dirty="0"/>
              <a:t>日本標準時</a:t>
            </a:r>
            <a:r>
              <a:rPr kumimoji="1" lang="en-US" altLang="ja-JP" dirty="0"/>
              <a:t>) </a:t>
            </a:r>
            <a:r>
              <a:rPr kumimoji="1" lang="ja-JP" altLang="en-US" dirty="0"/>
              <a:t>に変更する。</a:t>
            </a:r>
            <a:endParaRPr lang="en-US" altLang="ja-JP" dirty="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lang="en-US" altLang="ja-JP" dirty="0"/>
              <a:t>EC2 </a:t>
            </a:r>
            <a:r>
              <a:rPr lang="ja-JP" altLang="en-US" dirty="0"/>
              <a:t>の </a:t>
            </a:r>
            <a:r>
              <a:rPr lang="en-US" altLang="ja-JP" dirty="0"/>
              <a:t>Linux </a:t>
            </a:r>
            <a:r>
              <a:rPr lang="ja-JP" altLang="en-US" dirty="0"/>
              <a:t>イメージは、デフォルトで </a:t>
            </a:r>
            <a:r>
              <a:rPr lang="en-US" altLang="ja-JP" dirty="0"/>
              <a:t>Swap </a:t>
            </a:r>
            <a:r>
              <a:rPr lang="ja-JP" altLang="en-US" dirty="0"/>
              <a:t>が存在しない。この場合、</a:t>
            </a:r>
            <a:r>
              <a:rPr lang="en-US" altLang="ja-JP" dirty="0"/>
              <a:t>RAM </a:t>
            </a:r>
            <a:r>
              <a:rPr lang="ja-JP" altLang="en-US" dirty="0"/>
              <a:t>不足が発生すると直ちにプログラムが終了してしまう恐れがある。そこで、必ず、以下の方法で </a:t>
            </a:r>
            <a:r>
              <a:rPr lang="en-US" altLang="ja-JP" dirty="0"/>
              <a:t>Swap </a:t>
            </a:r>
            <a:r>
              <a:rPr lang="ja-JP" altLang="en-US" dirty="0"/>
              <a:t>をディスク上に作成する。</a:t>
            </a:r>
            <a:endParaRPr lang="en-US" altLang="ja-JP" dirty="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a:t>以下のコマンドを実行し、タイムゾーンが </a:t>
            </a:r>
            <a:r>
              <a:rPr kumimoji="1" lang="en-US" altLang="ja-JP" dirty="0"/>
              <a:t>JST (</a:t>
            </a:r>
            <a:r>
              <a:rPr kumimoji="1" lang="ja-JP" altLang="en-US" dirty="0"/>
              <a:t>日本標準時</a:t>
            </a:r>
            <a:r>
              <a:rPr kumimoji="1" lang="en-US" altLang="ja-JP" dirty="0"/>
              <a:t>) </a:t>
            </a:r>
            <a:r>
              <a:rPr kumimoji="1" lang="ja-JP" altLang="en-US" dirty="0"/>
              <a:t>に変更されたことを確認する。</a:t>
            </a:r>
            <a:endParaRPr lang="en-US" altLang="ja-JP" dirty="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a:t>まず、以下のコマンドを実行し、</a:t>
            </a:r>
            <a:r>
              <a:rPr lang="en-US" altLang="ja-JP" dirty="0"/>
              <a:t>Swap</a:t>
            </a:r>
            <a:r>
              <a:rPr kumimoji="1" lang="en-US" altLang="ja-JP" dirty="0"/>
              <a:t> </a:t>
            </a:r>
            <a:r>
              <a:rPr kumimoji="1" lang="ja-JP" altLang="en-US" dirty="0"/>
              <a:t>が存在するかどうか確認する。</a:t>
            </a:r>
            <a:endParaRPr lang="en-US" altLang="ja-JP" dirty="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a:t>AWS </a:t>
            </a:r>
            <a:r>
              <a:rPr kumimoji="1" lang="ja-JP" altLang="en-US" dirty="0"/>
              <a:t>では、</a:t>
            </a:r>
            <a:r>
              <a:rPr kumimoji="1" lang="en-US" altLang="ja-JP" dirty="0"/>
              <a:t>Swap </a:t>
            </a:r>
            <a:r>
              <a:rPr kumimoji="1" lang="ja-JP" altLang="en-US" dirty="0"/>
              <a:t>が存在しない可能性が高い。以下のように、「</a:t>
            </a:r>
            <a:r>
              <a:rPr kumimoji="1" lang="en-US" altLang="ja-JP" dirty="0"/>
              <a:t>Swap: 0</a:t>
            </a:r>
            <a:r>
              <a:rPr kumimoji="1" lang="ja-JP" altLang="en-US" dirty="0"/>
              <a:t>」と表示されていれば、</a:t>
            </a:r>
            <a:r>
              <a:rPr lang="en-US" altLang="ja-JP" dirty="0"/>
              <a:t>Swap </a:t>
            </a:r>
            <a:r>
              <a:rPr lang="ja-JP" altLang="en-US" dirty="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total        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count=250</a:t>
            </a: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chmod</a:t>
            </a:r>
            <a:r>
              <a:rPr lang="en-US" altLang="ja-JP" sz="1200" dirty="0">
                <a:solidFill>
                  <a:schemeClr val="bg1"/>
                </a:solidFill>
                <a:latin typeface="Consolas" panose="020B0609020204030204" pitchFamily="49" charset="0"/>
              </a:rPr>
              <a:t> 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mkswap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cp</a:t>
            </a:r>
            <a:r>
              <a:rPr lang="en-US" altLang="ja-JP" sz="1200" dirty="0">
                <a:solidFill>
                  <a:schemeClr val="bg1"/>
                </a:solidFill>
                <a:latin typeface="Consolas" panose="020B0609020204030204" pitchFamily="49" charset="0"/>
              </a:rPr>
              <a:t> -n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fstab.original</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dd of=/</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oflag</a:t>
            </a:r>
            <a:r>
              <a:rPr lang="en-US" altLang="ja-JP" sz="1200" dirty="0">
                <a:solidFill>
                  <a:schemeClr val="bg1"/>
                </a:solidFill>
                <a:latin typeface="Consolas" panose="020B0609020204030204" pitchFamily="49" charset="0"/>
              </a:rPr>
              <a:t>=append conv=</a:t>
            </a:r>
            <a:r>
              <a:rPr lang="en-US" altLang="ja-JP" sz="1200" dirty="0" err="1">
                <a:solidFill>
                  <a:schemeClr val="bg1"/>
                </a:solidFill>
                <a:latin typeface="Consolas" panose="020B0609020204030204" pitchFamily="49" charset="0"/>
              </a:rPr>
              <a:t>notrunc</a:t>
            </a:r>
            <a:r>
              <a:rPr lang="en-US" altLang="ja-JP" sz="1200" dirty="0">
                <a:solidFill>
                  <a:schemeClr val="bg1"/>
                </a:solidFill>
                <a:latin typeface="Consolas" panose="020B0609020204030204" pitchFamily="49" charset="0"/>
              </a:rPr>
              <a:t> &lt;&lt;EOF</a:t>
            </a:r>
          </a:p>
          <a:p>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swap </a:t>
            </a:r>
            <a:r>
              <a:rPr lang="en-US" altLang="ja-JP" sz="1200" dirty="0" err="1">
                <a:solidFill>
                  <a:schemeClr val="bg1"/>
                </a:solidFill>
                <a:latin typeface="Consolas" panose="020B0609020204030204" pitchFamily="49" charset="0"/>
              </a:rPr>
              <a:t>swap</a:t>
            </a:r>
            <a:r>
              <a:rPr lang="en-US" altLang="ja-JP" sz="1200" dirty="0">
                <a:solidFill>
                  <a:schemeClr val="bg1"/>
                </a:solidFill>
                <a:latin typeface="Consolas" panose="020B0609020204030204" pitchFamily="49" charset="0"/>
              </a:rPr>
              <a:t> defaults 0 0</a:t>
            </a:r>
          </a:p>
          <a:p>
            <a:r>
              <a:rPr lang="en-US" altLang="ja-JP" sz="1200" dirty="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lang="ja-JP" altLang="en-US" sz="1600" dirty="0"/>
          </a:p>
        </p:txBody>
      </p:sp>
      <p:sp>
        <p:nvSpPr>
          <p:cNvPr id="16" name="テキスト ボックス 15"/>
          <p:cNvSpPr txBox="1"/>
          <p:nvPr/>
        </p:nvSpPr>
        <p:spPr>
          <a:xfrm>
            <a:off x="615687" y="6356350"/>
            <a:ext cx="10958898" cy="338554"/>
          </a:xfrm>
          <a:prstGeom prst="rect">
            <a:avLst/>
          </a:prstGeom>
          <a:noFill/>
        </p:spPr>
        <p:txBody>
          <a:bodyPr wrap="square" rtlCol="0">
            <a:spAutoFit/>
          </a:bodyPr>
          <a:lstStyle/>
          <a:p>
            <a:r>
              <a:rPr lang="ja-JP" altLang="en-US" sz="1600" dirty="0"/>
              <a:t>上記のとおり実行した後、</a:t>
            </a:r>
            <a:r>
              <a:rPr lang="en-US" altLang="ja-JP" sz="1600" b="1" dirty="0" err="1"/>
              <a:t>sudo</a:t>
            </a:r>
            <a:r>
              <a:rPr lang="en-US" altLang="ja-JP" sz="1600" b="1" dirty="0"/>
              <a:t> reboot</a:t>
            </a:r>
            <a:r>
              <a:rPr lang="en-US" altLang="ja-JP" sz="1600" dirty="0"/>
              <a:t> </a:t>
            </a:r>
            <a:r>
              <a:rPr lang="ja-JP" altLang="en-US" sz="1600" dirty="0"/>
              <a:t>で再起動をし、</a:t>
            </a:r>
            <a:r>
              <a:rPr lang="en-US" altLang="ja-JP" sz="1600" b="1" dirty="0"/>
              <a:t>free</a:t>
            </a:r>
            <a:r>
              <a:rPr lang="en-US" altLang="ja-JP" sz="1600" dirty="0"/>
              <a:t> </a:t>
            </a:r>
            <a:r>
              <a:rPr lang="ja-JP" altLang="en-US" sz="1600" dirty="0"/>
              <a:t>コマンドを再度実行して、</a:t>
            </a:r>
            <a:r>
              <a:rPr lang="en-US" altLang="ja-JP" sz="1600" dirty="0"/>
              <a:t>Swap </a:t>
            </a:r>
            <a:r>
              <a:rPr lang="ja-JP" altLang="en-US" sz="1600" dirty="0"/>
              <a:t>が作成され有効化されたことを確認する。</a:t>
            </a:r>
            <a:endParaRPr kumimoji="1" lang="ja-JP" altLang="en-US" sz="1600" dirty="0"/>
          </a:p>
        </p:txBody>
      </p:sp>
    </p:spTree>
    <p:extLst>
      <p:ext uri="{BB962C8B-B14F-4D97-AF65-F5344CB8AC3E}">
        <p14:creationId xmlns:p14="http://schemas.microsoft.com/office/powerpoint/2010/main" val="407529988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156</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5</a:t>
            </a:r>
            <a:r>
              <a:rPr kumimoji="1" lang="en-US" altLang="ja-JP" dirty="0"/>
              <a:t>-3. </a:t>
            </a:r>
            <a:r>
              <a:rPr kumimoji="1" lang="ja-JP" altLang="en-US" dirty="0"/>
              <a:t>中継ゲートウェイプログラムのビルドの実行</a:t>
            </a:r>
          </a:p>
        </p:txBody>
      </p:sp>
      <p:sp>
        <p:nvSpPr>
          <p:cNvPr id="5" name="テキスト ボックス 4"/>
          <p:cNvSpPr txBox="1"/>
          <p:nvPr/>
        </p:nvSpPr>
        <p:spPr>
          <a:xfrm>
            <a:off x="423373" y="162384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update &amp;&amp; </a:t>
            </a:r>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install build-essential </a:t>
            </a:r>
            <a:r>
              <a:rPr lang="en-US" altLang="ja-JP" dirty="0" err="1">
                <a:solidFill>
                  <a:schemeClr val="bg1"/>
                </a:solidFill>
                <a:latin typeface="Consolas" panose="020B0609020204030204" pitchFamily="49" charset="0"/>
              </a:rPr>
              <a:t>libreadline</a:t>
            </a:r>
            <a:r>
              <a:rPr lang="en-US" altLang="ja-JP" dirty="0">
                <a:solidFill>
                  <a:schemeClr val="bg1"/>
                </a:solidFill>
                <a:latin typeface="Consolas" panose="020B0609020204030204" pitchFamily="49" charset="0"/>
              </a:rPr>
              <a:t>-dev</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538974" y="2005334"/>
            <a:ext cx="11122573" cy="369332"/>
          </a:xfrm>
          <a:prstGeom prst="rect">
            <a:avLst/>
          </a:prstGeom>
          <a:noFill/>
        </p:spPr>
        <p:txBody>
          <a:bodyPr wrap="square" rtlCol="0">
            <a:spAutoFit/>
          </a:bodyPr>
          <a:lstStyle/>
          <a:p>
            <a:r>
              <a:rPr kumimoji="1" lang="ja-JP" altLang="en-US" dirty="0"/>
              <a:t>うまくいけば、</a:t>
            </a:r>
            <a:r>
              <a:rPr kumimoji="1" lang="en-US" altLang="ja-JP" dirty="0" err="1"/>
              <a:t>gcc</a:t>
            </a:r>
            <a:r>
              <a:rPr kumimoji="1" lang="en-US" altLang="ja-JP" dirty="0"/>
              <a:t> </a:t>
            </a:r>
            <a:r>
              <a:rPr kumimoji="1" lang="ja-JP" altLang="en-US" dirty="0"/>
              <a:t>等のコンパイラがインストールされる。</a:t>
            </a:r>
          </a:p>
        </p:txBody>
      </p:sp>
      <p:sp>
        <p:nvSpPr>
          <p:cNvPr id="7" name="テキスト ボックス 6"/>
          <p:cNvSpPr txBox="1"/>
          <p:nvPr/>
        </p:nvSpPr>
        <p:spPr>
          <a:xfrm>
            <a:off x="423371" y="2385169"/>
            <a:ext cx="11353780" cy="276999"/>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git clone https://github.com/IPA-CyberLab/IPA-DN-ThinApps-Private.git --recursive -b beta8preview8</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538974" y="2662168"/>
            <a:ext cx="11122573" cy="369332"/>
          </a:xfrm>
          <a:prstGeom prst="rect">
            <a:avLst/>
          </a:prstGeom>
          <a:noFill/>
        </p:spPr>
        <p:txBody>
          <a:bodyPr wrap="square" rtlCol="0">
            <a:spAutoFit/>
          </a:bodyPr>
          <a:lstStyle/>
          <a:p>
            <a:r>
              <a:rPr kumimoji="1" lang="ja-JP" altLang="en-US" dirty="0"/>
              <a:t>うまくいけば、中継ゲートウェイのソースコードがダウンロードされる。</a:t>
            </a:r>
          </a:p>
        </p:txBody>
      </p:sp>
      <p:sp>
        <p:nvSpPr>
          <p:cNvPr id="9" name="テキスト ボックス 8"/>
          <p:cNvSpPr txBox="1"/>
          <p:nvPr/>
        </p:nvSpPr>
        <p:spPr>
          <a:xfrm>
            <a:off x="423372" y="3862784"/>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 ; make -j 8</a:t>
            </a:r>
            <a:endParaRPr kumimoji="1" lang="ja-JP" altLang="en-US" dirty="0">
              <a:solidFill>
                <a:schemeClr val="bg1"/>
              </a:solidFill>
              <a:latin typeface="Consolas" panose="020B0609020204030204" pitchFamily="49" charset="0"/>
            </a:endParaRPr>
          </a:p>
        </p:txBody>
      </p:sp>
      <p:sp>
        <p:nvSpPr>
          <p:cNvPr id="10" name="テキスト ボックス 9"/>
          <p:cNvSpPr txBox="1"/>
          <p:nvPr/>
        </p:nvSpPr>
        <p:spPr>
          <a:xfrm>
            <a:off x="654578" y="4306547"/>
            <a:ext cx="11122573" cy="369332"/>
          </a:xfrm>
          <a:prstGeom prst="rect">
            <a:avLst/>
          </a:prstGeom>
          <a:noFill/>
        </p:spPr>
        <p:txBody>
          <a:bodyPr wrap="square" rtlCol="0">
            <a:spAutoFit/>
          </a:bodyPr>
          <a:lstStyle/>
          <a:p>
            <a:r>
              <a:rPr kumimoji="1" lang="ja-JP" altLang="en-US" dirty="0"/>
              <a:t>ダウンロードした中継ゲートウェイのソースコードをビルドする。</a:t>
            </a:r>
          </a:p>
        </p:txBody>
      </p:sp>
      <p:sp>
        <p:nvSpPr>
          <p:cNvPr id="11" name="テキスト ボックス 10"/>
          <p:cNvSpPr txBox="1"/>
          <p:nvPr/>
        </p:nvSpPr>
        <p:spPr>
          <a:xfrm>
            <a:off x="423372" y="4754029"/>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endParaRPr kumimoji="1" lang="ja-JP" altLang="en-US" dirty="0">
              <a:solidFill>
                <a:schemeClr val="bg1"/>
              </a:solidFill>
              <a:latin typeface="Consolas" panose="020B0609020204030204" pitchFamily="49" charset="0"/>
            </a:endParaRPr>
          </a:p>
        </p:txBody>
      </p:sp>
      <p:sp>
        <p:nvSpPr>
          <p:cNvPr id="12" name="テキスト ボックス 11"/>
          <p:cNvSpPr txBox="1"/>
          <p:nvPr/>
        </p:nvSpPr>
        <p:spPr>
          <a:xfrm>
            <a:off x="654579" y="5143135"/>
            <a:ext cx="11122573" cy="1477328"/>
          </a:xfrm>
          <a:prstGeom prst="rect">
            <a:avLst/>
          </a:prstGeom>
          <a:noFill/>
        </p:spPr>
        <p:txBody>
          <a:bodyPr wrap="square" rtlCol="0">
            <a:spAutoFit/>
          </a:bodyPr>
          <a:lstStyle/>
          <a:p>
            <a:r>
              <a:rPr kumimoji="1" lang="ja-JP" altLang="en-US" dirty="0"/>
              <a:t>ビルドが完了し、バイナリプログラム「</a:t>
            </a:r>
            <a:r>
              <a:rPr kumimoji="1" lang="en-US" altLang="ja-JP" dirty="0" err="1"/>
              <a:t>thingate</a:t>
            </a:r>
            <a:r>
              <a:rPr kumimoji="1" lang="ja-JP" altLang="en-US" dirty="0"/>
              <a:t>」が正しく動作することを確認する。以下のように表示される。</a:t>
            </a:r>
            <a:endParaRPr kumimoji="1" lang="en-US" altLang="ja-JP" dirty="0"/>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program</a:t>
            </a:r>
          </a:p>
          <a:p>
            <a:r>
              <a:rPr lang="en-US" altLang="ja-JP" sz="1200" dirty="0">
                <a:solidFill>
                  <a:srgbClr val="0000FF"/>
                </a:solidFill>
                <a:latin typeface="Consolas" panose="020B0609020204030204" pitchFamily="49" charset="0"/>
              </a:rPr>
              <a:t>Copyright (c) NTT East Special Affairs Bureau. Copyright (c) IPA </a:t>
            </a:r>
            <a:r>
              <a:rPr lang="en-US" altLang="ja-JP" sz="1200" dirty="0" err="1">
                <a:solidFill>
                  <a:srgbClr val="0000FF"/>
                </a:solidFill>
                <a:latin typeface="Consolas" panose="020B0609020204030204" pitchFamily="49" charset="0"/>
              </a:rPr>
              <a:t>CyberLab</a:t>
            </a:r>
            <a:r>
              <a:rPr lang="en-US" altLang="ja-JP" sz="1200" dirty="0">
                <a:solidFill>
                  <a:srgbClr val="0000FF"/>
                </a:solidFill>
                <a:latin typeface="Consolas" panose="020B0609020204030204" pitchFamily="49" charset="0"/>
              </a:rPr>
              <a:t> of Industrial Cyber Security Center.</a:t>
            </a:r>
          </a:p>
          <a:p>
            <a:r>
              <a:rPr lang="en-US" altLang="ja-JP" sz="1200" dirty="0">
                <a:solidFill>
                  <a:srgbClr val="0000FF"/>
                </a:solidFill>
                <a:latin typeface="Consolas" panose="020B0609020204030204" pitchFamily="49" charset="0"/>
              </a:rPr>
              <a:t>All Rights Reserved.</a:t>
            </a:r>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command usage: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start  - Start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stop   - Stop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if the service has been already started.</a:t>
            </a:r>
            <a:endParaRPr kumimoji="1" lang="ja-JP" altLang="en-US" sz="1200" dirty="0">
              <a:solidFill>
                <a:srgbClr val="0000FF"/>
              </a:solidFill>
              <a:latin typeface="Consolas" panose="020B0609020204030204" pitchFamily="49" charset="0"/>
            </a:endParaRPr>
          </a:p>
        </p:txBody>
      </p:sp>
      <p:sp>
        <p:nvSpPr>
          <p:cNvPr id="13" name="テキスト ボックス 12"/>
          <p:cNvSpPr txBox="1"/>
          <p:nvPr/>
        </p:nvSpPr>
        <p:spPr>
          <a:xfrm>
            <a:off x="277562" y="952772"/>
            <a:ext cx="11122573" cy="646331"/>
          </a:xfrm>
          <a:prstGeom prst="rect">
            <a:avLst/>
          </a:prstGeom>
          <a:noFill/>
        </p:spPr>
        <p:txBody>
          <a:bodyPr wrap="square" rtlCol="0">
            <a:spAutoFit/>
          </a:bodyPr>
          <a:lstStyle/>
          <a:p>
            <a:r>
              <a:rPr lang="ja-JP" altLang="en-US" dirty="0"/>
              <a:t>以下のコマンドを順に実行する。</a:t>
            </a:r>
          </a:p>
          <a:p>
            <a:r>
              <a:rPr lang="ja-JP" altLang="en-US" dirty="0"/>
              <a:t>あるコマンドを実行し、エラーが出ていないかどうか確認してから、次を実行すること。</a:t>
            </a:r>
          </a:p>
        </p:txBody>
      </p:sp>
      <p:sp>
        <p:nvSpPr>
          <p:cNvPr id="14" name="テキスト ボックス 13"/>
          <p:cNvSpPr txBox="1"/>
          <p:nvPr/>
        </p:nvSpPr>
        <p:spPr>
          <a:xfrm>
            <a:off x="423370" y="3052506"/>
            <a:ext cx="1135378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cp</a:t>
            </a:r>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/bin/ThinGate_HyperScale.ini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/bin/ThinGate.ini</a:t>
            </a:r>
            <a:endParaRPr kumimoji="1" lang="ja-JP" altLang="en-US" sz="1400" dirty="0">
              <a:solidFill>
                <a:schemeClr val="bg1"/>
              </a:solidFill>
              <a:latin typeface="Consolas" panose="020B0609020204030204" pitchFamily="49" charset="0"/>
            </a:endParaRPr>
          </a:p>
        </p:txBody>
      </p:sp>
      <p:sp>
        <p:nvSpPr>
          <p:cNvPr id="15" name="テキスト ボックス 14"/>
          <p:cNvSpPr txBox="1"/>
          <p:nvPr/>
        </p:nvSpPr>
        <p:spPr>
          <a:xfrm>
            <a:off x="538974" y="3403043"/>
            <a:ext cx="11122573" cy="369332"/>
          </a:xfrm>
          <a:prstGeom prst="rect">
            <a:avLst/>
          </a:prstGeom>
          <a:noFill/>
        </p:spPr>
        <p:txBody>
          <a:bodyPr wrap="square" rtlCol="0">
            <a:spAutoFit/>
          </a:bodyPr>
          <a:lstStyle/>
          <a:p>
            <a:r>
              <a:rPr kumimoji="1" lang="ja-JP" altLang="en-US" dirty="0"/>
              <a:t>ハイパースケール版としての動作に必要な </a:t>
            </a:r>
            <a:r>
              <a:rPr kumimoji="1" lang="en-US" altLang="ja-JP" dirty="0" err="1"/>
              <a:t>ini</a:t>
            </a:r>
            <a:r>
              <a:rPr kumimoji="1" lang="en-US" altLang="ja-JP" dirty="0"/>
              <a:t> </a:t>
            </a:r>
            <a:r>
              <a:rPr kumimoji="1" lang="ja-JP" altLang="en-US" dirty="0"/>
              <a:t>ファイルを </a:t>
            </a:r>
            <a:r>
              <a:rPr kumimoji="1" lang="en-US" altLang="ja-JP" dirty="0"/>
              <a:t>ThinGate.ini </a:t>
            </a:r>
            <a:r>
              <a:rPr kumimoji="1" lang="ja-JP" altLang="en-US" dirty="0"/>
              <a:t>ファイルに上書きする。</a:t>
            </a:r>
          </a:p>
        </p:txBody>
      </p:sp>
    </p:spTree>
    <p:extLst>
      <p:ext uri="{BB962C8B-B14F-4D97-AF65-F5344CB8AC3E}">
        <p14:creationId xmlns:p14="http://schemas.microsoft.com/office/powerpoint/2010/main" val="314013579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157</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3600" dirty="0"/>
              <a:t>5</a:t>
            </a:r>
            <a:r>
              <a:rPr kumimoji="1" lang="en-US" altLang="ja-JP" sz="3600" dirty="0"/>
              <a:t>-4. </a:t>
            </a:r>
            <a:r>
              <a:rPr kumimoji="1" lang="ja-JP" altLang="en-US" sz="3600" dirty="0"/>
              <a:t>中継ゲートウェイをコントローラに接続する設定の書き込み</a:t>
            </a:r>
          </a:p>
        </p:txBody>
      </p:sp>
      <p:sp>
        <p:nvSpPr>
          <p:cNvPr id="5" name="テキスト ボックス 4"/>
          <p:cNvSpPr txBox="1"/>
          <p:nvPr/>
        </p:nvSpPr>
        <p:spPr>
          <a:xfrm>
            <a:off x="423371" y="1322104"/>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1691436"/>
            <a:ext cx="11122573" cy="646331"/>
          </a:xfrm>
          <a:prstGeom prst="rect">
            <a:avLst/>
          </a:prstGeom>
          <a:noFill/>
        </p:spPr>
        <p:txBody>
          <a:bodyPr wrap="square" rtlCol="0">
            <a:spAutoFit/>
          </a:bodyPr>
          <a:lstStyle/>
          <a:p>
            <a:r>
              <a:rPr kumimoji="1" lang="ja-JP" altLang="en-US" dirty="0"/>
              <a:t>テキストエディタ </a:t>
            </a:r>
            <a:r>
              <a:rPr kumimoji="1" lang="en-US" altLang="ja-JP" dirty="0"/>
              <a:t>(</a:t>
            </a:r>
            <a:r>
              <a:rPr kumimoji="1" lang="en-US" altLang="ja-JP" dirty="0" err="1"/>
              <a:t>nano</a:t>
            </a:r>
            <a:r>
              <a:rPr kumimoji="1" lang="en-US" altLang="ja-JP" dirty="0"/>
              <a:t>) </a:t>
            </a:r>
            <a:r>
              <a:rPr kumimoji="1" lang="ja-JP" altLang="en-US" dirty="0"/>
              <a:t>が起動し、中継ゲートウェイの設定ファイルの内容が表示される。</a:t>
            </a:r>
          </a:p>
          <a:p>
            <a:r>
              <a:rPr lang="en-US" altLang="ja-JP" dirty="0" err="1"/>
              <a:t>PageDown</a:t>
            </a:r>
            <a:r>
              <a:rPr lang="ja-JP" altLang="en-US" dirty="0"/>
              <a:t> キーを押して一番下までスクロールする。「</a:t>
            </a:r>
            <a:r>
              <a:rPr lang="en-US" altLang="ja-JP" dirty="0" err="1"/>
              <a:t>ControllerUrl</a:t>
            </a:r>
            <a:r>
              <a:rPr lang="ja-JP" altLang="en-US" dirty="0"/>
              <a:t>」という名前の行が </a:t>
            </a:r>
            <a:r>
              <a:rPr lang="en-US" altLang="ja-JP" dirty="0"/>
              <a:t>2 </a:t>
            </a:r>
            <a:r>
              <a:rPr lang="ja-JP" altLang="en-US" dirty="0"/>
              <a:t>つある部分を探す。</a:t>
            </a:r>
            <a:endParaRPr kumimoji="1" lang="ja-JP" altLang="en-US" dirty="0"/>
          </a:p>
        </p:txBody>
      </p:sp>
      <p:sp>
        <p:nvSpPr>
          <p:cNvPr id="13" name="テキスト ボックス 12"/>
          <p:cNvSpPr txBox="1"/>
          <p:nvPr/>
        </p:nvSpPr>
        <p:spPr>
          <a:xfrm>
            <a:off x="277562" y="952772"/>
            <a:ext cx="11122573" cy="369332"/>
          </a:xfrm>
          <a:prstGeom prst="rect">
            <a:avLst/>
          </a:prstGeom>
          <a:noFill/>
        </p:spPr>
        <p:txBody>
          <a:bodyPr wrap="square" rtlCol="0">
            <a:spAutoFit/>
          </a:bodyPr>
          <a:lstStyle/>
          <a:p>
            <a:r>
              <a:rPr lang="en-US" altLang="ja-JP" dirty="0"/>
              <a:t>5-3 </a:t>
            </a:r>
            <a:r>
              <a:rPr lang="ja-JP" altLang="en-US" dirty="0"/>
              <a:t>に続けて、以下のコマンドを実行する。</a:t>
            </a:r>
          </a:p>
        </p:txBody>
      </p:sp>
      <p:sp>
        <p:nvSpPr>
          <p:cNvPr id="14" name="テキスト ボックス 13"/>
          <p:cNvSpPr txBox="1"/>
          <p:nvPr/>
        </p:nvSpPr>
        <p:spPr>
          <a:xfrm>
            <a:off x="423371" y="2337767"/>
            <a:ext cx="11353780" cy="2893100"/>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コントローラを冗長化している場合、複数行指定することができます。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ポートは、コントローラの「制御用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a:t>
            </a:r>
          </a:p>
          <a:p>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ThinController</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ThinControllerApp</a:t>
            </a:r>
            <a:r>
              <a:rPr lang="en-US" altLang="ja-JP" sz="1400" dirty="0">
                <a:solidFill>
                  <a:schemeClr val="bg1"/>
                </a:solidFill>
                <a:latin typeface="Consolas" panose="020B0609020204030204" pitchFamily="49" charset="0"/>
              </a:rPr>
              <a:t>/Local/</a:t>
            </a:r>
            <a:r>
              <a:rPr lang="en-US" altLang="ja-JP" sz="1400" dirty="0" err="1">
                <a:solidFill>
                  <a:schemeClr val="bg1"/>
                </a:solidFill>
                <a:latin typeface="Consolas" panose="020B0609020204030204" pitchFamily="49" charset="0"/>
              </a:rPr>
              <a:t>App_IPA.App.ThinControllerApp</a:t>
            </a:r>
            <a:r>
              <a:rPr lang="en-US" altLang="ja-JP" sz="1400" dirty="0">
                <a:solidFill>
                  <a:schemeClr val="bg1"/>
                </a:solidFill>
                <a:latin typeface="Consolas" panose="020B0609020204030204" pitchFamily="49" charset="0"/>
              </a:rPr>
              <a:t>/</a:t>
            </a:r>
          </a:p>
          <a:p>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Config</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AppSettings</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ThinControllerApiServerForGateway.json</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で </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HttpPorts</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として指定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されているポート</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デフォルトで、「制御用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ポート」は </a:t>
            </a:r>
            <a:r>
              <a:rPr lang="en-US" altLang="ja-JP" sz="1400" dirty="0">
                <a:solidFill>
                  <a:schemeClr val="bg1"/>
                </a:solidFill>
                <a:latin typeface="Consolas" panose="020B0609020204030204" pitchFamily="49" charset="0"/>
              </a:rPr>
              <a:t>88 </a:t>
            </a:r>
            <a:r>
              <a:rPr lang="ja-JP" altLang="en-US" sz="1400" dirty="0">
                <a:solidFill>
                  <a:schemeClr val="bg1"/>
                </a:solidFill>
                <a:latin typeface="Consolas" panose="020B0609020204030204" pitchFamily="49" charset="0"/>
              </a:rPr>
              <a:t>です。</a:t>
            </a:r>
          </a:p>
          <a:p>
            <a:r>
              <a:rPr lang="en-US" altLang="ja-JP" sz="1400" dirty="0">
                <a:solidFill>
                  <a:schemeClr val="bg1"/>
                </a:solidFill>
                <a:latin typeface="Consolas" panose="020B0609020204030204" pitchFamily="49" charset="0"/>
              </a:rPr>
              <a:t>// URL </a:t>
            </a:r>
            <a:r>
              <a:rPr lang="ja-JP" altLang="en-US" sz="1400" dirty="0">
                <a:solidFill>
                  <a:schemeClr val="bg1"/>
                </a:solidFill>
                <a:latin typeface="Consolas" panose="020B0609020204030204" pitchFamily="49" charset="0"/>
              </a:rPr>
              <a:t>中のホスト部分は、</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アドレスでも </a:t>
            </a:r>
            <a:r>
              <a:rPr lang="en-US" altLang="ja-JP" sz="1400" dirty="0">
                <a:solidFill>
                  <a:schemeClr val="bg1"/>
                </a:solidFill>
                <a:latin typeface="Consolas" panose="020B0609020204030204" pitchFamily="49" charset="0"/>
              </a:rPr>
              <a:t>FQDN </a:t>
            </a:r>
            <a:r>
              <a:rPr lang="ja-JP" altLang="en-US" sz="1400" dirty="0">
                <a:solidFill>
                  <a:schemeClr val="bg1"/>
                </a:solidFill>
                <a:latin typeface="Consolas" panose="020B0609020204030204" pitchFamily="49" charset="0"/>
              </a:rPr>
              <a:t>でも指定することができますが、</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コントローラに到達可能なグローバル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アドレスである必要があります。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プライベート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アドレスは指定できません。</a:t>
            </a:r>
            <a:r>
              <a:rPr lang="en-US" altLang="ja-JP" sz="1400" dirty="0">
                <a:solidFill>
                  <a:schemeClr val="bg1"/>
                </a:solidFill>
                <a:latin typeface="Consolas" panose="020B0609020204030204" pitchFamily="49" charset="0"/>
              </a:rPr>
              <a:t>)</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p>
        </p:txBody>
      </p:sp>
      <p:sp>
        <p:nvSpPr>
          <p:cNvPr id="15" name="テキスト ボックス 14"/>
          <p:cNvSpPr txBox="1"/>
          <p:nvPr/>
        </p:nvSpPr>
        <p:spPr>
          <a:xfrm>
            <a:off x="318640" y="5239610"/>
            <a:ext cx="11122573" cy="369332"/>
          </a:xfrm>
          <a:prstGeom prst="rect">
            <a:avLst/>
          </a:prstGeom>
          <a:noFill/>
        </p:spPr>
        <p:txBody>
          <a:bodyPr wrap="square" rtlCol="0">
            <a:spAutoFit/>
          </a:bodyPr>
          <a:lstStyle/>
          <a:p>
            <a:r>
              <a:rPr lang="ja-JP" altLang="en-US" dirty="0"/>
              <a:t>上記の「</a:t>
            </a:r>
            <a:r>
              <a:rPr lang="en-US" altLang="ja-JP" dirty="0" err="1"/>
              <a:t>ControllerUrl</a:t>
            </a:r>
            <a:r>
              <a:rPr lang="ja-JP" altLang="en-US" dirty="0"/>
              <a:t>」の </a:t>
            </a:r>
            <a:r>
              <a:rPr lang="en-US" altLang="ja-JP" dirty="0"/>
              <a:t>2 </a:t>
            </a:r>
            <a:r>
              <a:rPr lang="ja-JP" altLang="en-US" dirty="0"/>
              <a:t>行は、サンプルである。これらを消し、代わりに、以下のように </a:t>
            </a:r>
            <a:r>
              <a:rPr lang="en-US" altLang="ja-JP" dirty="0"/>
              <a:t>1 </a:t>
            </a:r>
            <a:r>
              <a:rPr lang="ja-JP" altLang="en-US" dirty="0"/>
              <a:t>行だけ入力する。</a:t>
            </a:r>
          </a:p>
        </p:txBody>
      </p:sp>
      <p:sp>
        <p:nvSpPr>
          <p:cNvPr id="16" name="テキスト ボックス 15"/>
          <p:cNvSpPr txBox="1"/>
          <p:nvPr/>
        </p:nvSpPr>
        <p:spPr>
          <a:xfrm>
            <a:off x="423371" y="5591838"/>
            <a:ext cx="11353780" cy="307777"/>
          </a:xfrm>
          <a:prstGeom prst="rect">
            <a:avLst/>
          </a:prstGeom>
          <a:solidFill>
            <a:schemeClr val="tx1"/>
          </a:solidFill>
        </p:spPr>
        <p:txBody>
          <a:bodyPr wrap="square" rtlCol="0">
            <a:spAutoFit/>
          </a:bodyPr>
          <a:lstStyle/>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http://&lt;</a:t>
            </a:r>
            <a:r>
              <a:rPr lang="ja-JP" altLang="en-US" sz="1400" b="1" dirty="0">
                <a:solidFill>
                  <a:srgbClr val="FFFF00"/>
                </a:solidFill>
                <a:latin typeface="Consolas" panose="020B0609020204030204" pitchFamily="49" charset="0"/>
              </a:rPr>
              <a:t>すでに構築したコントローラサーバーの </a:t>
            </a:r>
            <a:r>
              <a:rPr lang="en-US" altLang="ja-JP" sz="1400" b="1" dirty="0">
                <a:solidFill>
                  <a:srgbClr val="FFFF00"/>
                </a:solidFill>
                <a:latin typeface="Consolas" panose="020B0609020204030204" pitchFamily="49" charset="0"/>
              </a:rPr>
              <a:t>Elastic IP </a:t>
            </a:r>
            <a:r>
              <a:rPr lang="ja-JP" altLang="en-US" sz="1400" b="1" dirty="0">
                <a:solidFill>
                  <a:srgbClr val="FFFF00"/>
                </a:solidFill>
                <a:latin typeface="Consolas" panose="020B0609020204030204" pitchFamily="49" charset="0"/>
              </a:rPr>
              <a:t>のグローバル </a:t>
            </a:r>
            <a:r>
              <a:rPr lang="en-US" altLang="ja-JP" sz="1400" b="1" dirty="0">
                <a:solidFill>
                  <a:srgbClr val="FFFF00"/>
                </a:solidFill>
                <a:latin typeface="Consolas" panose="020B0609020204030204" pitchFamily="49" charset="0"/>
              </a:rPr>
              <a:t>IPv4 </a:t>
            </a:r>
            <a:r>
              <a:rPr lang="ja-JP" altLang="en-US" sz="1400" b="1" dirty="0">
                <a:solidFill>
                  <a:srgbClr val="FFFF00"/>
                </a:solidFill>
                <a:latin typeface="Consolas" panose="020B0609020204030204" pitchFamily="49" charset="0"/>
              </a:rPr>
              <a:t>アドレス</a:t>
            </a:r>
            <a:r>
              <a:rPr lang="en-US" altLang="ja-JP" sz="1400" b="1" dirty="0">
                <a:solidFill>
                  <a:srgbClr val="FFFF00"/>
                </a:solidFill>
                <a:latin typeface="Consolas" panose="020B0609020204030204" pitchFamily="49" charset="0"/>
              </a:rPr>
              <a:t>&gt;:88/thincontrol/</a:t>
            </a:r>
            <a:endParaRPr kumimoji="1" lang="ja-JP" altLang="en-US" sz="1400" b="1" dirty="0">
              <a:solidFill>
                <a:srgbClr val="FFFF00"/>
              </a:solidFill>
              <a:latin typeface="Consolas" panose="020B0609020204030204" pitchFamily="49" charset="0"/>
            </a:endParaRPr>
          </a:p>
        </p:txBody>
      </p:sp>
      <p:sp>
        <p:nvSpPr>
          <p:cNvPr id="17" name="テキスト ボックス 16"/>
          <p:cNvSpPr txBox="1"/>
          <p:nvPr/>
        </p:nvSpPr>
        <p:spPr>
          <a:xfrm>
            <a:off x="318640" y="5916383"/>
            <a:ext cx="11122573" cy="369332"/>
          </a:xfrm>
          <a:prstGeom prst="rect">
            <a:avLst/>
          </a:prstGeom>
          <a:noFill/>
        </p:spPr>
        <p:txBody>
          <a:bodyPr wrap="square" rtlCol="0">
            <a:spAutoFit/>
          </a:bodyPr>
          <a:lstStyle/>
          <a:p>
            <a:r>
              <a:rPr lang="en-US" altLang="ja-JP" dirty="0"/>
              <a:t>Ctrl + O</a:t>
            </a:r>
            <a:r>
              <a:rPr lang="ja-JP" altLang="en-US" dirty="0"/>
              <a:t> の後に</a:t>
            </a:r>
            <a:r>
              <a:rPr lang="en-US" altLang="ja-JP" dirty="0"/>
              <a:t> Enter </a:t>
            </a:r>
            <a:r>
              <a:rPr lang="ja-JP" altLang="en-US" dirty="0"/>
              <a:t>で上書き保存、</a:t>
            </a:r>
            <a:r>
              <a:rPr lang="en-US" altLang="ja-JP" dirty="0"/>
              <a:t>Ctrl + X </a:t>
            </a:r>
            <a:r>
              <a:rPr lang="ja-JP" altLang="en-US" dirty="0"/>
              <a:t>でテキストエディタを終了する。</a:t>
            </a:r>
          </a:p>
        </p:txBody>
      </p:sp>
    </p:spTree>
    <p:extLst>
      <p:ext uri="{BB962C8B-B14F-4D97-AF65-F5344CB8AC3E}">
        <p14:creationId xmlns:p14="http://schemas.microsoft.com/office/powerpoint/2010/main" val="71727478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5</a:t>
            </a:r>
            <a:r>
              <a:rPr kumimoji="1" lang="en-US" altLang="ja-JP" dirty="0"/>
              <a:t>-5. </a:t>
            </a:r>
            <a:r>
              <a:rPr kumimoji="1" lang="ja-JP" altLang="en-US" dirty="0"/>
              <a:t>中継ゲートウェイプログラムの起動と終了</a:t>
            </a:r>
          </a:p>
        </p:txBody>
      </p:sp>
      <p:sp>
        <p:nvSpPr>
          <p:cNvPr id="5" name="テキスト ボックス 4"/>
          <p:cNvSpPr txBox="1"/>
          <p:nvPr/>
        </p:nvSpPr>
        <p:spPr>
          <a:xfrm>
            <a:off x="391841" y="1607830"/>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46031" y="1149841"/>
            <a:ext cx="11122573" cy="369332"/>
          </a:xfrm>
          <a:prstGeom prst="rect">
            <a:avLst/>
          </a:prstGeom>
          <a:noFill/>
        </p:spPr>
        <p:txBody>
          <a:bodyPr wrap="square" rtlCol="0">
            <a:spAutoFit/>
          </a:bodyPr>
          <a:lstStyle/>
          <a:p>
            <a:r>
              <a:rPr lang="ja-JP" altLang="en-US" dirty="0"/>
              <a:t>ビルドした中継ゲートウェイプログラム </a:t>
            </a:r>
            <a:r>
              <a:rPr lang="en-US" altLang="ja-JP" dirty="0"/>
              <a:t>(UNIX </a:t>
            </a:r>
            <a:r>
              <a:rPr lang="ja-JP" altLang="en-US" dirty="0"/>
              <a:t>デーモン</a:t>
            </a:r>
            <a:r>
              <a:rPr lang="en-US" altLang="ja-JP" dirty="0"/>
              <a:t>) </a:t>
            </a:r>
            <a:r>
              <a:rPr lang="ja-JP" altLang="en-US" dirty="0"/>
              <a:t>を、以下のようにして起動する。</a:t>
            </a:r>
          </a:p>
        </p:txBody>
      </p:sp>
      <p:sp>
        <p:nvSpPr>
          <p:cNvPr id="14" name="テキスト ボックス 13"/>
          <p:cNvSpPr txBox="1"/>
          <p:nvPr/>
        </p:nvSpPr>
        <p:spPr>
          <a:xfrm>
            <a:off x="332741" y="2143068"/>
            <a:ext cx="11035863" cy="1477328"/>
          </a:xfrm>
          <a:prstGeom prst="rect">
            <a:avLst/>
          </a:prstGeom>
          <a:noFill/>
        </p:spPr>
        <p:txBody>
          <a:bodyPr wrap="square" rtlCol="0">
            <a:spAutoFit/>
          </a:bodyPr>
          <a:lstStyle/>
          <a:p>
            <a:r>
              <a:rPr lang="ja-JP" altLang="en-US" dirty="0"/>
              <a:t>起動に成功すると、</a:t>
            </a:r>
            <a:endParaRPr lang="en-US" altLang="ja-JP" dirty="0"/>
          </a:p>
          <a:p>
            <a:r>
              <a:rPr lang="en-US" altLang="ja-JP" dirty="0">
                <a:solidFill>
                  <a:srgbClr val="0000FF"/>
                </a:solidFill>
              </a:rPr>
              <a:t>The </a:t>
            </a:r>
            <a:r>
              <a:rPr lang="en-US" altLang="ja-JP" dirty="0" err="1">
                <a:solidFill>
                  <a:srgbClr val="0000FF"/>
                </a:solidFill>
              </a:rPr>
              <a:t>ThinGate</a:t>
            </a:r>
            <a:r>
              <a:rPr lang="en-US" altLang="ja-JP" dirty="0">
                <a:solidFill>
                  <a:srgbClr val="0000FF"/>
                </a:solidFill>
              </a:rPr>
              <a:t> service has been started.</a:t>
            </a:r>
          </a:p>
          <a:p>
            <a:r>
              <a:rPr lang="ja-JP" altLang="en-US" dirty="0"/>
              <a:t>と表示される。</a:t>
            </a:r>
            <a:endParaRPr lang="en-US" altLang="ja-JP" dirty="0"/>
          </a:p>
          <a:p>
            <a:r>
              <a:rPr lang="ja-JP" altLang="en-US" dirty="0"/>
              <a:t>中継ゲートウェイプログラムは、</a:t>
            </a:r>
            <a:r>
              <a:rPr lang="en-US" altLang="ja-JP" dirty="0"/>
              <a:t> UNIX </a:t>
            </a:r>
            <a:r>
              <a:rPr lang="ja-JP" altLang="en-US" dirty="0"/>
              <a:t>デーモンとして常時稼働する。</a:t>
            </a:r>
            <a:endParaRPr lang="en-US" altLang="ja-JP" dirty="0"/>
          </a:p>
          <a:p>
            <a:endParaRPr lang="ja-JP" altLang="en-US" dirty="0"/>
          </a:p>
        </p:txBody>
      </p:sp>
      <p:sp>
        <p:nvSpPr>
          <p:cNvPr id="15" name="テキスト ボックス 14"/>
          <p:cNvSpPr txBox="1"/>
          <p:nvPr/>
        </p:nvSpPr>
        <p:spPr>
          <a:xfrm>
            <a:off x="1955235" y="4174868"/>
            <a:ext cx="9145666" cy="646331"/>
          </a:xfrm>
          <a:prstGeom prst="rect">
            <a:avLst/>
          </a:prstGeom>
          <a:noFill/>
        </p:spPr>
        <p:txBody>
          <a:bodyPr wrap="square" rtlCol="0">
            <a:spAutoFit/>
          </a:bodyPr>
          <a:lstStyle/>
          <a:p>
            <a:r>
              <a:rPr lang="ja-JP" altLang="en-US" dirty="0"/>
              <a:t>一度デーモンとして起動すると、通常、終了する必要はないが、何らかの理由で終了する場合は以下のようにする。</a:t>
            </a:r>
          </a:p>
        </p:txBody>
      </p:sp>
      <p:sp>
        <p:nvSpPr>
          <p:cNvPr id="16" name="テキスト ボックス 15"/>
          <p:cNvSpPr txBox="1"/>
          <p:nvPr/>
        </p:nvSpPr>
        <p:spPr>
          <a:xfrm>
            <a:off x="2089241" y="4893835"/>
            <a:ext cx="9400501"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stop</a:t>
            </a:r>
            <a:endParaRPr kumimoji="1" lang="ja-JP" altLang="en-US" dirty="0">
              <a:solidFill>
                <a:schemeClr val="bg1"/>
              </a:solidFill>
              <a:latin typeface="Consolas" panose="020B0609020204030204" pitchFamily="49" charset="0"/>
            </a:endParaRPr>
          </a:p>
        </p:txBody>
      </p:sp>
      <p:sp>
        <p:nvSpPr>
          <p:cNvPr id="17" name="テキスト ボックス 16"/>
          <p:cNvSpPr txBox="1"/>
          <p:nvPr/>
        </p:nvSpPr>
        <p:spPr>
          <a:xfrm>
            <a:off x="2089241" y="5336740"/>
            <a:ext cx="9082585" cy="923330"/>
          </a:xfrm>
          <a:prstGeom prst="rect">
            <a:avLst/>
          </a:prstGeom>
          <a:noFill/>
        </p:spPr>
        <p:txBody>
          <a:bodyPr wrap="square" rtlCol="0">
            <a:spAutoFit/>
          </a:bodyPr>
          <a:lstStyle/>
          <a:p>
            <a:r>
              <a:rPr lang="ja-JP" altLang="en-US" dirty="0"/>
              <a:t>終了に成功すると、</a:t>
            </a:r>
            <a:endParaRPr lang="en-US" altLang="ja-JP" dirty="0"/>
          </a:p>
          <a:p>
            <a:r>
              <a:rPr lang="en-US" altLang="ja-JP" dirty="0" err="1">
                <a:solidFill>
                  <a:srgbClr val="0000FF"/>
                </a:solidFill>
              </a:rPr>
              <a:t>ThinGate</a:t>
            </a:r>
            <a:r>
              <a:rPr lang="en-US" altLang="ja-JP" dirty="0">
                <a:solidFill>
                  <a:srgbClr val="0000FF"/>
                </a:solidFill>
              </a:rPr>
              <a:t> service has been stopped.</a:t>
            </a:r>
          </a:p>
          <a:p>
            <a:r>
              <a:rPr lang="ja-JP" altLang="en-US" dirty="0"/>
              <a:t>と表示される。</a:t>
            </a:r>
          </a:p>
        </p:txBody>
      </p:sp>
      <p:sp>
        <p:nvSpPr>
          <p:cNvPr id="2" name="角丸四角形 1"/>
          <p:cNvSpPr/>
          <p:nvPr/>
        </p:nvSpPr>
        <p:spPr>
          <a:xfrm>
            <a:off x="1687221" y="3917731"/>
            <a:ext cx="10058400" cy="253242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440689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332741" y="3851468"/>
            <a:ext cx="4441120" cy="2364642"/>
          </a:xfrm>
          <a:prstGeom prst="rect">
            <a:avLst/>
          </a:prstGeom>
        </p:spPr>
      </p:pic>
      <p:sp>
        <p:nvSpPr>
          <p:cNvPr id="2" name="コンテンツ プレースホルダー 1"/>
          <p:cNvSpPr>
            <a:spLocks noGrp="1"/>
          </p:cNvSpPr>
          <p:nvPr>
            <p:ph idx="1"/>
          </p:nvPr>
        </p:nvSpPr>
        <p:spPr>
          <a:xfrm>
            <a:off x="332741" y="1136073"/>
            <a:ext cx="11545223" cy="3522637"/>
          </a:xfrm>
        </p:spPr>
        <p:txBody>
          <a:bodyPr/>
          <a:lstStyle/>
          <a:p>
            <a:r>
              <a:rPr lang="ja-JP" altLang="en-US" dirty="0"/>
              <a:t>中継ゲートウェイシステムが起動した後、正しく稼働しているかどうかは、以下の方法でチェックできる。</a:t>
            </a:r>
          </a:p>
          <a:p>
            <a:pPr marL="914400" lvl="1" indent="-457200">
              <a:buFont typeface="+mj-lt"/>
              <a:buAutoNum type="arabicPeriod"/>
            </a:pPr>
            <a:r>
              <a:rPr kumimoji="1" lang="ja-JP" altLang="en-US" dirty="0"/>
              <a:t>コントローラの管理画面 </a:t>
            </a:r>
            <a:r>
              <a:rPr kumimoji="1" lang="en-US" altLang="ja-JP" dirty="0"/>
              <a:t>(3-5 </a:t>
            </a:r>
            <a:r>
              <a:rPr kumimoji="1" lang="ja-JP" altLang="en-US" dirty="0"/>
              <a:t>または </a:t>
            </a:r>
            <a:r>
              <a:rPr lang="en-US" altLang="ja-JP" dirty="0"/>
              <a:t>4-5 </a:t>
            </a:r>
            <a:r>
              <a:rPr lang="ja-JP" altLang="en-US" dirty="0"/>
              <a:t>を参照</a:t>
            </a:r>
            <a:r>
              <a:rPr lang="en-US" altLang="ja-JP" dirty="0"/>
              <a:t>) </a:t>
            </a:r>
            <a:r>
              <a:rPr kumimoji="1" lang="ja-JP" altLang="en-US" dirty="0"/>
              <a:t>にアクセスする。</a:t>
            </a:r>
            <a:endParaRPr kumimoji="1" lang="en-US" altLang="ja-JP" dirty="0"/>
          </a:p>
          <a:p>
            <a:pPr marL="914400" lvl="1" indent="-457200">
              <a:buFont typeface="+mj-lt"/>
              <a:buAutoNum type="arabicPeriod"/>
            </a:pPr>
            <a:r>
              <a:rPr kumimoji="1" lang="ja-JP" altLang="en-US" dirty="0"/>
              <a:t>「ゲートウェイ一覧」画面で、今回作成した中継ゲートウェイが、コントローラに正しく接続されていることを確認する。</a:t>
            </a:r>
            <a:endParaRPr kumimoji="1" lang="en-US" altLang="ja-JP" dirty="0"/>
          </a:p>
          <a:p>
            <a:pPr marL="457200" lvl="1" indent="0">
              <a:buNone/>
            </a:pPr>
            <a:r>
              <a:rPr kumimoji="1" lang="en-US" altLang="ja-JP" dirty="0"/>
              <a:t>※</a:t>
            </a:r>
            <a:r>
              <a:rPr kumimoji="1" lang="ja-JP" altLang="en-US" dirty="0"/>
              <a:t> 「ゲートウェイ一覧」画面の列の詳細な説明は、</a:t>
            </a:r>
            <a:r>
              <a:rPr kumimoji="1" lang="en-US" altLang="ja-JP" dirty="0"/>
              <a:t>8-15 </a:t>
            </a:r>
            <a:r>
              <a:rPr kumimoji="1" lang="ja-JP" altLang="en-US" dirty="0"/>
              <a:t>を参照すること。</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5-6. </a:t>
            </a:r>
            <a:r>
              <a:rPr kumimoji="1" lang="ja-JP" altLang="en-US" sz="3600" dirty="0"/>
              <a:t>中継ゲートウェイシステム起動後の稼働チェック</a:t>
            </a:r>
          </a:p>
        </p:txBody>
      </p:sp>
      <p:sp>
        <p:nvSpPr>
          <p:cNvPr id="6" name="正方形/長方形 5"/>
          <p:cNvSpPr/>
          <p:nvPr/>
        </p:nvSpPr>
        <p:spPr>
          <a:xfrm>
            <a:off x="307430" y="4570215"/>
            <a:ext cx="4564116"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581346" y="5284283"/>
            <a:ext cx="4016283" cy="923330"/>
          </a:xfrm>
          <a:prstGeom prst="rect">
            <a:avLst/>
          </a:prstGeom>
          <a:noFill/>
        </p:spPr>
        <p:txBody>
          <a:bodyPr wrap="square" rtlCol="0">
            <a:spAutoFit/>
          </a:bodyPr>
          <a:lstStyle/>
          <a:p>
            <a:r>
              <a:rPr kumimoji="1" lang="ja-JP" altLang="en-US" dirty="0"/>
              <a:t>今回作成した中継ゲートウェイが、コントローラに正しく接続されていることが確認できる。</a:t>
            </a:r>
          </a:p>
        </p:txBody>
      </p:sp>
      <p:sp>
        <p:nvSpPr>
          <p:cNvPr id="8" name="角丸四角形吹き出し 7"/>
          <p:cNvSpPr/>
          <p:nvPr/>
        </p:nvSpPr>
        <p:spPr>
          <a:xfrm>
            <a:off x="5022466" y="3510117"/>
            <a:ext cx="7104103" cy="2546823"/>
          </a:xfrm>
          <a:prstGeom prst="wedgeRoundRectCallout">
            <a:avLst>
              <a:gd name="adj1" fmla="val 23006"/>
              <a:gd name="adj2" fmla="val 59990"/>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a:t>コントローラに中継ゲートウェイが</a:t>
            </a:r>
            <a:r>
              <a:rPr kumimoji="1" lang="ja-JP" altLang="en-US" sz="1400" dirty="0"/>
              <a:t>登録されない場合は、以下の点をよく確認する。</a:t>
            </a:r>
            <a:endParaRPr kumimoji="1" lang="en-US" altLang="ja-JP" sz="1400" dirty="0"/>
          </a:p>
          <a:p>
            <a:pPr marL="342900" indent="-342900">
              <a:buFont typeface="+mj-lt"/>
              <a:buAutoNum type="arabicPeriod"/>
            </a:pPr>
            <a:r>
              <a:rPr kumimoji="1" lang="ja-JP" altLang="en-US" sz="1400" dirty="0"/>
              <a:t>クラウド </a:t>
            </a:r>
            <a:r>
              <a:rPr kumimoji="1" lang="en-US" altLang="ja-JP" sz="1400" dirty="0"/>
              <a:t>(AWS) </a:t>
            </a:r>
            <a:r>
              <a:rPr kumimoji="1" lang="ja-JP" altLang="en-US" sz="1400" dirty="0"/>
              <a:t>等の </a:t>
            </a:r>
            <a:r>
              <a:rPr kumimoji="1" lang="en-US" altLang="ja-JP" sz="1400" dirty="0"/>
              <a:t>VM </a:t>
            </a:r>
            <a:r>
              <a:rPr kumimoji="1" lang="ja-JP" altLang="en-US" sz="1400" dirty="0"/>
              <a:t>基盤でネットワーク側にファイアウォールがある場合は、中継ゲートウェイのグローバル </a:t>
            </a:r>
            <a:r>
              <a:rPr kumimoji="1" lang="en-US" altLang="ja-JP" sz="1400" dirty="0"/>
              <a:t>IP </a:t>
            </a:r>
            <a:r>
              <a:rPr kumimoji="1" lang="ja-JP" altLang="en-US" sz="1400" dirty="0"/>
              <a:t>アドレスに対して、</a:t>
            </a:r>
            <a:r>
              <a:rPr kumimoji="1" lang="en-US" altLang="ja-JP" sz="1400" dirty="0"/>
              <a:t>TCP 443 (https) </a:t>
            </a:r>
            <a:r>
              <a:rPr kumimoji="1" lang="ja-JP" altLang="en-US" sz="1400" dirty="0" err="1"/>
              <a:t>を開</a:t>
            </a:r>
            <a:r>
              <a:rPr kumimoji="1" lang="ja-JP" altLang="en-US" sz="1400" dirty="0"/>
              <a:t>放しているか。</a:t>
            </a:r>
            <a:endParaRPr kumimoji="1" lang="en-US" altLang="ja-JP" sz="1400" dirty="0"/>
          </a:p>
          <a:p>
            <a:pPr marL="342900" indent="-342900">
              <a:buFont typeface="+mj-lt"/>
              <a:buAutoNum type="arabicPeriod"/>
            </a:pPr>
            <a:r>
              <a:rPr kumimoji="1" lang="ja-JP" altLang="en-US" sz="1400" dirty="0"/>
              <a:t>中継ゲートウェイから</a:t>
            </a:r>
            <a:br>
              <a:rPr kumimoji="1" lang="en-US" altLang="ja-JP" sz="1400" dirty="0"/>
            </a:br>
            <a:r>
              <a:rPr kumimoji="1" lang="en-US" altLang="ja-JP" sz="1400" dirty="0"/>
              <a:t>http://</a:t>
            </a:r>
            <a:r>
              <a:rPr kumimoji="1" lang="ja-JP" altLang="en-US" sz="1400" dirty="0"/>
              <a:t>コントローラのグローバル</a:t>
            </a:r>
            <a:r>
              <a:rPr kumimoji="1" lang="en-US" altLang="ja-JP" sz="1400" dirty="0"/>
              <a:t>IP:88/</a:t>
            </a:r>
            <a:r>
              <a:rPr kumimoji="1" lang="en-US" altLang="ja-JP" sz="1400" dirty="0" err="1"/>
              <a:t>thincontrol</a:t>
            </a:r>
            <a:r>
              <a:rPr kumimoji="1" lang="en-US" altLang="ja-JP" sz="1400" dirty="0"/>
              <a:t>/</a:t>
            </a:r>
            <a:br>
              <a:rPr kumimoji="1" lang="en-US" altLang="ja-JP" sz="1400" dirty="0"/>
            </a:br>
            <a:r>
              <a:rPr kumimoji="1" lang="ja-JP" altLang="en-US" sz="1400" dirty="0"/>
              <a:t>はアクセスできるか。確認のために、</a:t>
            </a:r>
            <a:br>
              <a:rPr kumimoji="1" lang="en-US" altLang="ja-JP" sz="1400" dirty="0"/>
            </a:br>
            <a:r>
              <a:rPr kumimoji="1" lang="en-US" altLang="ja-JP" sz="1400" dirty="0"/>
              <a:t>$ </a:t>
            </a:r>
            <a:r>
              <a:rPr lang="en-US" altLang="ja-JP" sz="1400" dirty="0"/>
              <a:t>curl http://</a:t>
            </a:r>
            <a:r>
              <a:rPr lang="ja-JP" altLang="en-US" sz="1400" dirty="0"/>
              <a:t>コントローラのグローバル</a:t>
            </a:r>
            <a:r>
              <a:rPr lang="en-US" altLang="ja-JP" sz="1400" dirty="0"/>
              <a:t>IP:88/</a:t>
            </a:r>
            <a:r>
              <a:rPr lang="en-US" altLang="ja-JP" sz="1400" dirty="0" err="1"/>
              <a:t>thincontrol</a:t>
            </a:r>
            <a:r>
              <a:rPr lang="en-US" altLang="ja-JP" sz="1400" dirty="0"/>
              <a:t>/</a:t>
            </a:r>
            <a:br>
              <a:rPr lang="en-US" altLang="ja-JP" sz="1400" dirty="0"/>
            </a:br>
            <a:r>
              <a:rPr lang="ja-JP" altLang="en-US" sz="1400" dirty="0"/>
              <a:t>と入力し、</a:t>
            </a:r>
            <a:r>
              <a:rPr lang="en-US" altLang="ja-JP" sz="1400" dirty="0"/>
              <a:t>”PACK” </a:t>
            </a:r>
            <a:r>
              <a:rPr lang="ja-JP" altLang="en-US" sz="1400" dirty="0"/>
              <a:t>で始まる複雑な文字列が表示されるかどうか確認すること。</a:t>
            </a:r>
            <a:endParaRPr kumimoji="1" lang="en-US" altLang="ja-JP" sz="1400" dirty="0"/>
          </a:p>
          <a:p>
            <a:pPr marL="342900" indent="-342900">
              <a:buFont typeface="+mj-lt"/>
              <a:buAutoNum type="arabicPeriod"/>
            </a:pPr>
            <a:r>
              <a:rPr lang="ja-JP" altLang="en-US" sz="1400" dirty="0"/>
              <a:t>コントローラの「システム管理者用 仮想ファイルブラウザ」の「</a:t>
            </a:r>
            <a:r>
              <a:rPr lang="en-US" altLang="ja-JP" sz="1400" dirty="0"/>
              <a:t>Log/</a:t>
            </a:r>
            <a:r>
              <a:rPr lang="ja-JP" altLang="en-US" sz="1400" dirty="0"/>
              <a:t>」で、中継ゲートウェイからコントローラへの接続要求に際して何らかのエラーが発生していないか。</a:t>
            </a:r>
            <a:endParaRPr kumimoji="1" lang="ja-JP" altLang="en-US" sz="1400" dirty="0"/>
          </a:p>
        </p:txBody>
      </p:sp>
      <p:pic>
        <p:nvPicPr>
          <p:cNvPr id="9" name="図 8"/>
          <p:cNvPicPr>
            <a:picLocks noChangeAspect="1"/>
          </p:cNvPicPr>
          <p:nvPr/>
        </p:nvPicPr>
        <p:blipFill>
          <a:blip r:embed="rId3"/>
          <a:stretch>
            <a:fillRect/>
          </a:stretch>
        </p:blipFill>
        <p:spPr>
          <a:xfrm>
            <a:off x="10590377" y="6016449"/>
            <a:ext cx="1133895" cy="715755"/>
          </a:xfrm>
          <a:prstGeom prst="rect">
            <a:avLst/>
          </a:prstGeom>
        </p:spPr>
      </p:pic>
    </p:spTree>
    <p:extLst>
      <p:ext uri="{BB962C8B-B14F-4D97-AF65-F5344CB8AC3E}">
        <p14:creationId xmlns:p14="http://schemas.microsoft.com/office/powerpoint/2010/main" val="2594831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16</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6">
              <a:lumMod val="40000"/>
              <a:lumOff val="60000"/>
            </a:schemeClr>
          </a:solidFill>
        </p:spPr>
        <p:txBody>
          <a:bodyPr wrap="square" rtlCol="0" anchor="ctr">
            <a:spAutoFit/>
          </a:bodyPr>
          <a:lstStyle/>
          <a:p>
            <a:pPr algn="ctr"/>
            <a:r>
              <a:rPr kumimoji="1" lang="en-US" altLang="ja-JP" sz="8800" dirty="0"/>
              <a:t>2.</a:t>
            </a:r>
            <a:r>
              <a:rPr lang="ja-JP" altLang="en-US" sz="8800" dirty="0"/>
              <a:t>必要な環境</a:t>
            </a:r>
            <a:endParaRPr kumimoji="1" lang="ja-JP" altLang="en-US" sz="88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5368" y="3814179"/>
            <a:ext cx="2092982" cy="2381669"/>
          </a:xfrm>
          <a:prstGeom prst="rect">
            <a:avLst/>
          </a:prstGeom>
        </p:spPr>
      </p:pic>
    </p:spTree>
    <p:extLst>
      <p:ext uri="{BB962C8B-B14F-4D97-AF65-F5344CB8AC3E}">
        <p14:creationId xmlns:p14="http://schemas.microsoft.com/office/powerpoint/2010/main" val="379162374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522637"/>
          </a:xfrm>
        </p:spPr>
        <p:txBody>
          <a:bodyPr/>
          <a:lstStyle/>
          <a:p>
            <a:r>
              <a:rPr lang="ja-JP" altLang="en-US" dirty="0"/>
              <a:t>中継ゲートウェイを </a:t>
            </a:r>
            <a:r>
              <a:rPr lang="en-US" altLang="ja-JP" dirty="0"/>
              <a:t>1 </a:t>
            </a:r>
            <a:r>
              <a:rPr lang="ja-JP" altLang="en-US" dirty="0"/>
              <a:t>台構築することに成功したら、その後、同じ手順で多数の台数の中継ゲートウェイを構築することができる。</a:t>
            </a:r>
            <a:endParaRPr lang="en-US" altLang="ja-JP" dirty="0"/>
          </a:p>
          <a:p>
            <a:r>
              <a:rPr kumimoji="1" lang="en-US" altLang="ja-JP" dirty="0"/>
              <a:t>AWS </a:t>
            </a:r>
            <a:r>
              <a:rPr kumimoji="1" lang="ja-JP" altLang="en-US" dirty="0"/>
              <a:t>上でクリーンな </a:t>
            </a:r>
            <a:r>
              <a:rPr kumimoji="1" lang="en-US" altLang="ja-JP" dirty="0"/>
              <a:t>Ubuntu </a:t>
            </a:r>
            <a:r>
              <a:rPr kumimoji="1" lang="ja-JP" altLang="en-US" dirty="0"/>
              <a:t>上の環境から </a:t>
            </a:r>
            <a:r>
              <a:rPr kumimoji="1" lang="en-US" altLang="ja-JP" dirty="0"/>
              <a:t>SSH </a:t>
            </a:r>
            <a:r>
              <a:rPr kumimoji="1" lang="ja-JP" altLang="en-US" dirty="0"/>
              <a:t>で手動で操作を行なっても、</a:t>
            </a:r>
            <a:r>
              <a:rPr kumimoji="1" lang="en-US" altLang="ja-JP" dirty="0"/>
              <a:t>5 </a:t>
            </a:r>
            <a:r>
              <a:rPr kumimoji="1" lang="ja-JP" altLang="en-US" dirty="0"/>
              <a:t>分くらいあれば </a:t>
            </a:r>
            <a:r>
              <a:rPr kumimoji="1" lang="en-US" altLang="ja-JP" dirty="0"/>
              <a:t>1</a:t>
            </a:r>
            <a:r>
              <a:rPr kumimoji="1" lang="ja-JP" altLang="en-US" dirty="0"/>
              <a:t> 台を構築することができる。</a:t>
            </a:r>
          </a:p>
          <a:p>
            <a:r>
              <a:rPr lang="en-US" altLang="ja-JP" dirty="0"/>
              <a:t>AWS </a:t>
            </a:r>
            <a:r>
              <a:rPr lang="ja-JP" altLang="en-US" dirty="0"/>
              <a:t>等のクラウドで、仮想マシンテンプレート </a:t>
            </a:r>
            <a:r>
              <a:rPr lang="en-US" altLang="ja-JP" dirty="0"/>
              <a:t>(</a:t>
            </a:r>
            <a:r>
              <a:rPr lang="ja-JP" altLang="en-US" dirty="0"/>
              <a:t>構築済みディスクイメージ</a:t>
            </a:r>
            <a:r>
              <a:rPr lang="en-US" altLang="ja-JP" dirty="0"/>
              <a:t>) </a:t>
            </a:r>
            <a:r>
              <a:rPr lang="ja-JP" altLang="en-US" dirty="0"/>
              <a:t>のクローンを行なうことで、</a:t>
            </a:r>
            <a:r>
              <a:rPr lang="en-US" altLang="ja-JP" dirty="0"/>
              <a:t>1 </a:t>
            </a:r>
            <a:r>
              <a:rPr lang="ja-JP" altLang="en-US" dirty="0"/>
              <a:t>回の操作で中継ゲートウェイを数百台程度にスケールさせることも可能である。</a:t>
            </a:r>
            <a:r>
              <a:rPr lang="en-US" altLang="ja-JP" dirty="0"/>
              <a:t>AWS </a:t>
            </a:r>
            <a:r>
              <a:rPr lang="ja-JP" altLang="en-US" dirty="0"/>
              <a:t>で試してみるとよい。</a:t>
            </a:r>
            <a:r>
              <a:rPr lang="en-US" altLang="ja-JP" dirty="0"/>
              <a:t>(</a:t>
            </a:r>
            <a:r>
              <a:rPr lang="ja-JP" altLang="en-US" dirty="0"/>
              <a:t>ただし、それに応じた </a:t>
            </a:r>
            <a:r>
              <a:rPr lang="en-US" altLang="ja-JP" dirty="0"/>
              <a:t>AWS </a:t>
            </a:r>
            <a:r>
              <a:rPr lang="ja-JP" altLang="en-US" dirty="0"/>
              <a:t>上の課金が発生するので、短時間のみ試すことをお勧めする。</a:t>
            </a:r>
            <a:r>
              <a:rPr lang="en-US" altLang="ja-JP" dirty="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5-7. </a:t>
            </a:r>
            <a:r>
              <a:rPr kumimoji="1" lang="ja-JP" altLang="en-US" sz="3600" dirty="0"/>
              <a:t>複数の中継ゲートウェイの構築と接続</a:t>
            </a:r>
          </a:p>
        </p:txBody>
      </p:sp>
      <p:pic>
        <p:nvPicPr>
          <p:cNvPr id="5" name="図 4"/>
          <p:cNvPicPr>
            <a:picLocks noChangeAspect="1"/>
          </p:cNvPicPr>
          <p:nvPr/>
        </p:nvPicPr>
        <p:blipFill>
          <a:blip r:embed="rId2"/>
          <a:stretch>
            <a:fillRect/>
          </a:stretch>
        </p:blipFill>
        <p:spPr>
          <a:xfrm>
            <a:off x="2396359" y="4516325"/>
            <a:ext cx="5762296" cy="2205150"/>
          </a:xfrm>
          <a:prstGeom prst="rect">
            <a:avLst/>
          </a:prstGeom>
        </p:spPr>
      </p:pic>
      <p:sp>
        <p:nvSpPr>
          <p:cNvPr id="11" name="正方形/長方形 10"/>
          <p:cNvSpPr/>
          <p:nvPr/>
        </p:nvSpPr>
        <p:spPr>
          <a:xfrm>
            <a:off x="2396359" y="5440893"/>
            <a:ext cx="5888420"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a:blip r:embed="rId3"/>
          <a:stretch>
            <a:fillRect/>
          </a:stretch>
        </p:blipFill>
        <p:spPr>
          <a:xfrm>
            <a:off x="10744069" y="6005720"/>
            <a:ext cx="1133895" cy="715755"/>
          </a:xfrm>
          <a:prstGeom prst="rect">
            <a:avLst/>
          </a:prstGeom>
        </p:spPr>
      </p:pic>
      <p:sp>
        <p:nvSpPr>
          <p:cNvPr id="13" name="角丸四角形吹き出し 12"/>
          <p:cNvSpPr/>
          <p:nvPr/>
        </p:nvSpPr>
        <p:spPr>
          <a:xfrm>
            <a:off x="8473965" y="4658710"/>
            <a:ext cx="2970651" cy="960190"/>
          </a:xfrm>
          <a:prstGeom prst="wedgeRoundRectCallout">
            <a:avLst>
              <a:gd name="adj1" fmla="val 27517"/>
              <a:gd name="adj2" fmla="val 86767"/>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t>数百台もの中継ゲートウェイを </a:t>
            </a:r>
            <a:r>
              <a:rPr kumimoji="1" lang="en-US" altLang="ja-JP" sz="1400" dirty="0"/>
              <a:t>1 </a:t>
            </a:r>
            <a:r>
              <a:rPr kumimoji="1" lang="ja-JP" altLang="en-US" sz="1400" dirty="0"/>
              <a:t>台のコントローラに接続して、負荷分散をすることができる。</a:t>
            </a:r>
          </a:p>
        </p:txBody>
      </p:sp>
    </p:spTree>
    <p:extLst>
      <p:ext uri="{BB962C8B-B14F-4D97-AF65-F5344CB8AC3E}">
        <p14:creationId xmlns:p14="http://schemas.microsoft.com/office/powerpoint/2010/main" val="348575121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97069" y="1136074"/>
            <a:ext cx="11895083" cy="2182568"/>
          </a:xfrm>
        </p:spPr>
        <p:txBody>
          <a:bodyPr>
            <a:normAutofit/>
          </a:bodyPr>
          <a:lstStyle/>
          <a:p>
            <a:r>
              <a:rPr kumimoji="1" lang="ja-JP" altLang="en-US" sz="1600" dirty="0"/>
              <a:t>これまでで</a:t>
            </a:r>
            <a:r>
              <a:rPr lang="ja-JP" altLang="en-US" sz="1600" dirty="0"/>
              <a:t>説明した </a:t>
            </a:r>
            <a:r>
              <a:rPr lang="en-US" altLang="ja-JP" sz="1600" dirty="0" err="1"/>
              <a:t>thingate</a:t>
            </a:r>
            <a:r>
              <a:rPr lang="en-US" altLang="ja-JP" sz="1600" dirty="0"/>
              <a:t> </a:t>
            </a:r>
            <a:r>
              <a:rPr lang="ja-JP" altLang="en-US" sz="1600" dirty="0"/>
              <a:t>プロセスは、一度起動すると、終了するまで継続して稼働する。</a:t>
            </a:r>
            <a:r>
              <a:rPr kumimoji="1" lang="ja-JP" altLang="en-US" sz="1600" dirty="0"/>
              <a:t>しかしながら、</a:t>
            </a:r>
            <a:r>
              <a:rPr lang="en-US" altLang="ja-JP" sz="1600" dirty="0"/>
              <a:t>Linux </a:t>
            </a:r>
            <a:r>
              <a:rPr kumimoji="1" lang="ja-JP" altLang="en-US" sz="1600" dirty="0"/>
              <a:t>を一度シャットダウンした場合、何らかの方法で、次回起動時に自動起動するようにしておく必要がある。</a:t>
            </a:r>
            <a:endParaRPr kumimoji="1" lang="en-US" altLang="ja-JP" sz="1600" dirty="0"/>
          </a:p>
          <a:p>
            <a:r>
              <a:rPr lang="en-US" altLang="ja-JP" sz="1600" dirty="0"/>
              <a:t>Linux </a:t>
            </a:r>
            <a:r>
              <a:rPr lang="ja-JP" altLang="en-US" sz="1600" dirty="0"/>
              <a:t>の起動時に自動的に </a:t>
            </a:r>
            <a:r>
              <a:rPr lang="en-US" altLang="ja-JP" sz="1600" dirty="0" err="1"/>
              <a:t>thingate</a:t>
            </a:r>
            <a:r>
              <a:rPr lang="en-US" altLang="ja-JP" sz="1600" dirty="0"/>
              <a:t> </a:t>
            </a:r>
            <a:r>
              <a:rPr lang="ja-JP" altLang="en-US" sz="1600" dirty="0"/>
              <a:t>プロセスを起動する方法は、</a:t>
            </a:r>
            <a:r>
              <a:rPr lang="en-US" altLang="ja-JP" sz="1600" dirty="0"/>
              <a:t>OS </a:t>
            </a:r>
            <a:r>
              <a:rPr lang="ja-JP" altLang="en-US" sz="1600" dirty="0"/>
              <a:t>のディストリビューションによって様々であるが、一般には以下の方法が利用される。</a:t>
            </a:r>
            <a:endParaRPr lang="en-US" altLang="ja-JP" sz="1600" dirty="0"/>
          </a:p>
          <a:p>
            <a:pPr marL="800100" lvl="1" indent="-342900">
              <a:buFont typeface="+mj-lt"/>
              <a:buAutoNum type="arabicPeriod"/>
            </a:pPr>
            <a:r>
              <a:rPr kumimoji="1" lang="ja-JP" altLang="en-US" sz="1200" dirty="0"/>
              <a:t>簡易</a:t>
            </a:r>
            <a:r>
              <a:rPr kumimoji="1" lang="en-US" altLang="ja-JP" sz="1200" dirty="0"/>
              <a:t>: /</a:t>
            </a:r>
            <a:r>
              <a:rPr kumimoji="1" lang="en-US" altLang="ja-JP" sz="1200" dirty="0" err="1"/>
              <a:t>etc</a:t>
            </a:r>
            <a:r>
              <a:rPr kumimoji="1" lang="en-US" altLang="ja-JP" sz="1200" dirty="0"/>
              <a:t>/</a:t>
            </a:r>
            <a:r>
              <a:rPr kumimoji="1" lang="en-US" altLang="ja-JP" sz="1200" dirty="0" err="1"/>
              <a:t>rc.local</a:t>
            </a:r>
            <a:r>
              <a:rPr kumimoji="1" lang="en-US" altLang="ja-JP" sz="1200" dirty="0"/>
              <a:t> </a:t>
            </a:r>
            <a:r>
              <a:rPr kumimoji="1" lang="ja-JP" altLang="en-US" sz="1200" dirty="0"/>
              <a:t>ファイル </a:t>
            </a:r>
            <a:r>
              <a:rPr kumimoji="1" lang="en-US" altLang="ja-JP" sz="1200" dirty="0"/>
              <a:t>(</a:t>
            </a:r>
            <a:r>
              <a:rPr kumimoji="1" lang="ja-JP" altLang="en-US" sz="1200" dirty="0"/>
              <a:t>シェルスクリプト</a:t>
            </a:r>
            <a:r>
              <a:rPr kumimoji="1" lang="en-US" altLang="ja-JP" sz="1200" dirty="0"/>
              <a:t>)</a:t>
            </a:r>
            <a:r>
              <a:rPr kumimoji="1" lang="ja-JP" altLang="en-US" sz="1200" dirty="0"/>
              <a:t> を作成し、これに記載しておく方法。</a:t>
            </a:r>
            <a:endParaRPr kumimoji="1" lang="en-US" altLang="ja-JP" sz="1200" dirty="0"/>
          </a:p>
          <a:p>
            <a:pPr marL="800100" lvl="1" indent="-342900">
              <a:buFont typeface="+mj-lt"/>
              <a:buAutoNum type="arabicPeriod"/>
            </a:pPr>
            <a:r>
              <a:rPr kumimoji="1" lang="ja-JP" altLang="en-US" sz="1200" dirty="0"/>
              <a:t>本格</a:t>
            </a:r>
            <a:r>
              <a:rPr kumimoji="1" lang="en-US" altLang="ja-JP" sz="1200" dirty="0"/>
              <a:t>: UNIX </a:t>
            </a:r>
            <a:r>
              <a:rPr kumimoji="1" lang="ja-JP" altLang="en-US" sz="1200" dirty="0"/>
              <a:t>用デーモンスクリプトを記述し、</a:t>
            </a:r>
            <a:r>
              <a:rPr kumimoji="1" lang="en-US" altLang="ja-JP" sz="1200" dirty="0"/>
              <a:t>”/</a:t>
            </a:r>
            <a:r>
              <a:rPr kumimoji="1" lang="en-US" altLang="ja-JP" sz="1200" dirty="0" err="1"/>
              <a:t>etc</a:t>
            </a:r>
            <a:r>
              <a:rPr kumimoji="1" lang="en-US" altLang="ja-JP" sz="1200" dirty="0"/>
              <a:t>/</a:t>
            </a:r>
            <a:r>
              <a:rPr kumimoji="1" lang="en-US" altLang="ja-JP" sz="1200" dirty="0" err="1"/>
              <a:t>init.d</a:t>
            </a:r>
            <a:r>
              <a:rPr kumimoji="1" lang="en-US" altLang="ja-JP" sz="1200" dirty="0"/>
              <a:t>/</a:t>
            </a:r>
            <a:r>
              <a:rPr kumimoji="1" lang="ja-JP" altLang="en-US" sz="1200" dirty="0"/>
              <a:t>デーモン名 </a:t>
            </a:r>
            <a:r>
              <a:rPr kumimoji="1" lang="en-US" altLang="ja-JP" sz="1200" dirty="0"/>
              <a:t>start” </a:t>
            </a:r>
            <a:r>
              <a:rPr kumimoji="1" lang="ja-JP" altLang="en-US" sz="1200" dirty="0"/>
              <a:t>や </a:t>
            </a:r>
            <a:r>
              <a:rPr kumimoji="1" lang="en-US" altLang="ja-JP" sz="1200" dirty="0"/>
              <a:t>“</a:t>
            </a:r>
            <a:r>
              <a:rPr kumimoji="1" lang="en-US" altLang="ja-JP" sz="1200" dirty="0" err="1"/>
              <a:t>systemctl</a:t>
            </a:r>
            <a:r>
              <a:rPr kumimoji="1" lang="en-US" altLang="ja-JP" sz="1200" dirty="0"/>
              <a:t> start </a:t>
            </a:r>
            <a:r>
              <a:rPr kumimoji="1" lang="ja-JP" altLang="en-US" sz="1200" dirty="0"/>
              <a:t>デーモン名</a:t>
            </a:r>
            <a:r>
              <a:rPr lang="en-US" altLang="ja-JP" sz="1200" dirty="0"/>
              <a:t>” </a:t>
            </a:r>
            <a:r>
              <a:rPr lang="ja-JP" altLang="en-US" sz="1200" dirty="0"/>
              <a:t>等で起動するようにして、</a:t>
            </a:r>
            <a:br>
              <a:rPr lang="ja-JP" altLang="en-US" sz="1200" dirty="0"/>
            </a:br>
            <a:r>
              <a:rPr lang="ja-JP" altLang="en-US" sz="1200" dirty="0"/>
              <a:t>デーモンを </a:t>
            </a:r>
            <a:r>
              <a:rPr lang="en-US" altLang="ja-JP" sz="1200" dirty="0"/>
              <a:t>OS </a:t>
            </a:r>
            <a:r>
              <a:rPr lang="ja-JP" altLang="en-US" sz="1200" dirty="0"/>
              <a:t>起動時に自動起動するように設定する方法。</a:t>
            </a:r>
            <a:endParaRPr lang="en-US" altLang="ja-JP" sz="1200" dirty="0"/>
          </a:p>
          <a:p>
            <a:r>
              <a:rPr kumimoji="1" lang="ja-JP" altLang="en-US" sz="1600" dirty="0"/>
              <a:t>上記 </a:t>
            </a:r>
            <a:r>
              <a:rPr lang="en-US" altLang="ja-JP" sz="1600" dirty="0"/>
              <a:t>2. </a:t>
            </a:r>
            <a:r>
              <a:rPr lang="ja-JP" altLang="en-US" sz="1600" dirty="0"/>
              <a:t>は </a:t>
            </a:r>
            <a:r>
              <a:rPr lang="en-US" altLang="ja-JP" sz="1600" dirty="0"/>
              <a:t>OS </a:t>
            </a:r>
            <a:r>
              <a:rPr lang="ja-JP" altLang="en-US" sz="1600" dirty="0"/>
              <a:t>によって異なるため、以下では、</a:t>
            </a:r>
            <a:r>
              <a:rPr lang="en-US" altLang="ja-JP" sz="1600" dirty="0"/>
              <a:t>1 </a:t>
            </a:r>
            <a:r>
              <a:rPr lang="ja-JP" altLang="en-US" sz="1600" dirty="0"/>
              <a:t>の方法を解説する。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5-8. </a:t>
            </a:r>
            <a:r>
              <a:rPr kumimoji="1" lang="ja-JP" altLang="en-US" dirty="0"/>
              <a:t>中継ゲートウェイのプロセスの自動起動方法</a:t>
            </a:r>
          </a:p>
        </p:txBody>
      </p:sp>
      <p:sp>
        <p:nvSpPr>
          <p:cNvPr id="5" name="テキスト ボックス 4"/>
          <p:cNvSpPr txBox="1"/>
          <p:nvPr/>
        </p:nvSpPr>
        <p:spPr>
          <a:xfrm>
            <a:off x="197069" y="331864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テキストエディタで </a:t>
            </a:r>
            <a:r>
              <a:rPr kumimoji="1" lang="en-US" altLang="ja-JP" dirty="0"/>
              <a:t>/</a:t>
            </a:r>
            <a:r>
              <a:rPr kumimoji="1" lang="en-US" altLang="ja-JP" dirty="0" err="1"/>
              <a:t>etc</a:t>
            </a:r>
            <a:r>
              <a:rPr kumimoji="1" lang="en-US" altLang="ja-JP" dirty="0"/>
              <a:t>/</a:t>
            </a:r>
            <a:r>
              <a:rPr kumimoji="1" lang="en-US" altLang="ja-JP" dirty="0" err="1"/>
              <a:t>rc.local</a:t>
            </a:r>
            <a:r>
              <a:rPr kumimoji="1" lang="en-US" altLang="ja-JP" dirty="0"/>
              <a:t> </a:t>
            </a:r>
            <a:r>
              <a:rPr kumimoji="1" lang="ja-JP" altLang="en-US" dirty="0"/>
              <a:t>を開く </a:t>
            </a:r>
            <a:r>
              <a:rPr kumimoji="1" lang="en-US" altLang="ja-JP" dirty="0"/>
              <a:t>(</a:t>
            </a:r>
            <a:r>
              <a:rPr kumimoji="1" lang="ja-JP" altLang="en-US" dirty="0"/>
              <a:t>まだなければ作成する</a:t>
            </a:r>
            <a:r>
              <a:rPr kumimoji="1" lang="en-US" altLang="ja-JP" dirty="0"/>
              <a:t>)</a:t>
            </a:r>
            <a:endParaRPr lang="ja-JP" altLang="en-US" dirty="0"/>
          </a:p>
        </p:txBody>
      </p:sp>
      <p:sp>
        <p:nvSpPr>
          <p:cNvPr id="6" name="テキスト ボックス 5"/>
          <p:cNvSpPr txBox="1"/>
          <p:nvPr/>
        </p:nvSpPr>
        <p:spPr>
          <a:xfrm>
            <a:off x="287701" y="3801012"/>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287701" y="4696297"/>
            <a:ext cx="11353780" cy="646331"/>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#!/bin/bash</a:t>
            </a:r>
          </a:p>
          <a:p>
            <a:r>
              <a:rPr lang="en-US" altLang="ja-JP" dirty="0">
                <a:solidFill>
                  <a:schemeClr val="bg1"/>
                </a:solidFill>
                <a:latin typeface="Consolas" panose="020B0609020204030204" pitchFamily="49" charset="0"/>
              </a:rPr>
              <a:t>/home/</a:t>
            </a:r>
            <a:r>
              <a:rPr lang="en-US" altLang="ja-JP" dirty="0" err="1">
                <a:solidFill>
                  <a:schemeClr val="bg1"/>
                </a:solidFill>
                <a:latin typeface="Consolas" panose="020B0609020204030204" pitchFamily="49" charset="0"/>
              </a:rPr>
              <a:t>ubuntu</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
        <p:nvSpPr>
          <p:cNvPr id="8" name="テキスト ボックス 7"/>
          <p:cNvSpPr txBox="1"/>
          <p:nvPr/>
        </p:nvSpPr>
        <p:spPr>
          <a:xfrm>
            <a:off x="197069" y="4248654"/>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 </a:t>
            </a:r>
            <a:r>
              <a:rPr kumimoji="1" lang="ja-JP" altLang="en-US" dirty="0"/>
              <a:t>以下のような内容を記入 </a:t>
            </a:r>
            <a:r>
              <a:rPr kumimoji="1" lang="en-US" altLang="ja-JP" dirty="0"/>
              <a:t>(</a:t>
            </a:r>
            <a:r>
              <a:rPr kumimoji="1" lang="ja-JP" altLang="en-US" dirty="0"/>
              <a:t>必要に応じて追記</a:t>
            </a:r>
            <a:r>
              <a:rPr kumimoji="1" lang="en-US" altLang="ja-JP" dirty="0"/>
              <a:t>)</a:t>
            </a:r>
            <a:r>
              <a:rPr kumimoji="1" lang="ja-JP" altLang="en-US" dirty="0"/>
              <a:t> し、保存する。</a:t>
            </a:r>
            <a:endParaRPr lang="ja-JP" altLang="en-US" dirty="0"/>
          </a:p>
        </p:txBody>
      </p:sp>
      <p:sp>
        <p:nvSpPr>
          <p:cNvPr id="9" name="テキスト ボックス 8"/>
          <p:cNvSpPr txBox="1"/>
          <p:nvPr/>
        </p:nvSpPr>
        <p:spPr>
          <a:xfrm>
            <a:off x="197069" y="542093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ja-JP" altLang="en-US" dirty="0"/>
              <a:t>実行権限を付与する。</a:t>
            </a:r>
            <a:endParaRPr lang="ja-JP" altLang="en-US" dirty="0"/>
          </a:p>
        </p:txBody>
      </p:sp>
      <p:sp>
        <p:nvSpPr>
          <p:cNvPr id="10" name="テキスト ボックス 9"/>
          <p:cNvSpPr txBox="1"/>
          <p:nvPr/>
        </p:nvSpPr>
        <p:spPr>
          <a:xfrm>
            <a:off x="332741" y="5869951"/>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chmod</a:t>
            </a:r>
            <a:r>
              <a:rPr lang="en-US" altLang="ja-JP" dirty="0">
                <a:solidFill>
                  <a:schemeClr val="bg1"/>
                </a:solidFill>
                <a:latin typeface="Consolas" panose="020B0609020204030204" pitchFamily="49" charset="0"/>
              </a:rPr>
              <a:t> 755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lang="en-US" altLang="ja-JP" dirty="0">
              <a:solidFill>
                <a:schemeClr val="bg1"/>
              </a:solidFill>
              <a:latin typeface="Consolas" panose="020B0609020204030204" pitchFamily="49" charset="0"/>
            </a:endParaRPr>
          </a:p>
        </p:txBody>
      </p:sp>
      <p:sp>
        <p:nvSpPr>
          <p:cNvPr id="11" name="テキスト ボックス 10"/>
          <p:cNvSpPr txBox="1"/>
          <p:nvPr/>
        </p:nvSpPr>
        <p:spPr>
          <a:xfrm>
            <a:off x="197069" y="6317593"/>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en-US" altLang="ja-JP" b="1" dirty="0" err="1"/>
              <a:t>sudo</a:t>
            </a:r>
            <a:r>
              <a:rPr kumimoji="1" lang="en-US" altLang="ja-JP" b="1" dirty="0"/>
              <a:t> reboot </a:t>
            </a:r>
            <a:r>
              <a:rPr kumimoji="1" lang="ja-JP" altLang="en-US" dirty="0"/>
              <a:t>コマンドで </a:t>
            </a:r>
            <a:r>
              <a:rPr kumimoji="1" lang="en-US" altLang="ja-JP" dirty="0"/>
              <a:t>Linux </a:t>
            </a:r>
            <a:r>
              <a:rPr kumimoji="1" lang="ja-JP" altLang="en-US" dirty="0"/>
              <a:t>を再起動し、再起動後、自動的にデーモンが起動するかどうかテストする。</a:t>
            </a:r>
            <a:endParaRPr lang="ja-JP" altLang="en-US" dirty="0"/>
          </a:p>
        </p:txBody>
      </p:sp>
    </p:spTree>
    <p:extLst>
      <p:ext uri="{BB962C8B-B14F-4D97-AF65-F5344CB8AC3E}">
        <p14:creationId xmlns:p14="http://schemas.microsoft.com/office/powerpoint/2010/main" val="20344851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162</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a:t>6. </a:t>
            </a:r>
            <a:r>
              <a:rPr kumimoji="1" lang="ja-JP" altLang="en-US" sz="6600" dirty="0"/>
              <a:t>アプリケーションをビルドしよう</a:t>
            </a:r>
          </a:p>
        </p:txBody>
      </p:sp>
      <p:pic>
        <p:nvPicPr>
          <p:cNvPr id="81" name="図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103" y="3765785"/>
            <a:ext cx="1955605" cy="1947247"/>
          </a:xfrm>
          <a:prstGeom prst="rect">
            <a:avLst/>
          </a:prstGeom>
        </p:spPr>
      </p:pic>
      <p:pic>
        <p:nvPicPr>
          <p:cNvPr id="84" name="図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0831" y="4977517"/>
            <a:ext cx="2104423" cy="1378833"/>
          </a:xfrm>
          <a:prstGeom prst="rect">
            <a:avLst/>
          </a:prstGeom>
        </p:spPr>
      </p:pic>
    </p:spTree>
    <p:extLst>
      <p:ext uri="{BB962C8B-B14F-4D97-AF65-F5344CB8AC3E}">
        <p14:creationId xmlns:p14="http://schemas.microsoft.com/office/powerpoint/2010/main" val="421416722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3459990"/>
          </a:xfrm>
        </p:spPr>
        <p:txBody>
          <a:bodyPr>
            <a:normAutofit/>
          </a:bodyPr>
          <a:lstStyle/>
          <a:p>
            <a:pPr marL="514350" indent="-514350">
              <a:buFont typeface="+mj-lt"/>
              <a:buAutoNum type="arabicPeriod"/>
            </a:pPr>
            <a:r>
              <a:rPr lang="ja-JP" altLang="en-US" sz="4000" dirty="0"/>
              <a:t>作業用マシンへの </a:t>
            </a:r>
            <a:r>
              <a:rPr lang="en-US" altLang="ja-JP" sz="4000" dirty="0"/>
              <a:t>Visual Studio 2022 </a:t>
            </a:r>
            <a:r>
              <a:rPr lang="ja-JP" altLang="en-US" sz="4000" dirty="0"/>
              <a:t>のインストール</a:t>
            </a:r>
            <a:br>
              <a:rPr lang="ja-JP" altLang="en-US" sz="4000" dirty="0"/>
            </a:br>
            <a:r>
              <a:rPr lang="ja-JP" altLang="en-US" sz="4000" dirty="0"/>
              <a:t>↓</a:t>
            </a:r>
            <a:endParaRPr lang="en-US" altLang="ja-JP" sz="4000" dirty="0"/>
          </a:p>
          <a:p>
            <a:pPr marL="514350" indent="-514350">
              <a:buFont typeface="+mj-lt"/>
              <a:buAutoNum type="arabicPeriod"/>
            </a:pPr>
            <a:r>
              <a:rPr kumimoji="1" lang="ja-JP" altLang="en-US" sz="4000" dirty="0"/>
              <a:t>ソースコード一式のダウンロード</a:t>
            </a:r>
            <a:br>
              <a:rPr kumimoji="1" lang="ja-JP" altLang="en-US" sz="4000" dirty="0"/>
            </a:br>
            <a:r>
              <a:rPr kumimoji="1" lang="ja-JP" altLang="en-US" sz="4000" dirty="0"/>
              <a:t>↓</a:t>
            </a:r>
          </a:p>
          <a:p>
            <a:pPr marL="514350" indent="-514350">
              <a:buFont typeface="+mj-lt"/>
              <a:buAutoNum type="arabicPeriod"/>
            </a:pPr>
            <a:r>
              <a:rPr kumimoji="1" lang="ja-JP" altLang="en-US" sz="4000" dirty="0"/>
              <a:t>ソースコードのビルド</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6-1. </a:t>
            </a:r>
            <a:r>
              <a:rPr kumimoji="1" lang="ja-JP" altLang="en-US" dirty="0"/>
              <a:t>アプリケーション・インストーラ構築の流れ</a:t>
            </a:r>
          </a:p>
        </p:txBody>
      </p:sp>
    </p:spTree>
    <p:extLst>
      <p:ext uri="{BB962C8B-B14F-4D97-AF65-F5344CB8AC3E}">
        <p14:creationId xmlns:p14="http://schemas.microsoft.com/office/powerpoint/2010/main" val="43169289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669079"/>
          </a:xfrm>
        </p:spPr>
        <p:txBody>
          <a:bodyPr>
            <a:normAutofit fontScale="85000" lnSpcReduction="20000"/>
          </a:bodyPr>
          <a:lstStyle/>
          <a:p>
            <a:r>
              <a:rPr kumimoji="1" lang="ja-JP" altLang="en-US" dirty="0"/>
              <a:t>作業用マシンに、</a:t>
            </a:r>
            <a:r>
              <a:rPr kumimoji="1" lang="en-US" altLang="ja-JP" dirty="0"/>
              <a:t>Microsoft </a:t>
            </a:r>
            <a:r>
              <a:rPr kumimoji="1" lang="ja-JP" altLang="en-US" dirty="0"/>
              <a:t>社の </a:t>
            </a:r>
            <a:r>
              <a:rPr kumimoji="1" lang="en-US" altLang="ja-JP" dirty="0"/>
              <a:t>Visual Studio 2022 </a:t>
            </a:r>
            <a:r>
              <a:rPr kumimoji="1" lang="ja-JP" altLang="en-US" dirty="0"/>
              <a:t>をダウンロードしてインストールする。</a:t>
            </a:r>
            <a:br>
              <a:rPr lang="en-US" altLang="ja-JP" dirty="0"/>
            </a:br>
            <a:r>
              <a:rPr lang="en-US" altLang="ja-JP" dirty="0"/>
              <a:t>https://visualstudio.microsoft.com/ja/downloads/</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164</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6-2.</a:t>
            </a:r>
            <a:r>
              <a:rPr lang="ja-JP" altLang="en-US" sz="3200" dirty="0"/>
              <a:t>作業用マシンへの </a:t>
            </a:r>
            <a:r>
              <a:rPr lang="en-US" altLang="ja-JP" sz="3200" dirty="0"/>
              <a:t>Visual Studio 2022 </a:t>
            </a:r>
            <a:r>
              <a:rPr lang="ja-JP" altLang="en-US" sz="3200" dirty="0"/>
              <a:t>のインストール</a:t>
            </a:r>
            <a:endParaRPr kumimoji="1" lang="ja-JP" altLang="en-US" sz="3200" dirty="0"/>
          </a:p>
        </p:txBody>
      </p:sp>
      <p:pic>
        <p:nvPicPr>
          <p:cNvPr id="10" name="図 9"/>
          <p:cNvPicPr>
            <a:picLocks noChangeAspect="1"/>
          </p:cNvPicPr>
          <p:nvPr/>
        </p:nvPicPr>
        <p:blipFill>
          <a:blip r:embed="rId2"/>
          <a:stretch>
            <a:fillRect/>
          </a:stretch>
        </p:blipFill>
        <p:spPr>
          <a:xfrm>
            <a:off x="10256466" y="5872041"/>
            <a:ext cx="1534477" cy="968617"/>
          </a:xfrm>
          <a:prstGeom prst="rect">
            <a:avLst/>
          </a:prstGeom>
        </p:spPr>
      </p:pic>
      <p:sp>
        <p:nvSpPr>
          <p:cNvPr id="11" name="角丸四角形吹き出し 10"/>
          <p:cNvSpPr/>
          <p:nvPr/>
        </p:nvSpPr>
        <p:spPr>
          <a:xfrm>
            <a:off x="7007772" y="1631731"/>
            <a:ext cx="4870192" cy="4121127"/>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600" dirty="0"/>
              <a:t>Visual Studio </a:t>
            </a:r>
            <a:r>
              <a:rPr kumimoji="1" lang="ja-JP" altLang="en-US" sz="1600" dirty="0"/>
              <a:t>には、複数のエディションがある。</a:t>
            </a:r>
            <a:endParaRPr kumimoji="1" lang="en-US" altLang="ja-JP" sz="1600" dirty="0"/>
          </a:p>
          <a:p>
            <a:r>
              <a:rPr kumimoji="1" lang="en-US" altLang="ja-JP" sz="1600" dirty="0"/>
              <a:t>Community </a:t>
            </a:r>
            <a:r>
              <a:rPr kumimoji="1" lang="ja-JP" altLang="en-US" sz="1600" dirty="0"/>
              <a:t>はほぼフル機能が利用できる。</a:t>
            </a:r>
            <a:endParaRPr kumimoji="1" lang="en-US" altLang="ja-JP" sz="1600" dirty="0"/>
          </a:p>
          <a:p>
            <a:pPr marL="285750" indent="-285750">
              <a:buFont typeface="Arial" panose="020B0604020202020204" pitchFamily="34" charset="0"/>
              <a:buChar char="•"/>
            </a:pPr>
            <a:r>
              <a:rPr kumimoji="1" lang="ja-JP" altLang="en-US" sz="1600" dirty="0"/>
              <a:t>小規模企業 </a:t>
            </a:r>
            <a:r>
              <a:rPr kumimoji="1" lang="en-US" altLang="ja-JP" sz="1600" dirty="0"/>
              <a:t>(</a:t>
            </a:r>
            <a:r>
              <a:rPr kumimoji="1" lang="ja-JP" altLang="en-US" sz="1600" dirty="0"/>
              <a:t>年売上 </a:t>
            </a:r>
            <a:r>
              <a:rPr kumimoji="1" lang="en-US" altLang="ja-JP" sz="1600" dirty="0"/>
              <a:t>100 </a:t>
            </a:r>
            <a:r>
              <a:rPr kumimoji="1" lang="ja-JP" altLang="en-US" sz="1600" dirty="0"/>
              <a:t>万ドル以下</a:t>
            </a:r>
            <a:r>
              <a:rPr kumimoji="1" lang="en-US" altLang="ja-JP" sz="1600" dirty="0"/>
              <a:t>) </a:t>
            </a:r>
            <a:r>
              <a:rPr kumimoji="1" lang="ja-JP" altLang="en-US" sz="1600" dirty="0" err="1"/>
              <a:t>での</a:t>
            </a:r>
            <a:r>
              <a:rPr kumimoji="1" lang="ja-JP" altLang="en-US" sz="1600" dirty="0"/>
              <a:t>利用 または</a:t>
            </a:r>
            <a:endParaRPr kumimoji="1" lang="en-US" altLang="ja-JP" sz="1600" dirty="0"/>
          </a:p>
          <a:p>
            <a:pPr marL="285750" indent="-285750">
              <a:buFont typeface="Arial" panose="020B0604020202020204" pitchFamily="34" charset="0"/>
              <a:buChar char="•"/>
            </a:pPr>
            <a:r>
              <a:rPr kumimoji="1" lang="ja-JP" altLang="en-US" sz="1600" dirty="0"/>
              <a:t>オープンソースソフトウェア開発への貢献</a:t>
            </a:r>
            <a:endParaRPr kumimoji="1" lang="en-US" altLang="ja-JP" sz="1600" dirty="0"/>
          </a:p>
          <a:p>
            <a:r>
              <a:rPr kumimoji="1" lang="ja-JP" altLang="en-US" sz="1600" dirty="0"/>
              <a:t>の目的であれば、</a:t>
            </a:r>
            <a:r>
              <a:rPr kumimoji="1" lang="en-US" altLang="ja-JP" sz="1600" dirty="0"/>
              <a:t>Community </a:t>
            </a:r>
            <a:r>
              <a:rPr kumimoji="1" lang="ja-JP" altLang="en-US" sz="1600" dirty="0"/>
              <a:t>が利用可能である。</a:t>
            </a:r>
            <a:endParaRPr kumimoji="1" lang="en-US" altLang="ja-JP" sz="1600" dirty="0"/>
          </a:p>
          <a:p>
            <a:endParaRPr lang="en-US" altLang="ja-JP" sz="1600" dirty="0"/>
          </a:p>
          <a:p>
            <a:r>
              <a:rPr kumimoji="1" lang="ja-JP" altLang="en-US" sz="1600" dirty="0"/>
              <a:t>シン・テレワークシステムのソースコードはオープンソースであるので、評価・テストする目的であれば、</a:t>
            </a:r>
            <a:r>
              <a:rPr kumimoji="1" lang="en-US" altLang="ja-JP" sz="1600" dirty="0"/>
              <a:t>Community </a:t>
            </a:r>
            <a:r>
              <a:rPr kumimoji="1" lang="ja-JP" altLang="en-US" sz="1600" dirty="0"/>
              <a:t>エディションで良いと考えられる。</a:t>
            </a:r>
            <a:endParaRPr kumimoji="1" lang="en-US" altLang="ja-JP" sz="1600" dirty="0"/>
          </a:p>
          <a:p>
            <a:endParaRPr lang="en-US" altLang="ja-JP" sz="1600" dirty="0"/>
          </a:p>
          <a:p>
            <a:r>
              <a:rPr kumimoji="1" lang="ja-JP" altLang="en-US" sz="1600" dirty="0"/>
              <a:t>一方、年売上 </a:t>
            </a:r>
            <a:r>
              <a:rPr kumimoji="1" lang="en-US" altLang="ja-JP" sz="1600" dirty="0"/>
              <a:t>100 </a:t>
            </a:r>
            <a:r>
              <a:rPr kumimoji="1" lang="ja-JP" altLang="en-US" sz="1600" dirty="0"/>
              <a:t>万ドル以上の企業で、かつ、オープンソースへの貢献を意図していない利用の場合 </a:t>
            </a:r>
            <a:r>
              <a:rPr kumimoji="1" lang="en-US" altLang="ja-JP" sz="1600" dirty="0"/>
              <a:t>(</a:t>
            </a:r>
            <a:r>
              <a:rPr kumimoji="1" lang="ja-JP" altLang="en-US" sz="1600" dirty="0"/>
              <a:t>単に社内システムを構築する等</a:t>
            </a:r>
            <a:r>
              <a:rPr kumimoji="1" lang="en-US" altLang="ja-JP" sz="1600" dirty="0"/>
              <a:t>) </a:t>
            </a:r>
            <a:r>
              <a:rPr kumimoji="1" lang="ja-JP" altLang="en-US" sz="1600" dirty="0"/>
              <a:t>は </a:t>
            </a:r>
            <a:r>
              <a:rPr kumimoji="1" lang="en-US" altLang="ja-JP" sz="1600" dirty="0"/>
              <a:t>Professional </a:t>
            </a:r>
            <a:r>
              <a:rPr kumimoji="1" lang="ja-JP" altLang="en-US" sz="1600" dirty="0"/>
              <a:t>エディションが必要であると考えられる。</a:t>
            </a:r>
          </a:p>
        </p:txBody>
      </p:sp>
      <p:sp>
        <p:nvSpPr>
          <p:cNvPr id="12" name="テキスト ボックス 11"/>
          <p:cNvSpPr txBox="1"/>
          <p:nvPr/>
        </p:nvSpPr>
        <p:spPr>
          <a:xfrm>
            <a:off x="890752" y="5232121"/>
            <a:ext cx="6345621" cy="156966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dirty="0"/>
              <a:t>個人または小規模企業での利用</a:t>
            </a:r>
          </a:p>
          <a:p>
            <a:pPr marL="285750" indent="-285750">
              <a:buFont typeface="Arial" panose="020B0604020202020204" pitchFamily="34" charset="0"/>
              <a:buChar char="•"/>
            </a:pPr>
            <a:r>
              <a:rPr kumimoji="1" lang="ja-JP" altLang="en-US" sz="1600" dirty="0"/>
              <a:t>大企業であっても、オープンソースへの貢献を目的としてシン・テレワークシステムをビルドし検証する場合</a:t>
            </a:r>
            <a:endParaRPr kumimoji="1" lang="en-US" altLang="ja-JP" sz="1600" dirty="0"/>
          </a:p>
          <a:p>
            <a:r>
              <a:rPr kumimoji="1" lang="ja-JP" altLang="en-US" sz="1600" dirty="0"/>
              <a:t>は </a:t>
            </a:r>
            <a:r>
              <a:rPr kumimoji="1" lang="en-US" altLang="ja-JP" sz="1600" dirty="0"/>
              <a:t>Community </a:t>
            </a:r>
            <a:r>
              <a:rPr kumimoji="1" lang="ja-JP" altLang="en-US" sz="1600" dirty="0"/>
              <a:t>エディションをダウンロードすればよい。</a:t>
            </a:r>
            <a:endParaRPr kumimoji="1" lang="en-US" altLang="ja-JP" sz="1600" dirty="0"/>
          </a:p>
          <a:p>
            <a:r>
              <a:rPr kumimoji="1" lang="ja-JP" altLang="en-US" sz="1600" dirty="0"/>
              <a:t>上記に該当せず、商用目的のみで利用する場合は、</a:t>
            </a:r>
            <a:r>
              <a:rPr kumimoji="1" lang="en-US" altLang="ja-JP" sz="1600" dirty="0"/>
              <a:t>Professional </a:t>
            </a:r>
            <a:r>
              <a:rPr kumimoji="1" lang="ja-JP" altLang="en-US" sz="1600" dirty="0"/>
              <a:t>エディションの体験版をダウンロードし、体験期間終了後に購入すること。</a:t>
            </a:r>
          </a:p>
        </p:txBody>
      </p:sp>
      <p:pic>
        <p:nvPicPr>
          <p:cNvPr id="13" name="図 12">
            <a:extLst>
              <a:ext uri="{FF2B5EF4-FFF2-40B4-BE49-F238E27FC236}">
                <a16:creationId xmlns:a16="http://schemas.microsoft.com/office/drawing/2014/main" id="{3AA6543F-FDFE-4D74-9A36-6E0EFFF32A82}"/>
              </a:ext>
            </a:extLst>
          </p:cNvPr>
          <p:cNvPicPr>
            <a:picLocks noChangeAspect="1"/>
          </p:cNvPicPr>
          <p:nvPr/>
        </p:nvPicPr>
        <p:blipFill>
          <a:blip r:embed="rId3"/>
          <a:stretch>
            <a:fillRect/>
          </a:stretch>
        </p:blipFill>
        <p:spPr>
          <a:xfrm>
            <a:off x="464101" y="1946692"/>
            <a:ext cx="5553030" cy="2964615"/>
          </a:xfrm>
          <a:prstGeom prst="rect">
            <a:avLst/>
          </a:prstGeom>
        </p:spPr>
      </p:pic>
      <p:sp>
        <p:nvSpPr>
          <p:cNvPr id="14" name="正方形/長方形 13">
            <a:extLst>
              <a:ext uri="{FF2B5EF4-FFF2-40B4-BE49-F238E27FC236}">
                <a16:creationId xmlns:a16="http://schemas.microsoft.com/office/drawing/2014/main" id="{F3A20CD6-D290-4924-873E-DE67EFA5AFE1}"/>
              </a:ext>
            </a:extLst>
          </p:cNvPr>
          <p:cNvSpPr/>
          <p:nvPr/>
        </p:nvSpPr>
        <p:spPr>
          <a:xfrm>
            <a:off x="1813061" y="3598804"/>
            <a:ext cx="2962139" cy="79006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D26C869B-B9B6-4E39-825C-238E40608ADE}"/>
              </a:ext>
            </a:extLst>
          </p:cNvPr>
          <p:cNvSpPr txBox="1"/>
          <p:nvPr/>
        </p:nvSpPr>
        <p:spPr>
          <a:xfrm>
            <a:off x="464102" y="2442784"/>
            <a:ext cx="5003826" cy="276999"/>
          </a:xfrm>
          <a:prstGeom prst="rect">
            <a:avLst/>
          </a:prstGeom>
          <a:noFill/>
        </p:spPr>
        <p:txBody>
          <a:bodyPr wrap="square" rtlCol="0">
            <a:spAutoFit/>
          </a:bodyPr>
          <a:lstStyle/>
          <a:p>
            <a:r>
              <a:rPr kumimoji="1" lang="en-US" altLang="ja-JP" sz="1200" dirty="0">
                <a:highlight>
                  <a:srgbClr val="FFFF00"/>
                </a:highlight>
              </a:rPr>
              <a:t>※</a:t>
            </a:r>
            <a:r>
              <a:rPr kumimoji="1" lang="ja-JP" altLang="en-US" sz="1200" dirty="0">
                <a:highlight>
                  <a:srgbClr val="FFFF00"/>
                </a:highlight>
              </a:rPr>
              <a:t> スクリーンショットと実際のバージョン・画面表示は、異なる場合があります。</a:t>
            </a:r>
          </a:p>
        </p:txBody>
      </p:sp>
    </p:spTree>
    <p:extLst>
      <p:ext uri="{BB962C8B-B14F-4D97-AF65-F5344CB8AC3E}">
        <p14:creationId xmlns:p14="http://schemas.microsoft.com/office/powerpoint/2010/main" val="248373678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5908DF83-BC83-43C7-BF0F-36513384A072}"/>
              </a:ext>
            </a:extLst>
          </p:cNvPr>
          <p:cNvPicPr>
            <a:picLocks noChangeAspect="1"/>
          </p:cNvPicPr>
          <p:nvPr/>
        </p:nvPicPr>
        <p:blipFill>
          <a:blip r:embed="rId2"/>
          <a:stretch>
            <a:fillRect/>
          </a:stretch>
        </p:blipFill>
        <p:spPr>
          <a:xfrm>
            <a:off x="332741" y="553641"/>
            <a:ext cx="9531695" cy="4814670"/>
          </a:xfrm>
          <a:prstGeom prst="rect">
            <a:avLst/>
          </a:prstGeom>
        </p:spPr>
      </p:pic>
      <p:sp>
        <p:nvSpPr>
          <p:cNvPr id="2" name="コンテンツ プレースホルダー 1"/>
          <p:cNvSpPr>
            <a:spLocks noGrp="1"/>
          </p:cNvSpPr>
          <p:nvPr>
            <p:ph idx="1"/>
          </p:nvPr>
        </p:nvSpPr>
        <p:spPr>
          <a:xfrm>
            <a:off x="851338" y="5557345"/>
            <a:ext cx="11026626" cy="1164130"/>
          </a:xfrm>
        </p:spPr>
        <p:txBody>
          <a:bodyPr>
            <a:normAutofit fontScale="92500" lnSpcReduction="20000"/>
          </a:bodyPr>
          <a:lstStyle/>
          <a:p>
            <a:r>
              <a:rPr kumimoji="1" lang="en-US" altLang="ja-JP" dirty="0"/>
              <a:t>Visual Studio 2022 </a:t>
            </a:r>
            <a:r>
              <a:rPr kumimoji="1" lang="ja-JP" altLang="en-US" dirty="0"/>
              <a:t>のインストーラでは、最初に、「</a:t>
            </a:r>
            <a:r>
              <a:rPr kumimoji="1" lang="en-US" altLang="ja-JP" dirty="0"/>
              <a:t>.NET </a:t>
            </a:r>
            <a:r>
              <a:rPr kumimoji="1" lang="ja-JP" altLang="en-US" dirty="0"/>
              <a:t>デスクトップ開発」と「</a:t>
            </a:r>
            <a:r>
              <a:rPr kumimoji="1" lang="en-US" altLang="ja-JP" dirty="0"/>
              <a:t>C++ </a:t>
            </a:r>
            <a:r>
              <a:rPr kumimoji="1" lang="ja-JP" altLang="en-US" dirty="0"/>
              <a:t>によるデスクトップ開発」の </a:t>
            </a:r>
            <a:r>
              <a:rPr kumimoji="1" lang="en-US" altLang="ja-JP" dirty="0"/>
              <a:t>2 </a:t>
            </a:r>
            <a:r>
              <a:rPr kumimoji="1" lang="ja-JP" altLang="en-US" dirty="0" err="1"/>
              <a:t>つを</a:t>
            </a:r>
            <a:r>
              <a:rPr kumimoji="1" lang="ja-JP" altLang="en-US" dirty="0"/>
              <a:t>チェックする。</a:t>
            </a:r>
            <a:endParaRPr kumimoji="1" lang="en-US" altLang="ja-JP" dirty="0"/>
          </a:p>
          <a:p>
            <a:r>
              <a:rPr kumimoji="1" lang="ja-JP" altLang="en-US" b="1" dirty="0">
                <a:solidFill>
                  <a:srgbClr val="C00000"/>
                </a:solidFill>
              </a:rPr>
              <a:t>次に、「個別のコンポーネント」画面に移動する。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165</a:t>
            </a:fld>
            <a:endParaRPr kumimoji="1" lang="ja-JP" altLang="en-US" dirty="0"/>
          </a:p>
        </p:txBody>
      </p:sp>
      <p:sp>
        <p:nvSpPr>
          <p:cNvPr id="6" name="正方形/長方形 5"/>
          <p:cNvSpPr/>
          <p:nvPr/>
        </p:nvSpPr>
        <p:spPr>
          <a:xfrm>
            <a:off x="553653" y="2430962"/>
            <a:ext cx="3159366"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8F647F0C-D085-4AF0-85D9-9758689EBC5E}"/>
              </a:ext>
            </a:extLst>
          </p:cNvPr>
          <p:cNvSpPr txBox="1"/>
          <p:nvPr/>
        </p:nvSpPr>
        <p:spPr>
          <a:xfrm>
            <a:off x="332741" y="85969"/>
            <a:ext cx="7240367" cy="369332"/>
          </a:xfrm>
          <a:prstGeom prst="rect">
            <a:avLst/>
          </a:prstGeom>
          <a:noFill/>
        </p:spPr>
        <p:txBody>
          <a:bodyPr wrap="square" rtlCol="0">
            <a:spAutoFit/>
          </a:bodyPr>
          <a:lstStyle/>
          <a:p>
            <a:r>
              <a:rPr kumimoji="1" lang="en-US" altLang="ja-JP" dirty="0"/>
              <a:t>※</a:t>
            </a:r>
            <a:r>
              <a:rPr kumimoji="1" lang="ja-JP" altLang="en-US" dirty="0"/>
              <a:t> スクリーンショットと実際のバージョン・画面表示は、異なる場合があります。</a:t>
            </a:r>
          </a:p>
        </p:txBody>
      </p:sp>
      <p:sp>
        <p:nvSpPr>
          <p:cNvPr id="10" name="正方形/長方形 9">
            <a:extLst>
              <a:ext uri="{FF2B5EF4-FFF2-40B4-BE49-F238E27FC236}">
                <a16:creationId xmlns:a16="http://schemas.microsoft.com/office/drawing/2014/main" id="{311645D6-E973-41FA-A543-CAEBD064DF62}"/>
              </a:ext>
            </a:extLst>
          </p:cNvPr>
          <p:cNvSpPr/>
          <p:nvPr/>
        </p:nvSpPr>
        <p:spPr>
          <a:xfrm>
            <a:off x="3703253" y="1581216"/>
            <a:ext cx="3159366"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755272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922222" y="4249982"/>
            <a:ext cx="10947798" cy="2174465"/>
          </a:xfrm>
        </p:spPr>
        <p:txBody>
          <a:bodyPr>
            <a:normAutofit fontScale="85000" lnSpcReduction="20000"/>
          </a:bodyPr>
          <a:lstStyle/>
          <a:p>
            <a:r>
              <a:rPr kumimoji="1" lang="ja-JP" altLang="en-US" dirty="0"/>
              <a:t>「個別のコンポーネント」として、上図のとおり、</a:t>
            </a:r>
            <a:endParaRPr kumimoji="1" lang="en-US" altLang="ja-JP" dirty="0"/>
          </a:p>
          <a:p>
            <a:pPr lvl="1"/>
            <a:r>
              <a:rPr lang="en-US" altLang="ja-JP" dirty="0" err="1"/>
              <a:t>Git</a:t>
            </a:r>
            <a:r>
              <a:rPr lang="en-US" altLang="ja-JP" dirty="0"/>
              <a:t> for Windows</a:t>
            </a:r>
          </a:p>
          <a:p>
            <a:pPr lvl="1"/>
            <a:r>
              <a:rPr kumimoji="1" lang="en-US" altLang="ja-JP" dirty="0"/>
              <a:t>VS 2017 (v141) </a:t>
            </a:r>
            <a:r>
              <a:rPr kumimoji="1" lang="ja-JP" altLang="en-US" dirty="0"/>
              <a:t>ツールの </a:t>
            </a:r>
            <a:r>
              <a:rPr kumimoji="1" lang="en-US" altLang="ja-JP" dirty="0"/>
              <a:t>C++ Windows XP </a:t>
            </a:r>
            <a:r>
              <a:rPr kumimoji="1" lang="ja-JP" altLang="en-US" dirty="0"/>
              <a:t>サポート </a:t>
            </a:r>
            <a:r>
              <a:rPr kumimoji="1" lang="en-US" altLang="ja-JP" dirty="0"/>
              <a:t>(</a:t>
            </a:r>
            <a:r>
              <a:rPr kumimoji="1" lang="ja-JP" altLang="en-US" dirty="0"/>
              <a:t>非推奨</a:t>
            </a:r>
            <a:r>
              <a:rPr kumimoji="1" lang="en-US" altLang="ja-JP" dirty="0"/>
              <a:t>)</a:t>
            </a:r>
          </a:p>
          <a:p>
            <a:pPr lvl="1"/>
            <a:r>
              <a:rPr lang="en-US" altLang="ja-JP" dirty="0"/>
              <a:t>Windows Universal CRT SDK</a:t>
            </a:r>
          </a:p>
          <a:p>
            <a:pPr marL="457200" lvl="1" indent="0">
              <a:buNone/>
            </a:pPr>
            <a:r>
              <a:rPr kumimoji="1" lang="ja-JP" altLang="en-US" b="1" u="sng" dirty="0">
                <a:solidFill>
                  <a:srgbClr val="FF0000"/>
                </a:solidFill>
              </a:rPr>
              <a:t>の </a:t>
            </a:r>
            <a:r>
              <a:rPr kumimoji="1" lang="en-US" altLang="ja-JP" b="1" u="sng" dirty="0">
                <a:solidFill>
                  <a:srgbClr val="FF0000"/>
                </a:solidFill>
              </a:rPr>
              <a:t>3 </a:t>
            </a:r>
            <a:r>
              <a:rPr kumimoji="1" lang="ja-JP" altLang="en-US" b="1" u="sng" dirty="0" err="1">
                <a:solidFill>
                  <a:srgbClr val="FF0000"/>
                </a:solidFill>
              </a:rPr>
              <a:t>つを</a:t>
            </a:r>
            <a:r>
              <a:rPr kumimoji="1" lang="ja-JP" altLang="en-US" b="1" u="sng" dirty="0">
                <a:solidFill>
                  <a:srgbClr val="FF0000"/>
                </a:solidFill>
              </a:rPr>
              <a:t>忘れずに手動でチェックし</a:t>
            </a:r>
            <a:r>
              <a:rPr kumimoji="1" lang="ja-JP" altLang="en-US" dirty="0"/>
              <a:t>、インストールを開始する。</a:t>
            </a:r>
            <a:endParaRPr kumimoji="1" lang="en-US" altLang="ja-JP" dirty="0"/>
          </a:p>
          <a:p>
            <a:r>
              <a:rPr lang="en-US" altLang="ja-JP" dirty="0"/>
              <a:t>Visual Studio 2022 </a:t>
            </a:r>
            <a:r>
              <a:rPr lang="ja-JP" altLang="en-US" dirty="0"/>
              <a:t>のインストールが完了したら、</a:t>
            </a:r>
            <a:r>
              <a:rPr lang="en-US" altLang="ja-JP" dirty="0"/>
              <a:t>IDE </a:t>
            </a:r>
            <a:r>
              <a:rPr lang="ja-JP" altLang="en-US" dirty="0"/>
              <a:t>が自動で起動することがあるが、一度終了する。</a:t>
            </a:r>
            <a:endParaRPr lang="en-US" altLang="ja-JP"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65" y="1"/>
            <a:ext cx="7104008" cy="3965028"/>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729" y="674506"/>
            <a:ext cx="6298324" cy="3515344"/>
          </a:xfrm>
          <a:prstGeom prst="rect">
            <a:avLst/>
          </a:prstGeom>
        </p:spPr>
      </p:pic>
      <p:sp>
        <p:nvSpPr>
          <p:cNvPr id="7" name="正方形/長方形 6"/>
          <p:cNvSpPr/>
          <p:nvPr/>
        </p:nvSpPr>
        <p:spPr>
          <a:xfrm>
            <a:off x="332741" y="1606299"/>
            <a:ext cx="1178962" cy="26979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992128" y="2489167"/>
            <a:ext cx="2038182" cy="3565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D152760-C923-4C02-BF65-6A2BCC6C2F49}"/>
              </a:ext>
            </a:extLst>
          </p:cNvPr>
          <p:cNvSpPr txBox="1"/>
          <p:nvPr/>
        </p:nvSpPr>
        <p:spPr>
          <a:xfrm>
            <a:off x="770403" y="6484579"/>
            <a:ext cx="7240367" cy="369332"/>
          </a:xfrm>
          <a:prstGeom prst="rect">
            <a:avLst/>
          </a:prstGeom>
          <a:noFill/>
        </p:spPr>
        <p:txBody>
          <a:bodyPr wrap="square" rtlCol="0">
            <a:spAutoFit/>
          </a:bodyPr>
          <a:lstStyle/>
          <a:p>
            <a:r>
              <a:rPr kumimoji="1" lang="en-US" altLang="ja-JP" dirty="0"/>
              <a:t>※</a:t>
            </a:r>
            <a:r>
              <a:rPr kumimoji="1" lang="ja-JP" altLang="en-US" dirty="0"/>
              <a:t> スクリーンショットと実際のバージョン・画面表示は、異なる場合があります。</a:t>
            </a:r>
          </a:p>
        </p:txBody>
      </p:sp>
    </p:spTree>
    <p:extLst>
      <p:ext uri="{BB962C8B-B14F-4D97-AF65-F5344CB8AC3E}">
        <p14:creationId xmlns:p14="http://schemas.microsoft.com/office/powerpoint/2010/main" val="362218215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6-3. </a:t>
            </a:r>
            <a:r>
              <a:rPr kumimoji="1" lang="ja-JP" altLang="en-US" sz="3600" dirty="0"/>
              <a:t>シン・テレワークシステムのソースコードのダウンロード</a:t>
            </a:r>
          </a:p>
        </p:txBody>
      </p:sp>
      <p:pic>
        <p:nvPicPr>
          <p:cNvPr id="6" name="図 5"/>
          <p:cNvPicPr>
            <a:picLocks noChangeAspect="1"/>
          </p:cNvPicPr>
          <p:nvPr/>
        </p:nvPicPr>
        <p:blipFill>
          <a:blip r:embed="rId2"/>
          <a:stretch>
            <a:fillRect/>
          </a:stretch>
        </p:blipFill>
        <p:spPr>
          <a:xfrm>
            <a:off x="446525" y="1813198"/>
            <a:ext cx="2486025" cy="1323975"/>
          </a:xfrm>
          <a:prstGeom prst="rect">
            <a:avLst/>
          </a:prstGeom>
        </p:spPr>
      </p:pic>
      <p:sp>
        <p:nvSpPr>
          <p:cNvPr id="7" name="テキスト ボックス 6"/>
          <p:cNvSpPr txBox="1"/>
          <p:nvPr/>
        </p:nvSpPr>
        <p:spPr>
          <a:xfrm>
            <a:off x="277562" y="105350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デスクトップ等、適当な場所に、構築作業用の新しいフォルダを作成する。たとえば、デスクトップに </a:t>
            </a:r>
            <a:r>
              <a:rPr kumimoji="1" lang="en-US" altLang="ja-JP" dirty="0"/>
              <a:t>“Thin” </a:t>
            </a:r>
            <a:r>
              <a:rPr kumimoji="1" lang="ja-JP" altLang="en-US" dirty="0"/>
              <a:t>というフォルダを作成する。</a:t>
            </a:r>
            <a:endParaRPr lang="ja-JP" altLang="en-US" dirty="0"/>
          </a:p>
        </p:txBody>
      </p:sp>
      <p:pic>
        <p:nvPicPr>
          <p:cNvPr id="10" name="図 9"/>
          <p:cNvPicPr>
            <a:picLocks noChangeAspect="1"/>
          </p:cNvPicPr>
          <p:nvPr/>
        </p:nvPicPr>
        <p:blipFill>
          <a:blip r:embed="rId3"/>
          <a:stretch>
            <a:fillRect/>
          </a:stretch>
        </p:blipFill>
        <p:spPr>
          <a:xfrm>
            <a:off x="3161400" y="1813199"/>
            <a:ext cx="5036669" cy="2136064"/>
          </a:xfrm>
          <a:prstGeom prst="rect">
            <a:avLst/>
          </a:prstGeom>
        </p:spPr>
      </p:pic>
      <p:pic>
        <p:nvPicPr>
          <p:cNvPr id="9" name="図 8"/>
          <p:cNvPicPr>
            <a:picLocks noChangeAspect="1"/>
          </p:cNvPicPr>
          <p:nvPr/>
        </p:nvPicPr>
        <p:blipFill>
          <a:blip r:embed="rId4"/>
          <a:stretch>
            <a:fillRect/>
          </a:stretch>
        </p:blipFill>
        <p:spPr>
          <a:xfrm>
            <a:off x="6970410" y="2288093"/>
            <a:ext cx="4585714" cy="2398249"/>
          </a:xfrm>
          <a:prstGeom prst="rect">
            <a:avLst/>
          </a:prstGeom>
        </p:spPr>
      </p:pic>
      <p:sp>
        <p:nvSpPr>
          <p:cNvPr id="11" name="右矢印 10"/>
          <p:cNvSpPr/>
          <p:nvPr/>
        </p:nvSpPr>
        <p:spPr>
          <a:xfrm>
            <a:off x="2144110" y="320040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5999768" y="409409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32741" y="48071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 </a:t>
            </a:r>
            <a:r>
              <a:rPr kumimoji="1" lang="ja-JP" altLang="en-US" dirty="0"/>
              <a:t>コマンドプロンプト </a:t>
            </a:r>
            <a:r>
              <a:rPr kumimoji="1" lang="en-US" altLang="ja-JP" dirty="0"/>
              <a:t>(Windows + R </a:t>
            </a:r>
            <a:r>
              <a:rPr kumimoji="1" lang="ja-JP" altLang="en-US" dirty="0"/>
              <a:t>→ </a:t>
            </a:r>
            <a:r>
              <a:rPr kumimoji="1" lang="en-US" altLang="ja-JP" dirty="0"/>
              <a:t>“</a:t>
            </a:r>
            <a:r>
              <a:rPr kumimoji="1" lang="en-US" altLang="ja-JP" dirty="0" err="1"/>
              <a:t>cmd</a:t>
            </a:r>
            <a:r>
              <a:rPr kumimoji="1" lang="en-US" altLang="ja-JP" dirty="0"/>
              <a:t>” </a:t>
            </a:r>
            <a:r>
              <a:rPr kumimoji="1" lang="ja-JP" altLang="en-US" dirty="0"/>
              <a:t>を実行</a:t>
            </a:r>
            <a:r>
              <a:rPr kumimoji="1" lang="en-US" altLang="ja-JP" dirty="0"/>
              <a:t>) </a:t>
            </a:r>
            <a:r>
              <a:rPr kumimoji="1" lang="ja-JP" altLang="en-US" dirty="0"/>
              <a:t>を起動し、</a:t>
            </a:r>
            <a:r>
              <a:rPr kumimoji="1" lang="en-US" altLang="ja-JP" dirty="0"/>
              <a:t>1 </a:t>
            </a:r>
            <a:r>
              <a:rPr kumimoji="1" lang="ja-JP" altLang="en-US" dirty="0"/>
              <a:t>で作成したフォルダに </a:t>
            </a:r>
            <a:r>
              <a:rPr kumimoji="1" lang="en-US" altLang="ja-JP" dirty="0"/>
              <a:t>CD (</a:t>
            </a:r>
            <a:r>
              <a:rPr kumimoji="1" lang="ja-JP" altLang="en-US" dirty="0"/>
              <a:t>カレントディレクトリの移動</a:t>
            </a:r>
            <a:r>
              <a:rPr kumimoji="1" lang="en-US" altLang="ja-JP" dirty="0"/>
              <a:t>) </a:t>
            </a:r>
            <a:r>
              <a:rPr kumimoji="1" lang="ja-JP" altLang="en-US" dirty="0"/>
              <a:t>する。</a:t>
            </a:r>
            <a:endParaRPr lang="ja-JP" altLang="en-US" dirty="0"/>
          </a:p>
        </p:txBody>
      </p:sp>
      <p:sp>
        <p:nvSpPr>
          <p:cNvPr id="15" name="テキスト ボックス 14"/>
          <p:cNvSpPr txBox="1"/>
          <p:nvPr/>
        </p:nvSpPr>
        <p:spPr>
          <a:xfrm>
            <a:off x="423373" y="5243557"/>
            <a:ext cx="11353780" cy="369332"/>
          </a:xfrm>
          <a:prstGeom prst="rect">
            <a:avLst/>
          </a:prstGeom>
          <a:solidFill>
            <a:schemeClr val="tx1"/>
          </a:solidFill>
        </p:spPr>
        <p:txBody>
          <a:bodyPr wrap="square" rtlCol="0">
            <a:spAutoFit/>
          </a:bodyPr>
          <a:lstStyle/>
          <a:p>
            <a:r>
              <a:rPr kumimoji="1" lang="ja-JP" altLang="en-US" dirty="0">
                <a:solidFill>
                  <a:schemeClr val="bg1"/>
                </a:solidFill>
                <a:latin typeface="Consolas" panose="020B0609020204030204" pitchFamily="49" charset="0"/>
              </a:rPr>
              <a:t>例</a:t>
            </a:r>
            <a:r>
              <a:rPr kumimoji="1" lang="en-US" altLang="ja-JP" dirty="0">
                <a:solidFill>
                  <a:schemeClr val="bg1"/>
                </a:solidFill>
                <a:latin typeface="Consolas" panose="020B0609020204030204" pitchFamily="49" charset="0"/>
              </a:rPr>
              <a:t>: cd /d C:\Users\&lt;</a:t>
            </a:r>
            <a:r>
              <a:rPr kumimoji="1" lang="ja-JP" altLang="en-US" dirty="0">
                <a:solidFill>
                  <a:schemeClr val="bg1"/>
                </a:solidFill>
                <a:latin typeface="Consolas" panose="020B0609020204030204" pitchFamily="49" charset="0"/>
              </a:rPr>
              <a:t>ユーザー名</a:t>
            </a:r>
            <a:r>
              <a:rPr kumimoji="1" lang="en-US" altLang="ja-JP" dirty="0">
                <a:solidFill>
                  <a:schemeClr val="bg1"/>
                </a:solidFill>
                <a:latin typeface="Consolas" panose="020B0609020204030204" pitchFamily="49" charset="0"/>
              </a:rPr>
              <a:t>&gt;\Desktop\Thin\</a:t>
            </a:r>
            <a:endParaRPr kumimoji="1" lang="ja-JP" altLang="en-US" dirty="0">
              <a:solidFill>
                <a:schemeClr val="bg1"/>
              </a:solidFill>
              <a:latin typeface="Consolas" panose="020B0609020204030204" pitchFamily="49" charset="0"/>
            </a:endParaRPr>
          </a:p>
        </p:txBody>
      </p:sp>
      <p:sp>
        <p:nvSpPr>
          <p:cNvPr id="16" name="テキスト ボックス 15"/>
          <p:cNvSpPr txBox="1"/>
          <p:nvPr/>
        </p:nvSpPr>
        <p:spPr>
          <a:xfrm>
            <a:off x="332741" y="6034431"/>
            <a:ext cx="5005167"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en-US" altLang="ja-JP" dirty="0" err="1"/>
              <a:t>Git</a:t>
            </a:r>
            <a:r>
              <a:rPr kumimoji="1" lang="en-US" altLang="ja-JP" dirty="0"/>
              <a:t> </a:t>
            </a:r>
            <a:r>
              <a:rPr kumimoji="1" lang="ja-JP" altLang="en-US" dirty="0"/>
              <a:t>を用いてソースコード一式をダウンロードする。</a:t>
            </a:r>
            <a:endParaRPr lang="ja-JP" altLang="en-US" dirty="0"/>
          </a:p>
        </p:txBody>
      </p:sp>
      <p:sp>
        <p:nvSpPr>
          <p:cNvPr id="17" name="テキスト ボックス 16"/>
          <p:cNvSpPr txBox="1"/>
          <p:nvPr/>
        </p:nvSpPr>
        <p:spPr>
          <a:xfrm>
            <a:off x="446525" y="6432770"/>
            <a:ext cx="11353780" cy="338554"/>
          </a:xfrm>
          <a:prstGeom prst="rect">
            <a:avLst/>
          </a:prstGeom>
          <a:solidFill>
            <a:schemeClr val="tx1"/>
          </a:solidFill>
        </p:spPr>
        <p:txBody>
          <a:bodyPr wrap="square" rtlCol="0">
            <a:spAutoFit/>
          </a:bodyPr>
          <a:lstStyle/>
          <a:p>
            <a:r>
              <a:rPr lang="en-US" altLang="ja-JP" sz="1600" dirty="0">
                <a:solidFill>
                  <a:schemeClr val="bg1"/>
                </a:solidFill>
                <a:latin typeface="Consolas" panose="020B0609020204030204" pitchFamily="49" charset="0"/>
              </a:rPr>
              <a:t>git clone https://github.com/IPA-CyberLab/IPA-DN-ThinApps-Private.git --recursive -b beta8preview8</a:t>
            </a:r>
            <a:endParaRPr kumimoji="1" lang="ja-JP" altLang="en-US" sz="1600" dirty="0">
              <a:solidFill>
                <a:schemeClr val="bg1"/>
              </a:solidFill>
              <a:latin typeface="Consolas" panose="020B0609020204030204" pitchFamily="49" charset="0"/>
            </a:endParaRPr>
          </a:p>
        </p:txBody>
      </p:sp>
      <p:sp>
        <p:nvSpPr>
          <p:cNvPr id="18" name="テキスト ボックス 17">
            <a:extLst>
              <a:ext uri="{FF2B5EF4-FFF2-40B4-BE49-F238E27FC236}">
                <a16:creationId xmlns:a16="http://schemas.microsoft.com/office/drawing/2014/main" id="{A86E562F-F1CB-43CA-A310-BF6A85238038}"/>
              </a:ext>
            </a:extLst>
          </p:cNvPr>
          <p:cNvSpPr txBox="1"/>
          <p:nvPr/>
        </p:nvSpPr>
        <p:spPr>
          <a:xfrm>
            <a:off x="6417662" y="5413646"/>
            <a:ext cx="5138462" cy="830997"/>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800" dirty="0"/>
              <a:t>※ PDF </a:t>
            </a:r>
            <a:r>
              <a:rPr lang="ja-JP" altLang="en-US" sz="800" dirty="0"/>
              <a:t>版のマニュアルでは、</a:t>
            </a:r>
            <a:r>
              <a:rPr lang="en-US" altLang="ja-JP" sz="800" dirty="0"/>
              <a:t>PDF </a:t>
            </a:r>
            <a:r>
              <a:rPr lang="ja-JP" altLang="en-US" sz="800" dirty="0"/>
              <a:t>の表示上の都合で、</a:t>
            </a:r>
            <a:r>
              <a:rPr lang="ja-JP" altLang="en-US" sz="800" b="1" dirty="0">
                <a:solidFill>
                  <a:schemeClr val="accent5">
                    <a:lumMod val="75000"/>
                  </a:schemeClr>
                </a:solidFill>
              </a:rPr>
              <a:t>半角バックスラッシュ </a:t>
            </a:r>
            <a:r>
              <a:rPr lang="en-US" altLang="ja-JP" sz="800" b="1" dirty="0">
                <a:solidFill>
                  <a:schemeClr val="accent5">
                    <a:lumMod val="75000"/>
                  </a:schemeClr>
                </a:solidFill>
              </a:rPr>
              <a:t>(</a:t>
            </a:r>
            <a:r>
              <a:rPr lang="ja-JP" altLang="en-US" sz="800" b="1" dirty="0">
                <a:solidFill>
                  <a:schemeClr val="accent5">
                    <a:lumMod val="75000"/>
                  </a:schemeClr>
                </a:solidFill>
              </a:rPr>
              <a:t>日本語環境においては半角円記号</a:t>
            </a:r>
            <a:r>
              <a:rPr lang="en-US" altLang="ja-JP" sz="800" b="1" dirty="0">
                <a:solidFill>
                  <a:schemeClr val="accent5">
                    <a:lumMod val="75000"/>
                  </a:schemeClr>
                </a:solidFill>
              </a:rPr>
              <a:t>) </a:t>
            </a:r>
            <a:r>
              <a:rPr lang="ja-JP" altLang="en-US" sz="800" b="1" dirty="0">
                <a:solidFill>
                  <a:schemeClr val="accent5">
                    <a:lumMod val="75000"/>
                  </a:schemeClr>
                </a:solidFill>
              </a:rPr>
              <a:t>である 「</a:t>
            </a:r>
            <a:r>
              <a:rPr lang="en-US" altLang="ja-JP" sz="800" b="1" dirty="0">
                <a:solidFill>
                  <a:schemeClr val="accent5">
                    <a:lumMod val="75000"/>
                  </a:schemeClr>
                </a:solidFill>
              </a:rPr>
              <a:t>\</a:t>
            </a:r>
            <a:r>
              <a:rPr lang="ja-JP" altLang="en-US" sz="800" b="1" dirty="0">
                <a:solidFill>
                  <a:schemeClr val="accent5">
                    <a:lumMod val="75000"/>
                  </a:schemeClr>
                </a:solidFill>
              </a:rPr>
              <a:t>」 が、特殊 </a:t>
            </a:r>
            <a:r>
              <a:rPr lang="en-US" altLang="ja-JP" sz="800" b="1" dirty="0">
                <a:solidFill>
                  <a:schemeClr val="accent5">
                    <a:lumMod val="75000"/>
                  </a:schemeClr>
                </a:solidFill>
              </a:rPr>
              <a:t>Unicode </a:t>
            </a:r>
            <a:r>
              <a:rPr lang="ja-JP" altLang="en-US" sz="800" b="1" dirty="0">
                <a:solidFill>
                  <a:schemeClr val="accent5">
                    <a:lumMod val="75000"/>
                  </a:schemeClr>
                </a:solidFill>
              </a:rPr>
              <a:t>文字に変換されてしまい</a:t>
            </a:r>
            <a:r>
              <a:rPr lang="ja-JP" altLang="en-US" sz="800" dirty="0"/>
              <a:t>、このコマンドをコピーしてコンソールに貼り付けると、</a:t>
            </a:r>
            <a:r>
              <a:rPr lang="ja-JP" altLang="en-US" sz="800" b="1" dirty="0">
                <a:solidFill>
                  <a:schemeClr val="accent5">
                    <a:lumMod val="75000"/>
                  </a:schemeClr>
                </a:solidFill>
              </a:rPr>
              <a:t>コマンドが正しく入力されないことがある。</a:t>
            </a:r>
            <a:endParaRPr lang="en-US" altLang="ja-JP" sz="800" b="1" dirty="0">
              <a:solidFill>
                <a:schemeClr val="accent5">
                  <a:lumMod val="75000"/>
                </a:schemeClr>
              </a:solidFill>
            </a:endParaRPr>
          </a:p>
          <a:p>
            <a:pPr marL="171450" indent="-171450">
              <a:buFont typeface="Arial" panose="020B0604020202020204" pitchFamily="34" charset="0"/>
              <a:buChar char="•"/>
            </a:pPr>
            <a:r>
              <a:rPr lang="ja-JP" altLang="en-US" sz="800" b="1" dirty="0">
                <a:solidFill>
                  <a:schemeClr val="accent2">
                    <a:lumMod val="75000"/>
                  </a:schemeClr>
                </a:solidFill>
              </a:rPr>
              <a:t>この場合は、一度テキストエディタに貼り付けてから、 「</a:t>
            </a:r>
            <a:r>
              <a:rPr lang="en-US" altLang="ja-JP" sz="800" b="1" dirty="0">
                <a:solidFill>
                  <a:schemeClr val="accent2">
                    <a:lumMod val="75000"/>
                  </a:schemeClr>
                </a:solidFill>
              </a:rPr>
              <a:t>\</a:t>
            </a:r>
            <a:r>
              <a:rPr lang="ja-JP" altLang="en-US" sz="800" b="1" dirty="0">
                <a:solidFill>
                  <a:schemeClr val="accent2">
                    <a:lumMod val="75000"/>
                  </a:schemeClr>
                </a:solidFill>
              </a:rPr>
              <a:t>」  の文字を半角バックスラッシュ </a:t>
            </a:r>
            <a:r>
              <a:rPr lang="en-US" altLang="ja-JP" sz="800" b="1" dirty="0">
                <a:solidFill>
                  <a:schemeClr val="accent2">
                    <a:lumMod val="75000"/>
                  </a:schemeClr>
                </a:solidFill>
              </a:rPr>
              <a:t>(</a:t>
            </a:r>
            <a:r>
              <a:rPr lang="ja-JP" altLang="en-US" sz="800" b="1" dirty="0">
                <a:solidFill>
                  <a:schemeClr val="accent2">
                    <a:lumMod val="75000"/>
                  </a:schemeClr>
                </a:solidFill>
              </a:rPr>
              <a:t>日本語環境においては半角円記号</a:t>
            </a:r>
            <a:r>
              <a:rPr lang="en-US" altLang="ja-JP" sz="800" b="1" dirty="0">
                <a:solidFill>
                  <a:schemeClr val="accent2">
                    <a:lumMod val="75000"/>
                  </a:schemeClr>
                </a:solidFill>
              </a:rPr>
              <a:t>) </a:t>
            </a:r>
            <a:r>
              <a:rPr lang="ja-JP" altLang="en-US" sz="800" b="1" dirty="0">
                <a:solidFill>
                  <a:schemeClr val="accent2">
                    <a:lumMod val="75000"/>
                  </a:schemeClr>
                </a:solidFill>
              </a:rPr>
              <a:t>に置き換えてから、コピー </a:t>
            </a:r>
            <a:r>
              <a:rPr lang="en-US" altLang="ja-JP" sz="800" b="1" dirty="0">
                <a:solidFill>
                  <a:schemeClr val="accent2">
                    <a:lumMod val="75000"/>
                  </a:schemeClr>
                </a:solidFill>
              </a:rPr>
              <a:t>&amp; </a:t>
            </a:r>
            <a:r>
              <a:rPr lang="ja-JP" altLang="en-US" sz="800" b="1" dirty="0">
                <a:solidFill>
                  <a:schemeClr val="accent2">
                    <a:lumMod val="75000"/>
                  </a:schemeClr>
                </a:solidFill>
              </a:rPr>
              <a:t>ペーストすること。</a:t>
            </a:r>
            <a:endParaRPr lang="en-US" altLang="ja-JP" sz="800" b="1" dirty="0">
              <a:solidFill>
                <a:schemeClr val="accent2">
                  <a:lumMod val="75000"/>
                </a:schemeClr>
              </a:solidFill>
            </a:endParaRPr>
          </a:p>
          <a:p>
            <a:pPr marL="171450" indent="-171450">
              <a:buFont typeface="Arial" panose="020B0604020202020204" pitchFamily="34" charset="0"/>
              <a:buChar char="•"/>
            </a:pPr>
            <a:r>
              <a:rPr lang="ja-JP" altLang="en-US" sz="800" b="1" dirty="0">
                <a:solidFill>
                  <a:schemeClr val="accent1">
                    <a:lumMod val="75000"/>
                  </a:schemeClr>
                </a:solidFill>
              </a:rPr>
              <a:t>または、</a:t>
            </a:r>
            <a:r>
              <a:rPr lang="en-US" altLang="ja-JP" sz="800" b="1" dirty="0">
                <a:solidFill>
                  <a:schemeClr val="accent1">
                    <a:lumMod val="75000"/>
                  </a:schemeClr>
                </a:solidFill>
              </a:rPr>
              <a:t>PowerPoint </a:t>
            </a:r>
            <a:r>
              <a:rPr lang="ja-JP" altLang="en-US" sz="800" b="1" dirty="0">
                <a:solidFill>
                  <a:schemeClr val="accent1">
                    <a:lumMod val="75000"/>
                  </a:schemeClr>
                </a:solidFill>
              </a:rPr>
              <a:t>版のマニュアル </a:t>
            </a:r>
            <a:r>
              <a:rPr lang="en-US" altLang="ja-JP" sz="800" b="1" dirty="0">
                <a:solidFill>
                  <a:schemeClr val="accent1">
                    <a:lumMod val="75000"/>
                  </a:schemeClr>
                </a:solidFill>
              </a:rPr>
              <a:t>(PPTX)</a:t>
            </a:r>
            <a:r>
              <a:rPr lang="ja-JP" altLang="en-US" sz="800" b="1" dirty="0">
                <a:solidFill>
                  <a:schemeClr val="accent1">
                    <a:lumMod val="75000"/>
                  </a:schemeClr>
                </a:solidFill>
              </a:rPr>
              <a:t> を </a:t>
            </a:r>
            <a:r>
              <a:rPr lang="en-US" altLang="ja-JP" sz="800" b="1" dirty="0">
                <a:solidFill>
                  <a:schemeClr val="accent1">
                    <a:lumMod val="75000"/>
                  </a:schemeClr>
                </a:solidFill>
              </a:rPr>
              <a:t>PowerPoint </a:t>
            </a:r>
            <a:r>
              <a:rPr lang="ja-JP" altLang="en-US" sz="800" b="1" dirty="0">
                <a:solidFill>
                  <a:schemeClr val="accent1">
                    <a:lumMod val="75000"/>
                  </a:schemeClr>
                </a:solidFill>
              </a:rPr>
              <a:t>で開いてコピー </a:t>
            </a:r>
            <a:r>
              <a:rPr lang="en-US" altLang="ja-JP" sz="800" b="1" dirty="0">
                <a:solidFill>
                  <a:schemeClr val="accent1">
                    <a:lumMod val="75000"/>
                  </a:schemeClr>
                </a:solidFill>
              </a:rPr>
              <a:t>&amp; </a:t>
            </a:r>
            <a:r>
              <a:rPr lang="ja-JP" altLang="en-US" sz="800" b="1" dirty="0">
                <a:solidFill>
                  <a:schemeClr val="accent1">
                    <a:lumMod val="75000"/>
                  </a:schemeClr>
                </a:solidFill>
              </a:rPr>
              <a:t>ペーストすることでも良い。</a:t>
            </a:r>
            <a:endParaRPr lang="en-US" altLang="ja-JP" sz="800" b="1" dirty="0">
              <a:solidFill>
                <a:schemeClr val="accent1">
                  <a:lumMod val="75000"/>
                </a:schemeClr>
              </a:solidFill>
            </a:endParaRPr>
          </a:p>
        </p:txBody>
      </p:sp>
    </p:spTree>
    <p:extLst>
      <p:ext uri="{BB962C8B-B14F-4D97-AF65-F5344CB8AC3E}">
        <p14:creationId xmlns:p14="http://schemas.microsoft.com/office/powerpoint/2010/main" val="131935208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717331" y="4572082"/>
            <a:ext cx="11274776" cy="2285917"/>
          </a:xfrm>
        </p:spPr>
        <p:txBody>
          <a:bodyPr>
            <a:normAutofit fontScale="62500" lnSpcReduction="20000"/>
          </a:bodyPr>
          <a:lstStyle/>
          <a:p>
            <a:pPr marL="457200" indent="-457200">
              <a:lnSpc>
                <a:spcPct val="120000"/>
              </a:lnSpc>
              <a:buFont typeface="+mj-lt"/>
              <a:buAutoNum type="arabicPeriod"/>
            </a:pPr>
            <a:r>
              <a:rPr kumimoji="1" lang="ja-JP" altLang="en-US" sz="2000" dirty="0"/>
              <a:t>上図のように、ソースコード集の </a:t>
            </a:r>
            <a:r>
              <a:rPr kumimoji="1" lang="en-US" altLang="ja-JP" sz="2000" dirty="0"/>
              <a:t>“</a:t>
            </a:r>
            <a:r>
              <a:rPr kumimoji="1" lang="en-US" altLang="ja-JP" sz="2000" dirty="0" err="1"/>
              <a:t>src</a:t>
            </a:r>
            <a:r>
              <a:rPr kumimoji="1" lang="en-US" altLang="ja-JP" sz="2000" dirty="0"/>
              <a:t>\bin\EntryPoint</a:t>
            </a:r>
            <a:r>
              <a:rPr lang="en-US" altLang="ja-JP" sz="2000" dirty="0"/>
              <a:t>.dat” </a:t>
            </a:r>
            <a:r>
              <a:rPr lang="ja-JP" altLang="en-US" sz="2000" dirty="0"/>
              <a:t>をメモ帳等のテキストエディタで開くと、下の方に </a:t>
            </a:r>
            <a:r>
              <a:rPr lang="en-US" altLang="ja-JP" sz="2000" dirty="0"/>
              <a:t>https:// </a:t>
            </a:r>
            <a:r>
              <a:rPr lang="ja-JP" altLang="en-US" sz="2000" dirty="0"/>
              <a:t>で始まる </a:t>
            </a:r>
            <a:r>
              <a:rPr lang="en-US" altLang="ja-JP" sz="2000" dirty="0"/>
              <a:t>URL </a:t>
            </a:r>
            <a:r>
              <a:rPr lang="ja-JP" altLang="en-US" sz="2000" dirty="0"/>
              <a:t>がある。</a:t>
            </a:r>
            <a:r>
              <a:rPr kumimoji="1" lang="ja-JP" altLang="en-US" sz="2000" dirty="0"/>
              <a:t>これを、「</a:t>
            </a:r>
            <a:r>
              <a:rPr lang="en-US" altLang="ja-JP" sz="2000" dirty="0"/>
              <a:t>3-5</a:t>
            </a:r>
            <a:r>
              <a:rPr lang="ja-JP" altLang="en-US" sz="2000" dirty="0"/>
              <a:t>」または「</a:t>
            </a:r>
            <a:r>
              <a:rPr lang="en-US" altLang="ja-JP" sz="2000" dirty="0"/>
              <a:t>4-5</a:t>
            </a:r>
            <a:r>
              <a:rPr lang="ja-JP" altLang="en-US" sz="2000" dirty="0"/>
              <a:t>」の「</a:t>
            </a:r>
            <a:r>
              <a:rPr lang="en-US" altLang="ja-JP" sz="2000" dirty="0"/>
              <a:t>7</a:t>
            </a:r>
            <a:r>
              <a:rPr lang="ja-JP" altLang="en-US" sz="2000" dirty="0"/>
              <a:t>」の「サービスポート」の </a:t>
            </a:r>
            <a:r>
              <a:rPr lang="en-US" altLang="ja-JP" sz="2000" dirty="0"/>
              <a:t>URL </a:t>
            </a:r>
            <a:r>
              <a:rPr lang="ja-JP" altLang="en-US" sz="2000" dirty="0"/>
              <a:t>と同じ文字列 </a:t>
            </a:r>
            <a:r>
              <a:rPr lang="en-US" altLang="ja-JP" sz="2000" dirty="0"/>
              <a:t>(</a:t>
            </a:r>
            <a:r>
              <a:rPr lang="ja-JP" altLang="en-US" sz="2000" dirty="0"/>
              <a:t>すなわち、下記の文字列</a:t>
            </a:r>
            <a:r>
              <a:rPr lang="en-US" altLang="ja-JP" sz="2000" dirty="0"/>
              <a:t>) </a:t>
            </a:r>
            <a:r>
              <a:rPr lang="ja-JP" altLang="en-US" sz="2000" dirty="0"/>
              <a:t>に置き換える。</a:t>
            </a:r>
            <a:r>
              <a:rPr lang="en-US" altLang="ja-JP" sz="2000" dirty="0"/>
              <a:t>※ URL </a:t>
            </a:r>
            <a:r>
              <a:rPr lang="ja-JP" altLang="en-US" sz="2000" dirty="0"/>
              <a:t>の末尾は </a:t>
            </a:r>
            <a:r>
              <a:rPr lang="en-US" altLang="ja-JP" sz="2000" dirty="0"/>
              <a:t>“/</a:t>
            </a:r>
            <a:r>
              <a:rPr lang="en-US" altLang="ja-JP" sz="2000" dirty="0" err="1"/>
              <a:t>thincontrol</a:t>
            </a:r>
            <a:r>
              <a:rPr lang="en-US" altLang="ja-JP" sz="2000" dirty="0"/>
              <a:t>/” </a:t>
            </a:r>
            <a:r>
              <a:rPr lang="ja-JP" altLang="en-US" sz="2000" dirty="0"/>
              <a:t>である。 </a:t>
            </a:r>
            <a:r>
              <a:rPr lang="en-US" altLang="ja-JP" sz="2000" dirty="0"/>
              <a:t>“/</a:t>
            </a:r>
            <a:r>
              <a:rPr lang="en-US" altLang="ja-JP" sz="2000" dirty="0" err="1"/>
              <a:t>thingate</a:t>
            </a:r>
            <a:r>
              <a:rPr lang="en-US" altLang="ja-JP" sz="2000" dirty="0"/>
              <a:t>/” </a:t>
            </a:r>
            <a:r>
              <a:rPr lang="ja-JP" altLang="en-US" sz="2000" dirty="0"/>
              <a:t>ではないので、注意すること。</a:t>
            </a:r>
            <a:endParaRPr lang="en-US" altLang="ja-JP" sz="2000" dirty="0"/>
          </a:p>
          <a:p>
            <a:pPr lvl="1">
              <a:lnSpc>
                <a:spcPct val="120000"/>
              </a:lnSpc>
            </a:pPr>
            <a:r>
              <a:rPr lang="en-US" altLang="ja-JP" sz="1900" b="1" u="sng" dirty="0">
                <a:solidFill>
                  <a:srgbClr val="0000FF"/>
                </a:solidFill>
              </a:rPr>
              <a:t>https://&lt;</a:t>
            </a:r>
            <a:r>
              <a:rPr lang="ja-JP" altLang="en-US" sz="1900" b="1" u="sng" dirty="0">
                <a:solidFill>
                  <a:srgbClr val="0000FF"/>
                </a:solidFill>
              </a:rPr>
              <a:t>コントローラのグローバル </a:t>
            </a:r>
            <a:r>
              <a:rPr lang="en-US" altLang="ja-JP" sz="1900" b="1" u="sng" dirty="0">
                <a:solidFill>
                  <a:srgbClr val="0000FF"/>
                </a:solidFill>
              </a:rPr>
              <a:t>IPv4 </a:t>
            </a:r>
            <a:r>
              <a:rPr lang="ja-JP" altLang="en-US" sz="1900" b="1" u="sng" dirty="0">
                <a:solidFill>
                  <a:srgbClr val="0000FF"/>
                </a:solidFill>
              </a:rPr>
              <a:t>アドレス</a:t>
            </a:r>
            <a:r>
              <a:rPr lang="en-US" altLang="ja-JP" sz="1900" b="1" u="sng" dirty="0">
                <a:solidFill>
                  <a:srgbClr val="0000FF"/>
                </a:solidFill>
              </a:rPr>
              <a:t>&gt;/</a:t>
            </a:r>
            <a:r>
              <a:rPr lang="en-US" altLang="ja-JP" sz="1900" b="1" u="sng" dirty="0" err="1">
                <a:solidFill>
                  <a:srgbClr val="0000FF"/>
                </a:solidFill>
              </a:rPr>
              <a:t>thincontrol</a:t>
            </a:r>
            <a:r>
              <a:rPr lang="en-US" altLang="ja-JP" sz="1900" b="1" u="sng" dirty="0">
                <a:solidFill>
                  <a:srgbClr val="0000FF"/>
                </a:solidFill>
              </a:rPr>
              <a:t>/</a:t>
            </a:r>
          </a:p>
          <a:p>
            <a:pPr marL="457200" indent="-457200">
              <a:lnSpc>
                <a:spcPct val="120000"/>
              </a:lnSpc>
              <a:buFont typeface="+mj-lt"/>
              <a:buAutoNum type="arabicPeriod"/>
            </a:pPr>
            <a:r>
              <a:rPr lang="en-US" altLang="ja-JP" sz="2000" dirty="0"/>
              <a:t>“SYSTEM:” </a:t>
            </a:r>
            <a:r>
              <a:rPr lang="ja-JP" altLang="en-US" sz="2000" dirty="0"/>
              <a:t>で始まる行がある。ここに、サンプルとして </a:t>
            </a:r>
            <a:r>
              <a:rPr lang="en-US" altLang="ja-JP" sz="2000" dirty="0"/>
              <a:t>“</a:t>
            </a:r>
            <a:r>
              <a:rPr lang="en-US" altLang="ja-JP" sz="2000" dirty="0" err="1"/>
              <a:t>MiKaKa</a:t>
            </a:r>
            <a:r>
              <a:rPr lang="en-US" altLang="ja-JP" sz="2000" dirty="0"/>
              <a:t> Corporation Private Gateway 001” </a:t>
            </a:r>
            <a:r>
              <a:rPr lang="ja-JP" altLang="en-US" sz="2000" dirty="0"/>
              <a:t>という文字列が書かれている。これを、自組織のシステムを意味する適当な文字列 </a:t>
            </a:r>
            <a:r>
              <a:rPr lang="en-US" altLang="ja-JP" sz="2000" dirty="0"/>
              <a:t>(</a:t>
            </a:r>
            <a:r>
              <a:rPr lang="ja-JP" altLang="en-US" sz="2000" dirty="0"/>
              <a:t>英数字のみ</a:t>
            </a:r>
            <a:r>
              <a:rPr lang="en-US" altLang="ja-JP" sz="2000" dirty="0"/>
              <a:t>) </a:t>
            </a:r>
            <a:r>
              <a:rPr lang="ja-JP" altLang="en-US" sz="2000" dirty="0"/>
              <a:t>に置換する。</a:t>
            </a:r>
            <a:br>
              <a:rPr lang="en-US" altLang="ja-JP" sz="2000" dirty="0"/>
            </a:br>
            <a:r>
              <a:rPr lang="en-US" altLang="ja-JP" sz="2000" dirty="0"/>
              <a:t>(</a:t>
            </a:r>
            <a:r>
              <a:rPr lang="ja-JP" altLang="en-US" sz="2000" dirty="0"/>
              <a:t>置換しなくても動作するが、アプリケーションの起動画面に表示されるので、できれば置換したほうがよい。</a:t>
            </a:r>
            <a:r>
              <a:rPr lang="en-US" altLang="ja-JP" sz="2000" dirty="0"/>
              <a:t>)</a:t>
            </a:r>
            <a:br>
              <a:rPr lang="en-US" altLang="ja-JP" sz="2000" dirty="0"/>
            </a:br>
            <a:r>
              <a:rPr lang="en-US" altLang="ja-JP" sz="2000" dirty="0"/>
              <a:t>※ “SYSTEM:”</a:t>
            </a:r>
            <a:r>
              <a:rPr lang="ja-JP" altLang="en-US" sz="2000" dirty="0"/>
              <a:t> の文字は削除しないこと。</a:t>
            </a:r>
            <a:endParaRPr lang="en-US" altLang="ja-JP" sz="2000" dirty="0"/>
          </a:p>
          <a:p>
            <a:pPr marL="457200" indent="-457200">
              <a:lnSpc>
                <a:spcPct val="120000"/>
              </a:lnSpc>
              <a:buFont typeface="+mj-lt"/>
              <a:buAutoNum type="arabicPeriod"/>
            </a:pPr>
            <a:r>
              <a:rPr lang="en-US" altLang="ja-JP" sz="2000" dirty="0"/>
              <a:t>EntryPoint.dat </a:t>
            </a:r>
            <a:r>
              <a:rPr lang="ja-JP" altLang="en-US" sz="2000" dirty="0"/>
              <a:t>ファイルを保存して、テキストエディタを閉じる。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6-4. </a:t>
            </a:r>
            <a:r>
              <a:rPr kumimoji="1" lang="ja-JP" altLang="en-US" dirty="0"/>
              <a:t>コントローラの </a:t>
            </a:r>
            <a:r>
              <a:rPr kumimoji="1" lang="en-US" altLang="ja-JP" dirty="0"/>
              <a:t>IP </a:t>
            </a:r>
            <a:r>
              <a:rPr kumimoji="1" lang="ja-JP" altLang="en-US" dirty="0"/>
              <a:t>アドレス等の指定</a:t>
            </a:r>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822" y="1135312"/>
            <a:ext cx="3466185" cy="2246391"/>
          </a:xfrm>
          <a:prstGeom prst="rect">
            <a:avLst/>
          </a:prstGeom>
          <a:ln>
            <a:solidFill>
              <a:schemeClr val="tx1"/>
            </a:solidFill>
          </a:ln>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1704" y="1431231"/>
            <a:ext cx="4280338" cy="2406515"/>
          </a:xfrm>
          <a:prstGeom prst="rect">
            <a:avLst/>
          </a:prstGeom>
        </p:spPr>
      </p:pic>
      <p:sp>
        <p:nvSpPr>
          <p:cNvPr id="8" name="正方形/長方形 7"/>
          <p:cNvSpPr/>
          <p:nvPr/>
        </p:nvSpPr>
        <p:spPr>
          <a:xfrm>
            <a:off x="902087" y="1606299"/>
            <a:ext cx="2038182" cy="1436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04963" y="2079637"/>
            <a:ext cx="753292" cy="1590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756755" y="2956034"/>
            <a:ext cx="1462741" cy="18130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32741" y="3515710"/>
            <a:ext cx="2788831" cy="369332"/>
          </a:xfrm>
          <a:prstGeom prst="rect">
            <a:avLst/>
          </a:prstGeom>
          <a:noFill/>
        </p:spPr>
        <p:txBody>
          <a:bodyPr wrap="square" rtlCol="0">
            <a:spAutoFit/>
          </a:bodyPr>
          <a:lstStyle/>
          <a:p>
            <a:r>
              <a:rPr lang="en-US" altLang="ja-JP" dirty="0" err="1"/>
              <a:t>src</a:t>
            </a:r>
            <a:r>
              <a:rPr lang="en-US" altLang="ja-JP" dirty="0"/>
              <a:t>\bin </a:t>
            </a:r>
            <a:r>
              <a:rPr lang="ja-JP" altLang="en-US" dirty="0"/>
              <a:t>ディレクトリを開く。</a:t>
            </a:r>
            <a:endParaRPr kumimoji="1" lang="ja-JP" altLang="en-US" dirty="0"/>
          </a:p>
        </p:txBody>
      </p:sp>
      <p:sp>
        <p:nvSpPr>
          <p:cNvPr id="14" name="テキスト ボックス 13"/>
          <p:cNvSpPr txBox="1"/>
          <p:nvPr/>
        </p:nvSpPr>
        <p:spPr>
          <a:xfrm>
            <a:off x="3485845" y="3917730"/>
            <a:ext cx="2788831" cy="646331"/>
          </a:xfrm>
          <a:prstGeom prst="rect">
            <a:avLst/>
          </a:prstGeom>
          <a:noFill/>
        </p:spPr>
        <p:txBody>
          <a:bodyPr wrap="square" rtlCol="0">
            <a:spAutoFit/>
          </a:bodyPr>
          <a:lstStyle/>
          <a:p>
            <a:r>
              <a:rPr lang="en-US" altLang="ja-JP" dirty="0"/>
              <a:t>EntryPoint.dat </a:t>
            </a:r>
            <a:r>
              <a:rPr lang="ja-JP" altLang="en-US" dirty="0"/>
              <a:t>をメモ帳などのテキストエディタで開く。</a:t>
            </a:r>
            <a:endParaRPr kumimoji="1" lang="ja-JP" altLang="en-US" dirty="0"/>
          </a:p>
        </p:txBody>
      </p:sp>
      <p:sp>
        <p:nvSpPr>
          <p:cNvPr id="15" name="右矢印 14"/>
          <p:cNvSpPr/>
          <p:nvPr/>
        </p:nvSpPr>
        <p:spPr>
          <a:xfrm>
            <a:off x="2339150" y="388224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846" y="41581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7213556" y="4270298"/>
            <a:ext cx="4224465" cy="369332"/>
          </a:xfrm>
          <a:prstGeom prst="rect">
            <a:avLst/>
          </a:prstGeom>
          <a:noFill/>
        </p:spPr>
        <p:txBody>
          <a:bodyPr wrap="square" rtlCol="0">
            <a:spAutoFit/>
          </a:bodyPr>
          <a:lstStyle/>
          <a:p>
            <a:r>
              <a:rPr lang="en-US" altLang="ja-JP" dirty="0"/>
              <a:t>URL </a:t>
            </a:r>
            <a:r>
              <a:rPr lang="ja-JP" altLang="en-US" dirty="0"/>
              <a:t>およびシステム名を書換える。</a:t>
            </a:r>
            <a:endParaRPr kumimoji="1" lang="ja-JP" altLang="en-US" dirty="0"/>
          </a:p>
        </p:txBody>
      </p:sp>
      <p:pic>
        <p:nvPicPr>
          <p:cNvPr id="19" name="図 18"/>
          <p:cNvPicPr>
            <a:picLocks noChangeAspect="1"/>
          </p:cNvPicPr>
          <p:nvPr/>
        </p:nvPicPr>
        <p:blipFill>
          <a:blip r:embed="rId4"/>
          <a:stretch>
            <a:fillRect/>
          </a:stretch>
        </p:blipFill>
        <p:spPr>
          <a:xfrm>
            <a:off x="7213556" y="1626851"/>
            <a:ext cx="4043782" cy="2658365"/>
          </a:xfrm>
          <a:prstGeom prst="rect">
            <a:avLst/>
          </a:prstGeom>
        </p:spPr>
      </p:pic>
      <p:sp>
        <p:nvSpPr>
          <p:cNvPr id="12" name="正方形/長方形 11"/>
          <p:cNvSpPr/>
          <p:nvPr/>
        </p:nvSpPr>
        <p:spPr>
          <a:xfrm>
            <a:off x="7209400" y="3632431"/>
            <a:ext cx="1958663" cy="36205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7380611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414344"/>
            <a:ext cx="11545223" cy="1693590"/>
          </a:xfrm>
        </p:spPr>
        <p:txBody>
          <a:bodyPr>
            <a:normAutofit fontScale="85000" lnSpcReduction="10000"/>
          </a:bodyPr>
          <a:lstStyle/>
          <a:p>
            <a:r>
              <a:rPr kumimoji="1" lang="ja-JP" altLang="en-US" dirty="0"/>
              <a:t>ビルドは、 </a:t>
            </a:r>
            <a:r>
              <a:rPr kumimoji="1" lang="en-US" altLang="ja-JP" dirty="0" err="1"/>
              <a:t>src</a:t>
            </a:r>
            <a:r>
              <a:rPr kumimoji="1" lang="en-US" altLang="ja-JP" dirty="0"/>
              <a:t>\BuildAll.cmd (</a:t>
            </a:r>
            <a:r>
              <a:rPr kumimoji="1" lang="ja-JP" altLang="en-US" dirty="0"/>
              <a:t>バッチファイル</a:t>
            </a:r>
            <a:r>
              <a:rPr kumimoji="1" lang="en-US" altLang="ja-JP" dirty="0"/>
              <a:t>) </a:t>
            </a:r>
            <a:r>
              <a:rPr kumimoji="1" lang="ja-JP" altLang="en-US" dirty="0"/>
              <a:t>をダブルクリックすることで開始される。</a:t>
            </a:r>
            <a:endParaRPr kumimoji="1" lang="en-US" altLang="ja-JP" dirty="0"/>
          </a:p>
          <a:p>
            <a:r>
              <a:rPr kumimoji="1" lang="ja-JP" altLang="en-US" dirty="0"/>
              <a:t>ビルドが開始されると、</a:t>
            </a:r>
            <a:r>
              <a:rPr kumimoji="1" lang="en-US" altLang="ja-JP" dirty="0"/>
              <a:t>”Increments build number (y/n) ?” </a:t>
            </a:r>
            <a:r>
              <a:rPr kumimoji="1" lang="ja-JP" altLang="en-US" dirty="0"/>
              <a:t>と表示される。</a:t>
            </a:r>
            <a:br>
              <a:rPr kumimoji="1" lang="ja-JP" altLang="en-US" dirty="0"/>
            </a:br>
            <a:r>
              <a:rPr kumimoji="1" lang="ja-JP" altLang="en-US" dirty="0"/>
              <a:t>ここでは、</a:t>
            </a:r>
            <a:r>
              <a:rPr kumimoji="1" lang="en-US" altLang="ja-JP" dirty="0"/>
              <a:t>”y” </a:t>
            </a:r>
            <a:r>
              <a:rPr kumimoji="1" lang="ja-JP" altLang="en-US" dirty="0"/>
              <a:t>と入力し、</a:t>
            </a:r>
            <a:r>
              <a:rPr lang="en-US" altLang="ja-JP" dirty="0"/>
              <a:t>Enter </a:t>
            </a:r>
            <a:r>
              <a:rPr lang="ja-JP" altLang="en-US" dirty="0"/>
              <a:t>キーを押す。</a:t>
            </a:r>
            <a:endParaRPr lang="en-US" altLang="ja-JP" dirty="0"/>
          </a:p>
          <a:p>
            <a:r>
              <a:rPr kumimoji="1" lang="ja-JP" altLang="en-US" dirty="0"/>
              <a:t>ビルドが完了すると、</a:t>
            </a:r>
            <a:r>
              <a:rPr kumimoji="1" lang="en-US" altLang="ja-JP" dirty="0"/>
              <a:t>win32_outputs\Public\</a:t>
            </a:r>
            <a:r>
              <a:rPr lang="en-US" altLang="ja-JP" dirty="0"/>
              <a:t>&lt;</a:t>
            </a:r>
            <a:r>
              <a:rPr lang="ja-JP" altLang="en-US" dirty="0"/>
              <a:t>識別子</a:t>
            </a:r>
            <a:r>
              <a:rPr lang="en-US" altLang="ja-JP" dirty="0"/>
              <a:t>&gt;\ </a:t>
            </a:r>
            <a:r>
              <a:rPr lang="ja-JP" altLang="en-US" dirty="0"/>
              <a:t>にインストーラ一式が生成される。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6-5</a:t>
            </a:r>
            <a:r>
              <a:rPr kumimoji="1" lang="en-US" altLang="ja-JP" dirty="0"/>
              <a:t>. </a:t>
            </a:r>
            <a:r>
              <a:rPr kumimoji="1" lang="ja-JP" altLang="en-US" dirty="0"/>
              <a:t>ビルドの実施</a:t>
            </a:r>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1" y="1081611"/>
            <a:ext cx="5297214" cy="2978229"/>
          </a:xfrm>
          <a:prstGeom prst="rect">
            <a:avLst/>
          </a:prstGeom>
        </p:spPr>
      </p:pic>
      <p:sp>
        <p:nvSpPr>
          <p:cNvPr id="6" name="正方形/長方形 5"/>
          <p:cNvSpPr/>
          <p:nvPr/>
        </p:nvSpPr>
        <p:spPr>
          <a:xfrm>
            <a:off x="1012446" y="2495419"/>
            <a:ext cx="524692" cy="17336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9433" y="1100481"/>
            <a:ext cx="5578919" cy="3136611"/>
          </a:xfrm>
          <a:prstGeom prst="rect">
            <a:avLst/>
          </a:prstGeom>
        </p:spPr>
      </p:pic>
      <p:sp>
        <p:nvSpPr>
          <p:cNvPr id="8" name="正方形/長方形 7"/>
          <p:cNvSpPr/>
          <p:nvPr/>
        </p:nvSpPr>
        <p:spPr>
          <a:xfrm>
            <a:off x="7176764" y="1596785"/>
            <a:ext cx="1202608"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778068" y="3654185"/>
            <a:ext cx="3399684"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5645782" y="266878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173312" y="2073166"/>
            <a:ext cx="1437288" cy="369332"/>
          </a:xfrm>
          <a:prstGeom prst="rect">
            <a:avLst/>
          </a:prstGeom>
          <a:noFill/>
        </p:spPr>
        <p:txBody>
          <a:bodyPr wrap="square" rtlCol="0">
            <a:spAutoFit/>
          </a:bodyPr>
          <a:lstStyle/>
          <a:p>
            <a:r>
              <a:rPr kumimoji="1" lang="ja-JP" altLang="en-US" dirty="0">
                <a:solidFill>
                  <a:srgbClr val="FF0000"/>
                </a:solidFill>
              </a:rPr>
              <a:t>完了</a:t>
            </a:r>
            <a:r>
              <a:rPr kumimoji="1" lang="en-US" altLang="ja-JP" dirty="0">
                <a:solidFill>
                  <a:srgbClr val="FF0000"/>
                </a:solidFill>
              </a:rPr>
              <a:t>!</a:t>
            </a:r>
            <a:endParaRPr kumimoji="1" lang="ja-JP" altLang="en-US" dirty="0">
              <a:solidFill>
                <a:srgbClr val="FF0000"/>
              </a:solidFill>
            </a:endParaRPr>
          </a:p>
        </p:txBody>
      </p:sp>
      <p:sp>
        <p:nvSpPr>
          <p:cNvPr id="12" name="テキスト ボックス 11"/>
          <p:cNvSpPr txBox="1"/>
          <p:nvPr/>
        </p:nvSpPr>
        <p:spPr>
          <a:xfrm>
            <a:off x="717332" y="2873477"/>
            <a:ext cx="1437288" cy="369332"/>
          </a:xfrm>
          <a:prstGeom prst="rect">
            <a:avLst/>
          </a:prstGeom>
          <a:noFill/>
        </p:spPr>
        <p:txBody>
          <a:bodyPr wrap="square" rtlCol="0">
            <a:spAutoFit/>
          </a:bodyPr>
          <a:lstStyle/>
          <a:p>
            <a:r>
              <a:rPr kumimoji="1" lang="ja-JP" altLang="en-US" dirty="0">
                <a:solidFill>
                  <a:srgbClr val="FF0000"/>
                </a:solidFill>
              </a:rPr>
              <a:t>開始</a:t>
            </a:r>
            <a:r>
              <a:rPr kumimoji="1" lang="en-US" altLang="ja-JP" dirty="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22188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p:cNvSpPr>
            <a:spLocks noGrp="1"/>
          </p:cNvSpPr>
          <p:nvPr>
            <p:ph idx="1"/>
          </p:nvPr>
        </p:nvSpPr>
        <p:spPr/>
        <p:txBody>
          <a:bodyPr>
            <a:normAutofit fontScale="92500" lnSpcReduction="10000"/>
          </a:bodyPr>
          <a:lstStyle/>
          <a:p>
            <a:r>
              <a:rPr kumimoji="1" lang="ja-JP" altLang="en-US" sz="2400" dirty="0"/>
              <a:t>コントローラ </a:t>
            </a:r>
            <a:r>
              <a:rPr kumimoji="1" lang="en-US" altLang="ja-JP" sz="2400" dirty="0"/>
              <a:t>(1 </a:t>
            </a:r>
            <a:r>
              <a:rPr kumimoji="1" lang="ja-JP" altLang="en-US" sz="2400" dirty="0"/>
              <a:t>台以上</a:t>
            </a:r>
            <a:r>
              <a:rPr kumimoji="1" lang="en-US" altLang="ja-JP" sz="2400" dirty="0"/>
              <a:t>)</a:t>
            </a:r>
          </a:p>
          <a:p>
            <a:pPr lvl="1"/>
            <a:r>
              <a:rPr lang="en-US" altLang="ja-JP" sz="2000" dirty="0"/>
              <a:t>CPU: (Intel/AMD 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a:t>)</a:t>
            </a:r>
          </a:p>
          <a:p>
            <a:pPr lvl="1"/>
            <a:r>
              <a:rPr lang="en-US" altLang="ja-JP" sz="2000" dirty="0"/>
              <a:t>RAM: 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a:t>万を超えるごとに </a:t>
            </a:r>
            <a:r>
              <a:rPr lang="en-US" altLang="ja-JP" sz="2000" dirty="0"/>
              <a:t>1GB </a:t>
            </a:r>
            <a:r>
              <a:rPr lang="ja-JP" altLang="en-US" sz="2000" dirty="0"/>
              <a:t>追加</a:t>
            </a:r>
            <a:r>
              <a:rPr lang="en-US" altLang="ja-JP" sz="2000" dirty="0"/>
              <a:t>) ※1</a:t>
            </a:r>
          </a:p>
          <a:p>
            <a:pPr lvl="1"/>
            <a:r>
              <a:rPr lang="ja-JP" altLang="en-US" sz="2000" dirty="0"/>
              <a:t>ストレージ</a:t>
            </a:r>
            <a:r>
              <a:rPr lang="en-US" altLang="ja-JP" sz="2000" dirty="0"/>
              <a:t>:</a:t>
            </a:r>
            <a:r>
              <a:rPr lang="ja-JP" altLang="en-US" sz="2000" dirty="0"/>
              <a:t> </a:t>
            </a:r>
            <a:r>
              <a:rPr lang="en-US" altLang="ja-JP" sz="2000" dirty="0"/>
              <a:t>64GB</a:t>
            </a:r>
            <a:r>
              <a:rPr lang="ja-JP" altLang="en-US" sz="2000" dirty="0"/>
              <a:t> 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kumimoji="1" lang="en-US" altLang="ja-JP" sz="2000" dirty="0"/>
              <a:t>OS:</a:t>
            </a:r>
            <a:br>
              <a:rPr kumimoji="1" lang="en-US" altLang="ja-JP" sz="2000" dirty="0"/>
            </a:br>
            <a:r>
              <a:rPr kumimoji="1" lang="en-US" altLang="ja-JP" sz="2000" dirty="0"/>
              <a:t>Windows 8.1, 10, 11, Windows Server 2012, 2012 R2, 2016, 2019, 2022 (</a:t>
            </a:r>
            <a:r>
              <a:rPr kumimoji="1" lang="ja-JP" altLang="en-US" sz="2000" dirty="0"/>
              <a:t>デスクトップ機能有り</a:t>
            </a:r>
            <a:r>
              <a:rPr kumimoji="1" lang="en-US" altLang="ja-JP" sz="2000" dirty="0"/>
              <a:t>) ※2</a:t>
            </a:r>
            <a:br>
              <a:rPr kumimoji="1" lang="en-US" altLang="ja-JP" sz="2000" dirty="0"/>
            </a:br>
            <a:r>
              <a:rPr kumimoji="1" lang="ja-JP" altLang="en-US" sz="2000" dirty="0"/>
              <a:t>または</a:t>
            </a:r>
            <a:br>
              <a:rPr kumimoji="1" lang="en-US" altLang="ja-JP" sz="2000" dirty="0"/>
            </a:br>
            <a:r>
              <a:rPr kumimoji="1" lang="en-US" altLang="ja-JP" sz="2000" dirty="0"/>
              <a:t>Linux (Ubuntu 16.04/18.04/20.04/22.04</a:t>
            </a:r>
            <a:r>
              <a:rPr kumimoji="1" lang="ja-JP" altLang="en-US" sz="2000" dirty="0"/>
              <a:t> を推奨</a:t>
            </a:r>
            <a:r>
              <a:rPr kumimoji="1" lang="en-US" altLang="ja-JP" sz="2000" dirty="0"/>
              <a:t>) </a:t>
            </a:r>
            <a:r>
              <a:rPr lang="en-US" altLang="ja-JP" sz="2000" dirty="0"/>
              <a:t>※2</a:t>
            </a:r>
            <a:endParaRPr kumimoji="1" lang="en-US" altLang="ja-JP" sz="2000" dirty="0"/>
          </a:p>
          <a:p>
            <a:pPr lvl="1"/>
            <a:endParaRPr kumimoji="1" lang="en-US" altLang="ja-JP" sz="2000" dirty="0"/>
          </a:p>
          <a:p>
            <a:pPr marL="0" indent="0">
              <a:buNone/>
            </a:pPr>
            <a:r>
              <a:rPr kumimoji="1" lang="en-US" altLang="ja-JP" sz="1800" dirty="0"/>
              <a:t>※1 RAM </a:t>
            </a:r>
            <a:r>
              <a:rPr kumimoji="1" lang="ja-JP" altLang="en-US" sz="1800" dirty="0"/>
              <a:t>容量は、最小値であり、</a:t>
            </a:r>
            <a:r>
              <a:rPr kumimoji="1" lang="en-US" altLang="ja-JP" sz="1800" dirty="0"/>
              <a:t>OS </a:t>
            </a:r>
            <a:r>
              <a:rPr kumimoji="1" lang="ja-JP" altLang="en-US" sz="1800" dirty="0"/>
              <a:t>上で、シン・テレワークシステムと関係ない他のプログラムを動作させない場合の値である。仮に他の任意のプログラム </a:t>
            </a:r>
            <a:r>
              <a:rPr kumimoji="1" lang="en-US" altLang="ja-JP" sz="1800" dirty="0"/>
              <a:t>(</a:t>
            </a:r>
            <a:r>
              <a:rPr kumimoji="1" lang="ja-JP" altLang="en-US" sz="1800" dirty="0"/>
              <a:t>例</a:t>
            </a:r>
            <a:r>
              <a:rPr kumimoji="1" lang="en-US" altLang="ja-JP" sz="1800" dirty="0"/>
              <a:t>: </a:t>
            </a:r>
            <a:r>
              <a:rPr kumimoji="1" lang="ja-JP" altLang="en-US" sz="1800" dirty="0"/>
              <a:t>アンチウイルスソフトウェア、</a:t>
            </a:r>
            <a:r>
              <a:rPr lang="en-US" altLang="ja-JP" sz="1800" dirty="0"/>
              <a:t>Windows Update</a:t>
            </a:r>
            <a:r>
              <a:rPr lang="ja-JP" altLang="en-US" sz="1800" dirty="0" err="1"/>
              <a:t>、</a:t>
            </a:r>
            <a:r>
              <a:rPr lang="ja-JP" altLang="en-US" sz="1800" dirty="0"/>
              <a:t>バックアップツール等</a:t>
            </a:r>
            <a:r>
              <a:rPr lang="en-US" altLang="ja-JP" sz="1800" dirty="0"/>
              <a:t>) </a:t>
            </a:r>
            <a:r>
              <a:rPr lang="ja-JP" altLang="en-US" sz="1800" dirty="0"/>
              <a:t>を動作させる場合は、そのプログラムを動作させるために必要な </a:t>
            </a:r>
            <a:r>
              <a:rPr lang="en-US" altLang="ja-JP" sz="1800" dirty="0"/>
              <a:t>RAM </a:t>
            </a:r>
            <a:r>
              <a:rPr lang="ja-JP" altLang="en-US" sz="1800" dirty="0"/>
              <a:t>容量を追加する必要がある場合がある。</a:t>
            </a:r>
            <a:r>
              <a:rPr lang="en-US" altLang="ja-JP" sz="1800" dirty="0"/>
              <a:t>RAM </a:t>
            </a:r>
            <a:r>
              <a:rPr lang="ja-JP" altLang="en-US" sz="1800" dirty="0"/>
              <a:t>の消費を注視した上で、余裕がなくなってきたようであれば、</a:t>
            </a:r>
            <a:r>
              <a:rPr lang="en-US" altLang="ja-JP" sz="1800" dirty="0"/>
              <a:t>RAM </a:t>
            </a:r>
            <a:r>
              <a:rPr lang="ja-JP" altLang="en-US" sz="1800" dirty="0"/>
              <a:t>容量を増加させる必要がある。なお、シン・テレワークシステム パブリック版の </a:t>
            </a:r>
            <a:r>
              <a:rPr lang="en-US" altLang="ja-JP" sz="1800" dirty="0"/>
              <a:t>RAM </a:t>
            </a:r>
            <a:r>
              <a:rPr lang="ja-JP" altLang="en-US" sz="1800" dirty="0"/>
              <a:t>消費実績を第 </a:t>
            </a:r>
            <a:r>
              <a:rPr lang="en-US" altLang="ja-JP" sz="1800" dirty="0"/>
              <a:t>10</a:t>
            </a:r>
            <a:r>
              <a:rPr lang="ja-JP" altLang="en-US" sz="1800" dirty="0"/>
              <a:t> 章に掲載している。</a:t>
            </a:r>
          </a:p>
          <a:p>
            <a:pPr marL="0" indent="0">
              <a:buNone/>
            </a:pPr>
            <a:r>
              <a:rPr kumimoji="1" lang="en-US" altLang="ja-JP" sz="1800" dirty="0"/>
              <a:t>※2 Microsoft .NET </a:t>
            </a:r>
            <a:r>
              <a:rPr kumimoji="1" lang="ja-JP" altLang="en-US" sz="1800" dirty="0"/>
              <a:t>の本ソフトウェアに必要なバージョン </a:t>
            </a:r>
            <a:r>
              <a:rPr kumimoji="1" lang="en-US" altLang="ja-JP" sz="1800" dirty="0"/>
              <a:t>(</a:t>
            </a:r>
            <a:r>
              <a:rPr kumimoji="1" lang="ja-JP" altLang="en-US" sz="1800" dirty="0"/>
              <a:t>本 </a:t>
            </a:r>
            <a:r>
              <a:rPr kumimoji="1" lang="en-US" altLang="ja-JP" sz="1800" dirty="0"/>
              <a:t>PPT </a:t>
            </a:r>
            <a:r>
              <a:rPr kumimoji="1" lang="ja-JP" altLang="en-US" sz="1800" dirty="0"/>
              <a:t>表紙に記載</a:t>
            </a:r>
            <a:r>
              <a:rPr kumimoji="1" lang="en-US" altLang="ja-JP" sz="1800" dirty="0"/>
              <a:t>) </a:t>
            </a:r>
            <a:r>
              <a:rPr kumimoji="1" lang="ja-JP" altLang="en-US" sz="1800" dirty="0"/>
              <a:t>の動作をサポートしている </a:t>
            </a:r>
            <a:r>
              <a:rPr kumimoji="1" lang="en-US" altLang="ja-JP" sz="1800" dirty="0"/>
              <a:t>OS </a:t>
            </a:r>
            <a:r>
              <a:rPr kumimoji="1" lang="ja-JP" altLang="en-US" sz="1800" dirty="0"/>
              <a:t>である必要がある。</a:t>
            </a:r>
            <a:br>
              <a:rPr lang="en-US" altLang="ja-JP" sz="1800" dirty="0"/>
            </a:br>
            <a:r>
              <a:rPr lang="en-US" altLang="ja-JP" sz="1800" dirty="0"/>
              <a:t>https://github.com/dotnet/core/blob/master/release-notes/</a:t>
            </a:r>
            <a:br>
              <a:rPr lang="en-US" altLang="ja-JP" sz="1800" dirty="0"/>
            </a:br>
            <a:r>
              <a:rPr kumimoji="1" lang="ja-JP" altLang="en-US" sz="1800" dirty="0"/>
              <a:t>データベース </a:t>
            </a:r>
            <a:r>
              <a:rPr kumimoji="1" lang="en-US" altLang="ja-JP" sz="1800" dirty="0"/>
              <a:t>(SQL Server 2019 Express) </a:t>
            </a:r>
            <a:r>
              <a:rPr kumimoji="1" lang="ja-JP" altLang="en-US" sz="1800" dirty="0"/>
              <a:t>を同居させる場合は、</a:t>
            </a:r>
            <a:r>
              <a:rPr kumimoji="1" lang="en-US" altLang="ja-JP" sz="1800" dirty="0"/>
              <a:t>SQL Server 2019 Express </a:t>
            </a:r>
            <a:r>
              <a:rPr kumimoji="1" lang="ja-JP" altLang="en-US" sz="1800" dirty="0"/>
              <a:t>の動作対象 </a:t>
            </a:r>
            <a:r>
              <a:rPr kumimoji="1" lang="en-US" altLang="ja-JP" sz="1800" dirty="0"/>
              <a:t>OS </a:t>
            </a:r>
            <a:r>
              <a:rPr kumimoji="1" lang="ja-JP" altLang="en-US" sz="1800" dirty="0"/>
              <a:t>である必要がある。</a:t>
            </a:r>
            <a:br>
              <a:rPr kumimoji="1" lang="en-US" altLang="ja-JP" sz="1800" dirty="0"/>
            </a:br>
            <a:r>
              <a:rPr lang="en-US" altLang="ja-JP" sz="1800" dirty="0"/>
              <a:t>https://docs.microsoft.com/ja-jp/sql/linux/sql-server-linux-setup?view=sql-server-ver15</a:t>
            </a:r>
            <a:endParaRPr kumimoji="1" lang="ja-JP" altLang="en-US" sz="1800" dirty="0"/>
          </a:p>
        </p:txBody>
      </p:sp>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17</a:t>
            </a:fld>
            <a:endParaRPr kumimoji="1" lang="ja-JP" altLang="en-US" dirty="0"/>
          </a:p>
        </p:txBody>
      </p:sp>
      <p:sp>
        <p:nvSpPr>
          <p:cNvPr id="3" name="タイトル 2"/>
          <p:cNvSpPr>
            <a:spLocks noGrp="1"/>
          </p:cNvSpPr>
          <p:nvPr>
            <p:ph type="title"/>
          </p:nvPr>
        </p:nvSpPr>
        <p:spPr/>
        <p:txBody>
          <a:bodyPr>
            <a:normAutofit fontScale="90000"/>
          </a:bodyPr>
          <a:lstStyle/>
          <a:p>
            <a:r>
              <a:rPr lang="en-US" altLang="ja-JP" dirty="0"/>
              <a:t>2-1. </a:t>
            </a:r>
            <a:r>
              <a:rPr lang="ja-JP" altLang="en-US" dirty="0"/>
              <a:t>必要なハードウェアおよび </a:t>
            </a:r>
            <a:r>
              <a:rPr lang="en-US" altLang="ja-JP" dirty="0"/>
              <a:t>OS</a:t>
            </a:r>
            <a:endParaRPr kumimoji="1" lang="ja-JP" altLang="en-US" dirty="0"/>
          </a:p>
        </p:txBody>
      </p:sp>
      <p:sp>
        <p:nvSpPr>
          <p:cNvPr id="5" name="テキスト ボックス 4"/>
          <p:cNvSpPr txBox="1"/>
          <p:nvPr/>
        </p:nvSpPr>
        <p:spPr>
          <a:xfrm>
            <a:off x="876861" y="5952034"/>
            <a:ext cx="10582030" cy="76944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a:solidFill>
                  <a:schemeClr val="accent5">
                    <a:lumMod val="75000"/>
                  </a:schemeClr>
                </a:solidFill>
              </a:rPr>
              <a:t>Windows </a:t>
            </a:r>
            <a:r>
              <a:rPr kumimoji="1" lang="ja-JP" altLang="en-US" sz="1100" b="1" dirty="0">
                <a:solidFill>
                  <a:schemeClr val="accent5">
                    <a:lumMod val="75000"/>
                  </a:schemeClr>
                </a:solidFill>
              </a:rPr>
              <a:t>クライアント版を、シン・テレワークシステム コントローラ等のサーバーとすることは、技術的に可能である。</a:t>
            </a:r>
            <a:endParaRPr kumimoji="1" lang="en-US" altLang="ja-JP" sz="1100" b="1" dirty="0">
              <a:solidFill>
                <a:schemeClr val="accent5">
                  <a:lumMod val="75000"/>
                </a:schemeClr>
              </a:solidFill>
            </a:endParaRPr>
          </a:p>
          <a:p>
            <a:pPr marL="171450" indent="-171450">
              <a:buFont typeface="Arial" panose="020B0604020202020204" pitchFamily="34" charset="0"/>
              <a:buChar char="•"/>
            </a:pPr>
            <a:r>
              <a:rPr kumimoji="1" lang="ja-JP" altLang="en-US" sz="1100" dirty="0"/>
              <a:t>本マニュアルでは、</a:t>
            </a:r>
            <a:r>
              <a:rPr kumimoji="1" lang="en-US" altLang="ja-JP" sz="1100" dirty="0"/>
              <a:t>Windows Server </a:t>
            </a:r>
            <a:r>
              <a:rPr kumimoji="1" lang="ja-JP" altLang="en-US" sz="1100" dirty="0"/>
              <a:t>を用いた例を説明しているが、</a:t>
            </a:r>
            <a:r>
              <a:rPr kumimoji="1" lang="en-US" altLang="ja-JP" sz="1100" dirty="0"/>
              <a:t>Windows </a:t>
            </a:r>
            <a:r>
              <a:rPr kumimoji="1" lang="ja-JP" altLang="en-US" sz="1100" dirty="0"/>
              <a:t>のクライアント版 </a:t>
            </a:r>
            <a:r>
              <a:rPr kumimoji="1" lang="en-US" altLang="ja-JP" sz="1100" dirty="0"/>
              <a:t>(Windows 10</a:t>
            </a:r>
            <a:r>
              <a:rPr kumimoji="1" lang="ja-JP" altLang="en-US" sz="1100" dirty="0"/>
              <a:t> 等</a:t>
            </a:r>
            <a:r>
              <a:rPr kumimoji="1" lang="en-US" altLang="ja-JP" sz="1100" dirty="0"/>
              <a:t>) </a:t>
            </a:r>
            <a:r>
              <a:rPr kumimoji="1" lang="ja-JP" altLang="en-US" sz="1100" dirty="0"/>
              <a:t>でも、コントローラ等を動作させることは技術的に可能である。しかしながら、</a:t>
            </a:r>
            <a:r>
              <a:rPr kumimoji="1" lang="en-US" altLang="ja-JP" sz="1100" dirty="0"/>
              <a:t>Windows </a:t>
            </a:r>
            <a:r>
              <a:rPr kumimoji="1" lang="ja-JP" altLang="en-US" sz="1100" dirty="0"/>
              <a:t>のクライアント版について、ユーザー </a:t>
            </a:r>
            <a:r>
              <a:rPr kumimoji="1" lang="en-US" altLang="ja-JP" sz="1100" dirty="0"/>
              <a:t>(</a:t>
            </a:r>
            <a:r>
              <a:rPr kumimoji="1" lang="ja-JP" altLang="en-US" sz="1100" dirty="0"/>
              <a:t>読者</a:t>
            </a:r>
            <a:r>
              <a:rPr kumimoji="1" lang="en-US" altLang="ja-JP" sz="1100" dirty="0"/>
              <a:t>) </a:t>
            </a:r>
            <a:r>
              <a:rPr kumimoji="1" lang="ja-JP" altLang="en-US" sz="1100" dirty="0"/>
              <a:t>と </a:t>
            </a:r>
            <a:r>
              <a:rPr kumimoji="1" lang="en-US" altLang="ja-JP" sz="1100" dirty="0"/>
              <a:t>Microsoft </a:t>
            </a:r>
            <a:r>
              <a:rPr kumimoji="1" lang="ja-JP" altLang="en-US" sz="1100" dirty="0"/>
              <a:t>社との間の契約・売買条件 </a:t>
            </a:r>
            <a:r>
              <a:rPr kumimoji="1" lang="en-US" altLang="ja-JP" sz="1100" dirty="0"/>
              <a:t>(</a:t>
            </a:r>
            <a:r>
              <a:rPr kumimoji="1" lang="ja-JP" altLang="en-US" sz="1100" dirty="0"/>
              <a:t>二者間の合意内容</a:t>
            </a:r>
            <a:r>
              <a:rPr kumimoji="1" lang="en-US" altLang="ja-JP" sz="1100" dirty="0"/>
              <a:t>) </a:t>
            </a:r>
            <a:r>
              <a:rPr kumimoji="1" lang="ja-JP" altLang="en-US" sz="1100" dirty="0"/>
              <a:t>によっては、クライアント </a:t>
            </a:r>
            <a:r>
              <a:rPr kumimoji="1" lang="en-US" altLang="ja-JP" sz="1100" dirty="0"/>
              <a:t>Windows </a:t>
            </a:r>
            <a:r>
              <a:rPr kumimoji="1" lang="ja-JP" altLang="en-US" sz="1100" dirty="0"/>
              <a:t>をサーバーとして使用する際に何らかの制約を設けることに、ユーザー </a:t>
            </a:r>
            <a:r>
              <a:rPr lang="en-US" altLang="ja-JP" sz="1100" dirty="0"/>
              <a:t>(</a:t>
            </a:r>
            <a:r>
              <a:rPr lang="ja-JP" altLang="en-US" sz="1100" dirty="0"/>
              <a:t>読者</a:t>
            </a:r>
            <a:r>
              <a:rPr lang="en-US" altLang="ja-JP" sz="1100" dirty="0"/>
              <a:t>) </a:t>
            </a:r>
            <a:r>
              <a:rPr kumimoji="1" lang="ja-JP" altLang="en-US" sz="1100" dirty="0"/>
              <a:t>はすでに合意している可能性がある。このことについては、</a:t>
            </a:r>
            <a:r>
              <a:rPr lang="ja-JP" altLang="en-US" sz="1100" dirty="0"/>
              <a:t>二者間の</a:t>
            </a:r>
            <a:r>
              <a:rPr kumimoji="1" lang="ja-JP" altLang="en-US" sz="1100" dirty="0"/>
              <a:t>合意内容の書類 </a:t>
            </a:r>
            <a:r>
              <a:rPr kumimoji="1" lang="en-US" altLang="ja-JP" sz="1100" dirty="0"/>
              <a:t>(EULA </a:t>
            </a:r>
            <a:r>
              <a:rPr kumimoji="1" lang="ja-JP" altLang="en-US" sz="1100" dirty="0"/>
              <a:t>等</a:t>
            </a:r>
            <a:r>
              <a:rPr kumimoji="1" lang="en-US" altLang="ja-JP" sz="1100" dirty="0"/>
              <a:t>) </a:t>
            </a:r>
            <a:r>
              <a:rPr kumimoji="1" lang="ja-JP" altLang="en-US" sz="1100" dirty="0"/>
              <a:t>を確認することで、有益な情報が得られる場合がある。</a:t>
            </a:r>
          </a:p>
        </p:txBody>
      </p:sp>
    </p:spTree>
    <p:extLst>
      <p:ext uri="{BB962C8B-B14F-4D97-AF65-F5344CB8AC3E}">
        <p14:creationId xmlns:p14="http://schemas.microsoft.com/office/powerpoint/2010/main" val="44177562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11569" y="4755724"/>
            <a:ext cx="11545223" cy="994612"/>
          </a:xfrm>
        </p:spPr>
        <p:txBody>
          <a:bodyPr>
            <a:normAutofit fontScale="92500"/>
          </a:bodyPr>
          <a:lstStyle/>
          <a:p>
            <a:r>
              <a:rPr kumimoji="1" lang="ja-JP" altLang="en-US" dirty="0"/>
              <a:t>ビルドされたインストーラを、任意の端末にインストールし、構築し稼働しているコントローラおよび中継ゲートウェイを経由してテレワーク通信が可能となっていることを確認する。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2800" dirty="0"/>
              <a:t>6</a:t>
            </a:r>
            <a:r>
              <a:rPr kumimoji="1" lang="en-US" altLang="ja-JP" sz="2800" dirty="0"/>
              <a:t>-6. </a:t>
            </a:r>
            <a:r>
              <a:rPr kumimoji="1" lang="ja-JP" altLang="en-US" sz="2800" dirty="0"/>
              <a:t>生成されたインストーラを用いた、エンドユーザーの視点に立ったゲートウェイシステム全体の動作の確認</a:t>
            </a:r>
          </a:p>
        </p:txBody>
      </p:sp>
      <p:pic>
        <p:nvPicPr>
          <p:cNvPr id="5" name="図 4"/>
          <p:cNvPicPr>
            <a:picLocks noChangeAspect="1"/>
          </p:cNvPicPr>
          <p:nvPr/>
        </p:nvPicPr>
        <p:blipFill>
          <a:blip r:embed="rId2"/>
          <a:stretch>
            <a:fillRect/>
          </a:stretch>
        </p:blipFill>
        <p:spPr>
          <a:xfrm>
            <a:off x="222382" y="1097186"/>
            <a:ext cx="3742645" cy="2756407"/>
          </a:xfrm>
          <a:prstGeom prst="rect">
            <a:avLst/>
          </a:prstGeom>
        </p:spPr>
      </p:pic>
      <p:pic>
        <p:nvPicPr>
          <p:cNvPr id="8" name="図 7"/>
          <p:cNvPicPr>
            <a:picLocks noChangeAspect="1"/>
          </p:cNvPicPr>
          <p:nvPr/>
        </p:nvPicPr>
        <p:blipFill>
          <a:blip r:embed="rId3"/>
          <a:stretch>
            <a:fillRect/>
          </a:stretch>
        </p:blipFill>
        <p:spPr>
          <a:xfrm>
            <a:off x="4084816" y="1097186"/>
            <a:ext cx="2863767" cy="3501340"/>
          </a:xfrm>
          <a:prstGeom prst="rect">
            <a:avLst/>
          </a:prstGeom>
        </p:spPr>
      </p:pic>
      <p:pic>
        <p:nvPicPr>
          <p:cNvPr id="9" name="図 8"/>
          <p:cNvPicPr>
            <a:picLocks noChangeAspect="1"/>
          </p:cNvPicPr>
          <p:nvPr/>
        </p:nvPicPr>
        <p:blipFill>
          <a:blip r:embed="rId4"/>
          <a:stretch>
            <a:fillRect/>
          </a:stretch>
        </p:blipFill>
        <p:spPr>
          <a:xfrm>
            <a:off x="7058025" y="2578658"/>
            <a:ext cx="4898767" cy="2063117"/>
          </a:xfrm>
          <a:prstGeom prst="rect">
            <a:avLst/>
          </a:prstGeom>
        </p:spPr>
      </p:pic>
    </p:spTree>
    <p:extLst>
      <p:ext uri="{BB962C8B-B14F-4D97-AF65-F5344CB8AC3E}">
        <p14:creationId xmlns:p14="http://schemas.microsoft.com/office/powerpoint/2010/main" val="418920436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61796" y="158610"/>
            <a:ext cx="5791834" cy="4094457"/>
          </a:xfrm>
        </p:spPr>
        <p:txBody>
          <a:bodyPr>
            <a:normAutofit fontScale="92500" lnSpcReduction="10000"/>
          </a:bodyPr>
          <a:lstStyle/>
          <a:p>
            <a:pPr marL="0" indent="0">
              <a:buNone/>
            </a:pPr>
            <a:r>
              <a:rPr kumimoji="1" lang="ja-JP" altLang="en-US" sz="2000" dirty="0"/>
              <a:t>以下の挙動の正常性を、一通り確認する。</a:t>
            </a:r>
            <a:endParaRPr kumimoji="1" lang="en-US" altLang="ja-JP" sz="2000" dirty="0"/>
          </a:p>
          <a:p>
            <a:pPr marL="514350" indent="-514350">
              <a:buFont typeface="+mj-lt"/>
              <a:buAutoNum type="arabicPeriod"/>
            </a:pPr>
            <a:r>
              <a:rPr kumimoji="1" lang="en-US" altLang="ja-JP" sz="2000" dirty="0"/>
              <a:t>1 </a:t>
            </a:r>
            <a:r>
              <a:rPr kumimoji="1" lang="ja-JP" altLang="en-US" sz="2000" dirty="0"/>
              <a:t>台以上の </a:t>
            </a:r>
            <a:r>
              <a:rPr kumimoji="1" lang="en-US" altLang="ja-JP" sz="2000" dirty="0"/>
              <a:t>PC </a:t>
            </a:r>
            <a:r>
              <a:rPr kumimoji="1" lang="ja-JP" altLang="en-US" sz="2000" dirty="0"/>
              <a:t>で「シン・テレワークシステム サーバー」を起動し、中継システムへの接続が完了すること。</a:t>
            </a:r>
            <a:endParaRPr kumimoji="1" lang="en-US" altLang="ja-JP" sz="2000" dirty="0"/>
          </a:p>
          <a:p>
            <a:pPr marL="514350" indent="-514350">
              <a:buFont typeface="+mj-lt"/>
              <a:buAutoNum type="arabicPeriod"/>
            </a:pPr>
            <a:r>
              <a:rPr kumimoji="1" lang="ja-JP" altLang="en-US" sz="2000" dirty="0"/>
              <a:t>「サーバー設定ツール」から、「コンピュータ </a:t>
            </a:r>
            <a:r>
              <a:rPr kumimoji="1" lang="en-US" altLang="ja-JP" sz="2000" dirty="0"/>
              <a:t>ID</a:t>
            </a:r>
            <a:r>
              <a:rPr kumimoji="1" lang="ja-JP" altLang="en-US" sz="2000" dirty="0"/>
              <a:t>」の変更が可能であること。</a:t>
            </a:r>
            <a:endParaRPr kumimoji="1" lang="en-US" altLang="ja-JP" sz="2000" dirty="0"/>
          </a:p>
          <a:p>
            <a:pPr marL="514350" indent="-514350">
              <a:buFont typeface="+mj-lt"/>
              <a:buAutoNum type="arabicPeriod"/>
            </a:pPr>
            <a:r>
              <a:rPr kumimoji="1" lang="ja-JP" altLang="en-US" sz="2000" dirty="0"/>
              <a:t>別の </a:t>
            </a:r>
            <a:r>
              <a:rPr kumimoji="1" lang="en-US" altLang="ja-JP" sz="2000" dirty="0"/>
              <a:t>PC </a:t>
            </a:r>
            <a:r>
              <a:rPr kumimoji="1" lang="ja-JP" altLang="en-US" sz="2000" dirty="0"/>
              <a:t>上の「シン・テレワークシステム クライアント」から、</a:t>
            </a:r>
            <a:r>
              <a:rPr lang="ja-JP" altLang="en-US" sz="2000" dirty="0"/>
              <a:t>中継システムを経由して、 「シン・テレワークシステム サーバー」にリモートアクセスできること。</a:t>
            </a:r>
            <a:endParaRPr lang="en-US" altLang="ja-JP" sz="2000" dirty="0"/>
          </a:p>
          <a:p>
            <a:pPr marL="514350" indent="-514350">
              <a:buFont typeface="+mj-lt"/>
              <a:buAutoNum type="arabicPeriod"/>
            </a:pPr>
            <a:r>
              <a:rPr kumimoji="1" lang="ja-JP" altLang="en-US" sz="2000" dirty="0"/>
              <a:t>コントローラ管理画面の「セッション一覧」で、接続されているサーバーの一覧が、中継ゲートウェイ毎に表示されること。</a:t>
            </a:r>
            <a:endParaRPr kumimoji="1" lang="en-US" altLang="ja-JP" sz="2000" dirty="0"/>
          </a:p>
          <a:p>
            <a:pPr marL="514350" indent="-514350">
              <a:buFont typeface="+mj-lt"/>
              <a:buAutoNum type="arabicPeriod"/>
            </a:pPr>
            <a:r>
              <a:rPr lang="ja-JP" altLang="en-US" sz="2000" dirty="0"/>
              <a:t>コントローラ管理画面の「登録済みサーバー一覧」で、コントローラに登録されている </a:t>
            </a:r>
            <a:r>
              <a:rPr lang="en-US" altLang="ja-JP" sz="2000" dirty="0"/>
              <a:t>(1 </a:t>
            </a:r>
            <a:r>
              <a:rPr lang="ja-JP" altLang="en-US" sz="2000" dirty="0"/>
              <a:t>回でも起動したことがある</a:t>
            </a:r>
            <a:r>
              <a:rPr lang="en-US" altLang="ja-JP" sz="2000" dirty="0"/>
              <a:t>) </a:t>
            </a:r>
            <a:r>
              <a:rPr lang="ja-JP" altLang="en-US" sz="2000" dirty="0"/>
              <a:t>サーバーの一覧が表示されること。</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171</a:t>
            </a:fld>
            <a:endParaRPr kumimoji="1" lang="ja-JP" altLang="en-US" dirty="0"/>
          </a:p>
        </p:txBody>
      </p:sp>
      <p:pic>
        <p:nvPicPr>
          <p:cNvPr id="5" name="図 4"/>
          <p:cNvPicPr>
            <a:picLocks noChangeAspect="1"/>
          </p:cNvPicPr>
          <p:nvPr/>
        </p:nvPicPr>
        <p:blipFill>
          <a:blip r:embed="rId2"/>
          <a:stretch>
            <a:fillRect/>
          </a:stretch>
        </p:blipFill>
        <p:spPr>
          <a:xfrm>
            <a:off x="6124575" y="956687"/>
            <a:ext cx="4141641" cy="2360150"/>
          </a:xfrm>
          <a:prstGeom prst="rect">
            <a:avLst/>
          </a:prstGeom>
        </p:spPr>
      </p:pic>
      <p:pic>
        <p:nvPicPr>
          <p:cNvPr id="7" name="図 6"/>
          <p:cNvPicPr>
            <a:picLocks noChangeAspect="1"/>
          </p:cNvPicPr>
          <p:nvPr/>
        </p:nvPicPr>
        <p:blipFill>
          <a:blip r:embed="rId3"/>
          <a:stretch>
            <a:fillRect/>
          </a:stretch>
        </p:blipFill>
        <p:spPr>
          <a:xfrm>
            <a:off x="2987567" y="4108453"/>
            <a:ext cx="8403020" cy="2555150"/>
          </a:xfrm>
          <a:prstGeom prst="rect">
            <a:avLst/>
          </a:prstGeom>
          <a:ln w="19050">
            <a:solidFill>
              <a:schemeClr val="tx1"/>
            </a:solidFill>
          </a:ln>
        </p:spPr>
      </p:pic>
      <p:sp>
        <p:nvSpPr>
          <p:cNvPr id="9" name="正方形/長方形 8"/>
          <p:cNvSpPr/>
          <p:nvPr/>
        </p:nvSpPr>
        <p:spPr>
          <a:xfrm>
            <a:off x="6861451" y="1813034"/>
            <a:ext cx="3330956" cy="13558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983132" y="4658711"/>
            <a:ext cx="8572991" cy="89075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019107" y="3316837"/>
            <a:ext cx="4000990" cy="369332"/>
          </a:xfrm>
          <a:prstGeom prst="rect">
            <a:avLst/>
          </a:prstGeom>
          <a:noFill/>
        </p:spPr>
        <p:txBody>
          <a:bodyPr wrap="square" rtlCol="0">
            <a:spAutoFit/>
          </a:bodyPr>
          <a:lstStyle/>
          <a:p>
            <a:r>
              <a:rPr kumimoji="1" lang="ja-JP" altLang="en-US" dirty="0">
                <a:solidFill>
                  <a:srgbClr val="FF0000"/>
                </a:solidFill>
              </a:rPr>
              <a:t>コンピュータ </a:t>
            </a:r>
            <a:r>
              <a:rPr kumimoji="1" lang="en-US" altLang="ja-JP" dirty="0">
                <a:solidFill>
                  <a:srgbClr val="FF0000"/>
                </a:solidFill>
              </a:rPr>
              <a:t>ID </a:t>
            </a:r>
            <a:r>
              <a:rPr kumimoji="1" lang="ja-JP" altLang="en-US" dirty="0">
                <a:solidFill>
                  <a:srgbClr val="FF0000"/>
                </a:solidFill>
              </a:rPr>
              <a:t>の変更が可能か</a:t>
            </a:r>
            <a:r>
              <a:rPr kumimoji="1" lang="en-US" altLang="ja-JP" dirty="0">
                <a:solidFill>
                  <a:srgbClr val="FF0000"/>
                </a:solidFill>
              </a:rPr>
              <a:t>?</a:t>
            </a:r>
            <a:endParaRPr kumimoji="1" lang="ja-JP" altLang="en-US" dirty="0">
              <a:solidFill>
                <a:srgbClr val="FF0000"/>
              </a:solidFill>
            </a:endParaRPr>
          </a:p>
        </p:txBody>
      </p:sp>
      <p:sp>
        <p:nvSpPr>
          <p:cNvPr id="12" name="テキスト ボックス 11"/>
          <p:cNvSpPr txBox="1"/>
          <p:nvPr/>
        </p:nvSpPr>
        <p:spPr>
          <a:xfrm>
            <a:off x="651502" y="4658711"/>
            <a:ext cx="2166094" cy="1477328"/>
          </a:xfrm>
          <a:prstGeom prst="rect">
            <a:avLst/>
          </a:prstGeom>
          <a:noFill/>
        </p:spPr>
        <p:txBody>
          <a:bodyPr wrap="square" rtlCol="0">
            <a:spAutoFit/>
          </a:bodyPr>
          <a:lstStyle/>
          <a:p>
            <a:r>
              <a:rPr kumimoji="1" lang="ja-JP" altLang="en-US" dirty="0">
                <a:solidFill>
                  <a:srgbClr val="FF0000"/>
                </a:solidFill>
              </a:rPr>
              <a:t>中継ゲートウェイごとに受け持っているサーバーのセッションがほぼリアルタイムで表示されるか</a:t>
            </a:r>
            <a:r>
              <a:rPr kumimoji="1" lang="en-US" altLang="ja-JP" dirty="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952699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5585402"/>
          </a:xfrm>
        </p:spPr>
        <p:txBody>
          <a:bodyPr>
            <a:normAutofit fontScale="70000" lnSpcReduction="20000"/>
          </a:bodyPr>
          <a:lstStyle/>
          <a:p>
            <a:pPr>
              <a:lnSpc>
                <a:spcPct val="120000"/>
              </a:lnSpc>
            </a:pPr>
            <a:r>
              <a:rPr kumimoji="1" lang="ja-JP" altLang="en-US" sz="2000" dirty="0"/>
              <a:t>アプリケーションのビルドで生成される </a:t>
            </a:r>
            <a:r>
              <a:rPr kumimoji="1" lang="en-US" altLang="ja-JP" sz="2000" dirty="0"/>
              <a:t>EXE </a:t>
            </a:r>
            <a:r>
              <a:rPr kumimoji="1" lang="ja-JP" altLang="en-US" sz="2000" dirty="0"/>
              <a:t>ファイル、</a:t>
            </a:r>
            <a:r>
              <a:rPr kumimoji="1" lang="en-US" altLang="ja-JP" sz="2000" dirty="0"/>
              <a:t>DLL </a:t>
            </a:r>
            <a:r>
              <a:rPr kumimoji="1" lang="ja-JP" altLang="en-US" sz="2000" dirty="0"/>
              <a:t>ファイル等の </a:t>
            </a:r>
            <a:r>
              <a:rPr kumimoji="1" lang="en-US" altLang="ja-JP" sz="2000" dirty="0"/>
              <a:t>Win32 </a:t>
            </a:r>
            <a:r>
              <a:rPr kumimoji="1" lang="ja-JP" altLang="en-US" sz="2000" dirty="0"/>
              <a:t>実行可能ファイルについては、ビルドを行なう者によって、</a:t>
            </a:r>
            <a:r>
              <a:rPr kumimoji="1" lang="en-US" altLang="ja-JP" sz="2000" dirty="0"/>
              <a:t>Microsoft Authenticode </a:t>
            </a:r>
            <a:r>
              <a:rPr kumimoji="1" lang="ja-JP" altLang="en-US" sz="2000" dirty="0"/>
              <a:t>に対応したデジタル署名を実施することを推奨する。</a:t>
            </a:r>
            <a:endParaRPr kumimoji="1" lang="en-US" altLang="ja-JP" sz="2000" dirty="0"/>
          </a:p>
          <a:p>
            <a:pPr lvl="1">
              <a:lnSpc>
                <a:spcPct val="120000"/>
              </a:lnSpc>
            </a:pPr>
            <a:r>
              <a:rPr kumimoji="1" lang="ja-JP" altLang="en-US" sz="1800" dirty="0"/>
              <a:t>デジタル署名を行なわない場合、以下の </a:t>
            </a:r>
            <a:r>
              <a:rPr kumimoji="1" lang="en-US" altLang="ja-JP" sz="1800" dirty="0"/>
              <a:t>3 </a:t>
            </a:r>
            <a:r>
              <a:rPr kumimoji="1" lang="ja-JP" altLang="en-US" sz="1800" dirty="0" err="1"/>
              <a:t>つの</a:t>
            </a:r>
            <a:r>
              <a:rPr kumimoji="1" lang="ja-JP" altLang="en-US" sz="1800" dirty="0"/>
              <a:t>問題がある。</a:t>
            </a:r>
            <a:endParaRPr kumimoji="1" lang="en-US" altLang="ja-JP" sz="1800" dirty="0"/>
          </a:p>
          <a:p>
            <a:pPr lvl="2">
              <a:lnSpc>
                <a:spcPct val="120000"/>
              </a:lnSpc>
            </a:pPr>
            <a:r>
              <a:rPr kumimoji="1" lang="en-US" altLang="ja-JP" sz="1600" dirty="0"/>
              <a:t>Web </a:t>
            </a:r>
            <a:r>
              <a:rPr kumimoji="1" lang="ja-JP" altLang="en-US" sz="1600" dirty="0"/>
              <a:t>ブラウザやアンチウイルス・ソフトウェア、</a:t>
            </a:r>
            <a:r>
              <a:rPr kumimoji="1" lang="en-US" altLang="ja-JP" sz="1600" dirty="0"/>
              <a:t>Windows Defender</a:t>
            </a:r>
            <a:r>
              <a:rPr kumimoji="1" lang="ja-JP" altLang="en-US" sz="1600" dirty="0" err="1"/>
              <a:t>、</a:t>
            </a:r>
            <a:r>
              <a:rPr kumimoji="1" lang="en-US" altLang="ja-JP" sz="1600" dirty="0"/>
              <a:t>SmartScreen </a:t>
            </a:r>
            <a:r>
              <a:rPr kumimoji="1" lang="ja-JP" altLang="en-US" sz="1600" dirty="0"/>
              <a:t>等のセキュリティ機構によって、信頼されない危険なソフトウェアとして認識され、実行がブロックされる可能性がある。この場合、ユーザーは手動でブロックを解除する必要があるが、手間がかかる。</a:t>
            </a:r>
            <a:endParaRPr kumimoji="1" lang="en-US" altLang="ja-JP" sz="1600" dirty="0"/>
          </a:p>
          <a:p>
            <a:pPr lvl="2">
              <a:lnSpc>
                <a:spcPct val="120000"/>
              </a:lnSpc>
            </a:pPr>
            <a:r>
              <a:rPr kumimoji="1" lang="ja-JP" altLang="en-US" sz="1600" dirty="0"/>
              <a:t>インストーラが管理者権限に昇格する際に、「不明な発行元からのアプリ」という黄色い警告画面が表示され、ユーザーが不安に思う。</a:t>
            </a:r>
            <a:endParaRPr kumimoji="1" lang="en-US" altLang="ja-JP" sz="1600" dirty="0"/>
          </a:p>
          <a:p>
            <a:pPr lvl="2">
              <a:lnSpc>
                <a:spcPct val="120000"/>
              </a:lnSpc>
            </a:pPr>
            <a:r>
              <a:rPr kumimoji="1" lang="ja-JP" altLang="en-US" sz="1600" dirty="0"/>
              <a:t>ユーザーに対するセキュリティ教育上、不利益である。組織的にシン・テレワークシステムのプライベート版をビルドして配布するとき、ユーザーに警告を無視してインストールすることを推奨すると、ユーザーは、他のマルウェア等の</a:t>
            </a:r>
            <a:r>
              <a:rPr lang="ja-JP" altLang="en-US" sz="1600" dirty="0"/>
              <a:t>「不明な発行元からのアプリ」も容易くインストールしてしまうようになる。</a:t>
            </a:r>
            <a:endParaRPr kumimoji="1" lang="ja-JP" altLang="en-US" sz="1600" dirty="0"/>
          </a:p>
          <a:p>
            <a:pPr>
              <a:lnSpc>
                <a:spcPct val="120000"/>
              </a:lnSpc>
            </a:pPr>
            <a:r>
              <a:rPr kumimoji="1" lang="ja-JP" altLang="en-US" sz="2000" dirty="0"/>
              <a:t>デジタル署名を行なうために必要なデジタル証明書は、認証局 </a:t>
            </a:r>
            <a:r>
              <a:rPr kumimoji="1" lang="en-US" altLang="ja-JP" sz="2000" dirty="0"/>
              <a:t>(CA) </a:t>
            </a:r>
            <a:r>
              <a:rPr kumimoji="1" lang="ja-JP" altLang="en-US" sz="2000" dirty="0"/>
              <a:t>各社から、数年間の有効期限付きの証明書が購入可能である。「</a:t>
            </a:r>
            <a:r>
              <a:rPr lang="en-US" altLang="ja-JP" sz="2000" dirty="0"/>
              <a:t>EXE </a:t>
            </a:r>
            <a:r>
              <a:rPr lang="ja-JP" altLang="en-US" sz="2000" dirty="0"/>
              <a:t>ファイル、</a:t>
            </a:r>
            <a:r>
              <a:rPr lang="en-US" altLang="ja-JP" sz="2000" dirty="0"/>
              <a:t>DLL </a:t>
            </a:r>
            <a:r>
              <a:rPr lang="ja-JP" altLang="en-US" sz="2000" dirty="0"/>
              <a:t>ファイル等の </a:t>
            </a:r>
            <a:r>
              <a:rPr lang="en-US" altLang="ja-JP" sz="2000" dirty="0"/>
              <a:t>Win32 </a:t>
            </a:r>
            <a:r>
              <a:rPr lang="ja-JP" altLang="en-US" sz="2000" dirty="0"/>
              <a:t>実行可能ファイルに署名可能な </a:t>
            </a:r>
            <a:r>
              <a:rPr lang="en-US" altLang="ja-JP" sz="2000" dirty="0"/>
              <a:t>Microsoft Authenticode </a:t>
            </a:r>
            <a:r>
              <a:rPr lang="ja-JP" altLang="en-US" sz="2000" dirty="0"/>
              <a:t>に対応したコード署名証明書であり、最新の </a:t>
            </a:r>
            <a:r>
              <a:rPr lang="en-US" altLang="ja-JP" sz="2000" dirty="0"/>
              <a:t>Windows </a:t>
            </a:r>
            <a:r>
              <a:rPr lang="ja-JP" altLang="en-US" sz="2000" dirty="0"/>
              <a:t>で問題無く認識されるもの」と指定して購入すること。</a:t>
            </a:r>
            <a:endParaRPr lang="en-US" altLang="ja-JP" sz="2000" dirty="0"/>
          </a:p>
          <a:p>
            <a:pPr lvl="1">
              <a:lnSpc>
                <a:spcPct val="120000"/>
              </a:lnSpc>
            </a:pPr>
            <a:r>
              <a:rPr lang="ja-JP" altLang="en-US" sz="1600" dirty="0"/>
              <a:t>市場には多数の証明書ベンダがあるので、価格や使い勝手と共に比較検討するとよい。</a:t>
            </a:r>
            <a:endParaRPr lang="en-US" altLang="ja-JP" sz="1600" dirty="0"/>
          </a:p>
          <a:p>
            <a:pPr lvl="1">
              <a:lnSpc>
                <a:spcPct val="120000"/>
              </a:lnSpc>
            </a:pPr>
            <a:r>
              <a:rPr lang="ja-JP" altLang="en-US" sz="1600" dirty="0"/>
              <a:t>参考として、</a:t>
            </a:r>
            <a:r>
              <a:rPr lang="en-US" altLang="ja-JP" sz="1600" dirty="0"/>
              <a:t>IPA </a:t>
            </a:r>
            <a:r>
              <a:rPr lang="ja-JP" altLang="en-US" sz="1600" dirty="0"/>
              <a:t>サイバー技術研究室で「シン・テレワークシステム」のパブリック版を署名する際には、</a:t>
            </a:r>
            <a:r>
              <a:rPr lang="en-US" altLang="ja-JP" sz="1600" dirty="0"/>
              <a:t> </a:t>
            </a:r>
            <a:r>
              <a:rPr lang="en-US" altLang="ja-JP" sz="1600" dirty="0" err="1"/>
              <a:t>Sectigo</a:t>
            </a:r>
            <a:r>
              <a:rPr lang="en-US" altLang="ja-JP" sz="1600" dirty="0"/>
              <a:t> (</a:t>
            </a:r>
            <a:r>
              <a:rPr lang="ja-JP" altLang="en-US" sz="1600" dirty="0"/>
              <a:t>旧 </a:t>
            </a:r>
            <a:r>
              <a:rPr lang="en-US" altLang="ja-JP" sz="1600" dirty="0" err="1"/>
              <a:t>Comodo</a:t>
            </a:r>
            <a:r>
              <a:rPr lang="en-US" altLang="ja-JP" sz="1600" dirty="0"/>
              <a:t>) </a:t>
            </a:r>
            <a:r>
              <a:rPr lang="ja-JP" altLang="en-US" sz="1600" dirty="0"/>
              <a:t>のコード署名証明書 </a:t>
            </a:r>
            <a:r>
              <a:rPr lang="en-US" altLang="ja-JP" sz="1600" u="sng" dirty="0">
                <a:solidFill>
                  <a:srgbClr val="0000FF"/>
                </a:solidFill>
              </a:rPr>
              <a:t>https://comodo.jp/products/codesign.html</a:t>
            </a:r>
            <a:r>
              <a:rPr lang="ja-JP" altLang="en-US" sz="1600" dirty="0"/>
              <a:t> を </a:t>
            </a:r>
            <a:r>
              <a:rPr lang="en-US" altLang="ja-JP" sz="1600" dirty="0"/>
              <a:t>IPA </a:t>
            </a:r>
            <a:r>
              <a:rPr lang="ja-JP" altLang="en-US" sz="1600" dirty="0"/>
              <a:t>で調達して利用している。</a:t>
            </a:r>
            <a:r>
              <a:rPr lang="en-US" altLang="ja-JP" sz="1600" dirty="0"/>
              <a:t>(</a:t>
            </a:r>
            <a:r>
              <a:rPr lang="ja-JP" altLang="en-US" sz="1600" dirty="0"/>
              <a:t>このベンダーを特別に推奨するものではない。</a:t>
            </a:r>
            <a:r>
              <a:rPr lang="en-US" altLang="ja-JP" sz="1600" dirty="0"/>
              <a:t>)</a:t>
            </a:r>
          </a:p>
          <a:p>
            <a:pPr lvl="1">
              <a:lnSpc>
                <a:spcPct val="120000"/>
              </a:lnSpc>
            </a:pPr>
            <a:r>
              <a:rPr lang="en-US" altLang="ja-JP" sz="1600" dirty="0"/>
              <a:t>EV (Extended Validation) </a:t>
            </a:r>
            <a:r>
              <a:rPr lang="ja-JP" altLang="en-US" sz="1600" dirty="0"/>
              <a:t>証明書である必要はない。</a:t>
            </a:r>
            <a:r>
              <a:rPr lang="en-US" altLang="ja-JP" sz="1600" dirty="0"/>
              <a:t>EV </a:t>
            </a:r>
            <a:r>
              <a:rPr lang="ja-JP" altLang="en-US" sz="1600" dirty="0"/>
              <a:t>証明書は高額で、ハードウェアセキュリティトークンが必要であり、自動ビルドプロセスにおいても </a:t>
            </a:r>
            <a:r>
              <a:rPr lang="en-US" altLang="ja-JP" sz="1600" dirty="0"/>
              <a:t>PIN </a:t>
            </a:r>
            <a:r>
              <a:rPr lang="ja-JP" altLang="en-US" sz="1600" dirty="0"/>
              <a:t>コードの入力を手動で行なわなければならないという手間がかかるが、</a:t>
            </a:r>
            <a:r>
              <a:rPr lang="en-US" altLang="ja-JP" sz="1600" dirty="0"/>
              <a:t>SmartScreen </a:t>
            </a:r>
            <a:r>
              <a:rPr lang="ja-JP" altLang="en-US" sz="1600" dirty="0"/>
              <a:t>において最初からレピュテーション確立されているメリットがある。通常の証明書は、レピュテーション確立まで若干時間を要することがある。</a:t>
            </a:r>
            <a:endParaRPr lang="en-US" altLang="ja-JP" sz="1600" dirty="0"/>
          </a:p>
          <a:p>
            <a:pPr>
              <a:lnSpc>
                <a:spcPct val="120000"/>
              </a:lnSpc>
            </a:pPr>
            <a:r>
              <a:rPr kumimoji="1" lang="ja-JP" altLang="en-US" sz="2000" dirty="0"/>
              <a:t>コード署名証明書を調達したら、ビルド作業を行なうマシンにインストールする。そして、「</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\bin\CodeSign.cmd</a:t>
            </a:r>
            <a:r>
              <a:rPr lang="ja-JP" altLang="en-US" sz="2000" dirty="0"/>
              <a:t>」というバッチファイルを自作する。そうすると、「</a:t>
            </a:r>
            <a:r>
              <a:rPr lang="en-US" altLang="ja-JP" sz="2000" dirty="0"/>
              <a:t>6-5</a:t>
            </a:r>
            <a:r>
              <a:rPr lang="ja-JP" altLang="en-US" sz="2000" dirty="0"/>
              <a:t>」のビルドプロセスの途中で、このバッチファイルの第一引数に、コード署名すべき対象の </a:t>
            </a:r>
            <a:r>
              <a:rPr lang="en-US" altLang="ja-JP" sz="2000" dirty="0"/>
              <a:t>EXE</a:t>
            </a:r>
            <a:r>
              <a:rPr lang="ja-JP" altLang="en-US" sz="2000" dirty="0"/>
              <a:t> ファイル、</a:t>
            </a:r>
            <a:r>
              <a:rPr lang="en-US" altLang="ja-JP" sz="2000" dirty="0"/>
              <a:t>DLL </a:t>
            </a:r>
            <a:r>
              <a:rPr lang="ja-JP" altLang="en-US" sz="2000" dirty="0"/>
              <a:t>ファイル等のフルパスが文字列として渡されてくる。バッチファイルは、渡されたファイル </a:t>
            </a:r>
            <a:r>
              <a:rPr lang="en-US" altLang="ja-JP" sz="2000" dirty="0"/>
              <a:t>(</a:t>
            </a:r>
            <a:r>
              <a:rPr lang="ja-JP" altLang="en-US" sz="2000" dirty="0"/>
              <a:t>拡張子は </a:t>
            </a:r>
            <a:r>
              <a:rPr lang="en-US" altLang="ja-JP" sz="2000" dirty="0"/>
              <a:t>.</a:t>
            </a:r>
            <a:r>
              <a:rPr lang="en-US" altLang="ja-JP" sz="2000" dirty="0" err="1"/>
              <a:t>dat</a:t>
            </a:r>
            <a:r>
              <a:rPr lang="en-US" altLang="ja-JP" sz="2000" dirty="0"/>
              <a:t> </a:t>
            </a:r>
            <a:r>
              <a:rPr lang="ja-JP" altLang="en-US" sz="2000" dirty="0"/>
              <a:t>となっている</a:t>
            </a:r>
            <a:r>
              <a:rPr lang="en-US" altLang="ja-JP" sz="2000" dirty="0"/>
              <a:t>) </a:t>
            </a:r>
            <a:r>
              <a:rPr lang="ja-JP" altLang="en-US" sz="2000" dirty="0"/>
              <a:t>を </a:t>
            </a:r>
            <a:r>
              <a:rPr lang="en-US" altLang="ja-JP" sz="2000" dirty="0"/>
              <a:t>EXE </a:t>
            </a:r>
            <a:r>
              <a:rPr lang="ja-JP" altLang="en-US" sz="2000" dirty="0"/>
              <a:t>ファイルまたは </a:t>
            </a:r>
            <a:r>
              <a:rPr lang="en-US" altLang="ja-JP" sz="2000" dirty="0"/>
              <a:t>DLL </a:t>
            </a:r>
            <a:r>
              <a:rPr lang="ja-JP" altLang="en-US" sz="2000" dirty="0"/>
              <a:t>ファイル </a:t>
            </a:r>
            <a:r>
              <a:rPr lang="en-US" altLang="ja-JP" sz="2000" dirty="0"/>
              <a:t>(</a:t>
            </a:r>
            <a:r>
              <a:rPr lang="ja-JP" altLang="en-US" sz="2000" dirty="0"/>
              <a:t>署名可能な </a:t>
            </a:r>
            <a:r>
              <a:rPr lang="en-US" altLang="ja-JP" sz="2000" dirty="0"/>
              <a:t>PE </a:t>
            </a:r>
            <a:r>
              <a:rPr lang="ja-JP" altLang="en-US" sz="2000" dirty="0"/>
              <a:t>ファイル</a:t>
            </a:r>
            <a:r>
              <a:rPr lang="en-US" altLang="ja-JP" sz="2000" dirty="0"/>
              <a:t>) </a:t>
            </a:r>
            <a:r>
              <a:rPr lang="ja-JP" altLang="en-US" sz="2000" dirty="0"/>
              <a:t>と見なして、コード署名証明書による署名を、任意の方法で実施し、成功</a:t>
            </a:r>
            <a:r>
              <a:rPr lang="en-US" altLang="ja-JP" sz="2000" dirty="0"/>
              <a:t>/</a:t>
            </a:r>
            <a:r>
              <a:rPr lang="ja-JP" altLang="en-US" sz="2000" dirty="0"/>
              <a:t>失敗結果を戻り値として返す。バッチファイルは、成功した場合は </a:t>
            </a:r>
            <a:r>
              <a:rPr lang="en-US" altLang="ja-JP" sz="2000" dirty="0"/>
              <a:t>0</a:t>
            </a:r>
            <a:r>
              <a:rPr lang="ja-JP" altLang="en-US" sz="2000" dirty="0" err="1"/>
              <a:t>、</a:t>
            </a:r>
            <a:r>
              <a:rPr lang="ja-JP" altLang="en-US" sz="2000" dirty="0"/>
              <a:t>失敗した場合は </a:t>
            </a:r>
            <a:r>
              <a:rPr lang="en-US" altLang="ja-JP" sz="2000" dirty="0"/>
              <a:t>0 </a:t>
            </a:r>
            <a:r>
              <a:rPr lang="ja-JP" altLang="en-US" sz="2000" dirty="0"/>
              <a:t>以外を、バッチファイルの文字列として返さなければならない。これにより、生成される </a:t>
            </a:r>
            <a:r>
              <a:rPr lang="en-US" altLang="ja-JP" sz="2000" dirty="0"/>
              <a:t>EXE</a:t>
            </a:r>
            <a:r>
              <a:rPr lang="ja-JP" altLang="en-US" sz="2000" dirty="0" err="1"/>
              <a:t>、</a:t>
            </a:r>
            <a:r>
              <a:rPr lang="en-US" altLang="ja-JP" sz="2000" dirty="0"/>
              <a:t>DLL </a:t>
            </a:r>
            <a:r>
              <a:rPr lang="ja-JP" altLang="en-US" sz="2000" dirty="0"/>
              <a:t>やインストーラファイル等に対するデジタル署名が、毎回ビルド時に自動的に実施されるようになる。</a:t>
            </a:r>
            <a:endParaRPr lang="en-US" altLang="ja-JP" sz="2000" dirty="0"/>
          </a:p>
          <a:p>
            <a:pPr lvl="1">
              <a:lnSpc>
                <a:spcPct val="120000"/>
              </a:lnSpc>
            </a:pPr>
            <a:r>
              <a:rPr lang="ja-JP" altLang="en-US" sz="1600" dirty="0"/>
              <a:t>バッチファイル内の実装をそのように行なうかは、バッチファイルの実装者に任されている。一般には、</a:t>
            </a:r>
            <a:r>
              <a:rPr lang="en-US" altLang="ja-JP" sz="1600" dirty="0"/>
              <a:t>Microsoft </a:t>
            </a:r>
            <a:r>
              <a:rPr lang="ja-JP" altLang="en-US" sz="1600" dirty="0"/>
              <a:t>社が提供する</a:t>
            </a:r>
            <a:r>
              <a:rPr lang="en-US" altLang="ja-JP" sz="1600" dirty="0"/>
              <a:t>『signtool.exe』</a:t>
            </a:r>
            <a:r>
              <a:rPr lang="ja-JP" altLang="en-US" sz="1600" dirty="0"/>
              <a:t>というユーティリティを呼び出して電子署名を行なうことが想定される。</a:t>
            </a:r>
            <a:r>
              <a:rPr lang="en-US" altLang="ja-JP" sz="1600" dirty="0" err="1"/>
              <a:t>signtool</a:t>
            </a:r>
            <a:r>
              <a:rPr lang="en-US" altLang="ja-JP" sz="1600" dirty="0"/>
              <a:t> </a:t>
            </a:r>
            <a:r>
              <a:rPr lang="ja-JP" altLang="en-US" sz="1600" dirty="0"/>
              <a:t>に関するドキュメントは、</a:t>
            </a:r>
            <a:r>
              <a:rPr lang="en-US" altLang="ja-JP" sz="1600" u="sng" dirty="0">
                <a:solidFill>
                  <a:srgbClr val="0000FF"/>
                </a:solidFill>
              </a:rPr>
              <a:t>https://docs.microsoft.com/ja-jp/dotnet/framework/tools/signtool-exe/</a:t>
            </a:r>
            <a:r>
              <a:rPr lang="en-US" altLang="ja-JP" sz="1600" dirty="0"/>
              <a:t> </a:t>
            </a:r>
            <a:r>
              <a:rPr lang="ja-JP" altLang="en-US" sz="1600" dirty="0"/>
              <a:t>で公開されている。</a:t>
            </a:r>
            <a:endParaRPr lang="en-US" altLang="ja-JP"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172</a:t>
            </a:fld>
            <a:endParaRPr kumimoji="1" lang="ja-JP" altLang="en-US" dirty="0"/>
          </a:p>
        </p:txBody>
      </p:sp>
      <p:sp>
        <p:nvSpPr>
          <p:cNvPr id="5" name="タイトル 4"/>
          <p:cNvSpPr>
            <a:spLocks noGrp="1"/>
          </p:cNvSpPr>
          <p:nvPr>
            <p:ph type="title"/>
          </p:nvPr>
        </p:nvSpPr>
        <p:spPr/>
        <p:txBody>
          <a:bodyPr>
            <a:noAutofit/>
          </a:bodyPr>
          <a:lstStyle/>
          <a:p>
            <a:r>
              <a:rPr kumimoji="1" lang="en-US" altLang="ja-JP" sz="2800" dirty="0"/>
              <a:t>6-7.</a:t>
            </a:r>
            <a:r>
              <a:rPr kumimoji="1" lang="ja-JP" altLang="en-US" sz="2800" dirty="0"/>
              <a:t> ビルドで生成される各種 </a:t>
            </a:r>
            <a:r>
              <a:rPr kumimoji="1" lang="en-US" altLang="ja-JP" sz="2800" dirty="0"/>
              <a:t>Win32 </a:t>
            </a:r>
            <a:r>
              <a:rPr kumimoji="1" lang="ja-JP" altLang="en-US" sz="2800" dirty="0"/>
              <a:t>実行可能ファイルのデジタル署名 </a:t>
            </a:r>
            <a:r>
              <a:rPr kumimoji="1" lang="en-US" altLang="ja-JP" sz="2800" dirty="0"/>
              <a:t>(</a:t>
            </a:r>
            <a:r>
              <a:rPr kumimoji="1" lang="ja-JP" altLang="en-US" sz="2800" dirty="0"/>
              <a:t>オプション</a:t>
            </a:r>
            <a:r>
              <a:rPr kumimoji="1" lang="en-US" altLang="ja-JP" sz="2800" dirty="0"/>
              <a:t>)</a:t>
            </a:r>
            <a:endParaRPr kumimoji="1" lang="ja-JP" altLang="en-US" sz="2800" dirty="0"/>
          </a:p>
        </p:txBody>
      </p:sp>
    </p:spTree>
    <p:extLst>
      <p:ext uri="{BB962C8B-B14F-4D97-AF65-F5344CB8AC3E}">
        <p14:creationId xmlns:p14="http://schemas.microsoft.com/office/powerpoint/2010/main" val="286213685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0896" y="2918130"/>
            <a:ext cx="1312052" cy="1312052"/>
          </a:xfrm>
          <a:prstGeom prst="rect">
            <a:avLst/>
          </a:prstGeom>
        </p:spPr>
      </p:pic>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10600" y="3801087"/>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173</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a:t>7. </a:t>
            </a:r>
            <a:r>
              <a:rPr kumimoji="1" lang="ja-JP" altLang="en-US" sz="6600" dirty="0"/>
              <a:t>コントローラの冗長化</a:t>
            </a:r>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596702" y="3801088"/>
            <a:ext cx="1699610" cy="2793167"/>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550" y="5197670"/>
            <a:ext cx="1067744" cy="1544350"/>
          </a:xfrm>
          <a:prstGeom prst="rect">
            <a:avLst/>
          </a:prstGeom>
        </p:spPr>
      </p:pic>
    </p:spTree>
    <p:extLst>
      <p:ext uri="{BB962C8B-B14F-4D97-AF65-F5344CB8AC3E}">
        <p14:creationId xmlns:p14="http://schemas.microsoft.com/office/powerpoint/2010/main" val="416628253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テキスト ボックス 135"/>
          <p:cNvSpPr txBox="1"/>
          <p:nvPr/>
        </p:nvSpPr>
        <p:spPr>
          <a:xfrm>
            <a:off x="4674340" y="6010606"/>
            <a:ext cx="7012146" cy="646331"/>
          </a:xfrm>
          <a:prstGeom prst="rect">
            <a:avLst/>
          </a:prstGeom>
          <a:solidFill>
            <a:srgbClr val="FFFFCC"/>
          </a:solidFill>
        </p:spPr>
        <p:txBody>
          <a:bodyPr wrap="square" rtlCol="0">
            <a:spAutoFit/>
          </a:bodyPr>
          <a:lstStyle/>
          <a:p>
            <a:r>
              <a:rPr kumimoji="1" lang="en-US" altLang="ja-JP" dirty="0"/>
              <a:t>1 </a:t>
            </a:r>
            <a:r>
              <a:rPr kumimoji="1" lang="ja-JP" altLang="en-US" dirty="0"/>
              <a:t>台のコントローラがダウンしても全機能が稼働し続けることを実現する。</a:t>
            </a:r>
          </a:p>
          <a:p>
            <a:r>
              <a:rPr kumimoji="1" lang="ja-JP" altLang="en-US" dirty="0"/>
              <a:t>また、データベースがダウンしてもほとんどの機能が</a:t>
            </a:r>
            <a:r>
              <a:rPr lang="ja-JP" altLang="en-US" dirty="0"/>
              <a:t>稼働し続けることを実現する。</a:t>
            </a:r>
            <a:endParaRPr kumimoji="1" lang="ja-JP" altLang="en-US" dirty="0"/>
          </a:p>
        </p:txBody>
      </p:sp>
      <p:sp>
        <p:nvSpPr>
          <p:cNvPr id="2" name="コンテンツ プレースホルダー 1"/>
          <p:cNvSpPr>
            <a:spLocks noGrp="1"/>
          </p:cNvSpPr>
          <p:nvPr>
            <p:ph idx="1"/>
          </p:nvPr>
        </p:nvSpPr>
        <p:spPr>
          <a:xfrm>
            <a:off x="309092" y="95550"/>
            <a:ext cx="11545223" cy="1023803"/>
          </a:xfrm>
        </p:spPr>
        <p:txBody>
          <a:bodyPr>
            <a:normAutofit/>
          </a:bodyPr>
          <a:lstStyle/>
          <a:p>
            <a:r>
              <a:rPr kumimoji="1" lang="ja-JP" altLang="en-US" b="1" dirty="0"/>
              <a:t>第 </a:t>
            </a:r>
            <a:r>
              <a:rPr kumimoji="1" lang="en-US" altLang="ja-JP" b="1" dirty="0"/>
              <a:t>6 </a:t>
            </a:r>
            <a:r>
              <a:rPr kumimoji="1" lang="ja-JP" altLang="en-US" b="1" dirty="0"/>
              <a:t>章までで、以下のシステムを構築する方法を説明した。</a:t>
            </a:r>
          </a:p>
          <a:p>
            <a:pPr lvl="1"/>
            <a:r>
              <a:rPr kumimoji="1" lang="ja-JP" altLang="en-US" sz="2800" dirty="0"/>
              <a:t>コントローラ </a:t>
            </a:r>
            <a:r>
              <a:rPr kumimoji="1" lang="en-US" altLang="ja-JP" sz="2800" dirty="0"/>
              <a:t>× 1 </a:t>
            </a:r>
            <a:r>
              <a:rPr kumimoji="1" lang="ja-JP" altLang="en-US" sz="2800" dirty="0"/>
              <a:t>台、</a:t>
            </a:r>
            <a:r>
              <a:rPr lang="ja-JP" altLang="en-US" sz="2800" dirty="0"/>
              <a:t>中継</a:t>
            </a:r>
            <a:r>
              <a:rPr kumimoji="1" lang="ja-JP" altLang="en-US" sz="2800" dirty="0"/>
              <a:t>ゲートウェイ </a:t>
            </a:r>
            <a:r>
              <a:rPr kumimoji="1" lang="en-US" altLang="ja-JP" sz="2800" dirty="0"/>
              <a:t>×</a:t>
            </a:r>
            <a:r>
              <a:rPr kumimoji="1" lang="ja-JP" altLang="en-US" sz="2800" dirty="0"/>
              <a:t> 複数台</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174</a:t>
            </a:fld>
            <a:endParaRPr kumimoji="1" lang="ja-JP" altLang="en-US" dirty="0"/>
          </a:p>
        </p:txBody>
      </p:sp>
      <p:sp>
        <p:nvSpPr>
          <p:cNvPr id="5" name="コンテンツ プレースホルダー 1"/>
          <p:cNvSpPr txBox="1">
            <a:spLocks/>
          </p:cNvSpPr>
          <p:nvPr/>
        </p:nvSpPr>
        <p:spPr>
          <a:xfrm>
            <a:off x="309092" y="3191988"/>
            <a:ext cx="11545223" cy="13899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b="1" dirty="0"/>
              <a:t>第 </a:t>
            </a:r>
            <a:r>
              <a:rPr lang="en-US" altLang="ja-JP" b="1" dirty="0"/>
              <a:t>7 </a:t>
            </a:r>
            <a:r>
              <a:rPr lang="ja-JP" altLang="en-US" b="1" dirty="0"/>
              <a:t>章では、以下の冗長システムを構築する手法を述べる。</a:t>
            </a:r>
            <a:endParaRPr lang="en-US" altLang="ja-JP" b="1" dirty="0"/>
          </a:p>
          <a:p>
            <a:pPr lvl="1"/>
            <a:r>
              <a:rPr lang="ja-JP" altLang="en-US" sz="2800" dirty="0"/>
              <a:t>コントローラ </a:t>
            </a:r>
            <a:r>
              <a:rPr lang="en-US" altLang="ja-JP" sz="2800" dirty="0"/>
              <a:t>× </a:t>
            </a:r>
            <a:r>
              <a:rPr lang="ja-JP" altLang="en-US" sz="2800" dirty="0"/>
              <a:t>複数台、中継ゲートウェイ </a:t>
            </a:r>
            <a:r>
              <a:rPr lang="en-US" altLang="ja-JP" sz="2800" dirty="0"/>
              <a:t>× </a:t>
            </a:r>
            <a:r>
              <a:rPr lang="ja-JP" altLang="en-US" sz="2800" dirty="0"/>
              <a:t>複数台</a:t>
            </a:r>
          </a:p>
        </p:txBody>
      </p:sp>
      <p:grpSp>
        <p:nvGrpSpPr>
          <p:cNvPr id="8" name="Group 4338"/>
          <p:cNvGrpSpPr>
            <a:grpSpLocks/>
          </p:cNvGrpSpPr>
          <p:nvPr/>
        </p:nvGrpSpPr>
        <p:grpSpPr bwMode="auto">
          <a:xfrm>
            <a:off x="3143743" y="1119353"/>
            <a:ext cx="501869" cy="756484"/>
            <a:chOff x="536" y="997"/>
            <a:chExt cx="492" cy="685"/>
          </a:xfrm>
        </p:grpSpPr>
        <p:sp>
          <p:nvSpPr>
            <p:cNvPr id="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29665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テキスト ボックス 34"/>
          <p:cNvSpPr txBox="1"/>
          <p:nvPr/>
        </p:nvSpPr>
        <p:spPr>
          <a:xfrm>
            <a:off x="2883494" y="1852407"/>
            <a:ext cx="1324304" cy="369332"/>
          </a:xfrm>
          <a:prstGeom prst="rect">
            <a:avLst/>
          </a:prstGeom>
          <a:noFill/>
        </p:spPr>
        <p:txBody>
          <a:bodyPr wrap="square" rtlCol="0">
            <a:spAutoFit/>
          </a:bodyPr>
          <a:lstStyle/>
          <a:p>
            <a:r>
              <a:rPr kumimoji="1" lang="ja-JP" altLang="en-US" dirty="0"/>
              <a:t>コントローラ</a:t>
            </a:r>
          </a:p>
        </p:txBody>
      </p:sp>
      <p:sp>
        <p:nvSpPr>
          <p:cNvPr id="36" name="フローチャート: 磁気ディスク 35"/>
          <p:cNvSpPr/>
          <p:nvPr/>
        </p:nvSpPr>
        <p:spPr>
          <a:xfrm>
            <a:off x="2104734" y="11891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1867255" y="1572564"/>
            <a:ext cx="1324304" cy="738664"/>
          </a:xfrm>
          <a:prstGeom prst="rect">
            <a:avLst/>
          </a:prstGeom>
          <a:noFill/>
        </p:spPr>
        <p:txBody>
          <a:bodyPr wrap="square" rtlCol="0">
            <a:spAutoFit/>
          </a:bodyPr>
          <a:lstStyle/>
          <a:p>
            <a:r>
              <a:rPr kumimoji="1" lang="ja-JP" altLang="en-US" sz="1400" dirty="0"/>
              <a:t>同一ホスト上の</a:t>
            </a:r>
            <a:endParaRPr kumimoji="1" lang="en-US" altLang="ja-JP" sz="1400" dirty="0"/>
          </a:p>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3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94189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261124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6974644" y="1362311"/>
            <a:ext cx="1924989" cy="369332"/>
          </a:xfrm>
          <a:prstGeom prst="rect">
            <a:avLst/>
          </a:prstGeom>
          <a:noFill/>
        </p:spPr>
        <p:txBody>
          <a:bodyPr wrap="square" rtlCol="0">
            <a:spAutoFit/>
          </a:bodyPr>
          <a:lstStyle/>
          <a:p>
            <a:r>
              <a:rPr kumimoji="1" lang="ja-JP" altLang="en-US" dirty="0"/>
              <a:t>中継ゲートウェイ</a:t>
            </a:r>
          </a:p>
        </p:txBody>
      </p:sp>
      <p:sp>
        <p:nvSpPr>
          <p:cNvPr id="42" name="テキスト ボックス 41"/>
          <p:cNvSpPr txBox="1"/>
          <p:nvPr/>
        </p:nvSpPr>
        <p:spPr>
          <a:xfrm>
            <a:off x="6974644" y="2110592"/>
            <a:ext cx="1924989" cy="369332"/>
          </a:xfrm>
          <a:prstGeom prst="rect">
            <a:avLst/>
          </a:prstGeom>
          <a:noFill/>
        </p:spPr>
        <p:txBody>
          <a:bodyPr wrap="square" rtlCol="0">
            <a:spAutoFit/>
          </a:bodyPr>
          <a:lstStyle/>
          <a:p>
            <a:r>
              <a:rPr kumimoji="1" lang="ja-JP" altLang="en-US" dirty="0"/>
              <a:t>中継ゲートウェイ</a:t>
            </a:r>
          </a:p>
        </p:txBody>
      </p:sp>
      <p:sp>
        <p:nvSpPr>
          <p:cNvPr id="43" name="テキスト ボックス 42"/>
          <p:cNvSpPr txBox="1"/>
          <p:nvPr/>
        </p:nvSpPr>
        <p:spPr>
          <a:xfrm>
            <a:off x="6974643" y="2822656"/>
            <a:ext cx="1924989" cy="369332"/>
          </a:xfrm>
          <a:prstGeom prst="rect">
            <a:avLst/>
          </a:prstGeom>
          <a:noFill/>
        </p:spPr>
        <p:txBody>
          <a:bodyPr wrap="square" rtlCol="0">
            <a:spAutoFit/>
          </a:bodyPr>
          <a:lstStyle/>
          <a:p>
            <a:r>
              <a:rPr kumimoji="1" lang="ja-JP" altLang="en-US" dirty="0"/>
              <a:t>中継ゲートウェイ</a:t>
            </a:r>
          </a:p>
        </p:txBody>
      </p:sp>
      <p:cxnSp>
        <p:nvCxnSpPr>
          <p:cNvPr id="45" name="直線矢印コネクタ 44"/>
          <p:cNvCxnSpPr/>
          <p:nvPr/>
        </p:nvCxnSpPr>
        <p:spPr>
          <a:xfrm flipH="1">
            <a:off x="3799489" y="1522123"/>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H="1" flipV="1">
            <a:off x="3799490" y="1632313"/>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flipH="1" flipV="1">
            <a:off x="3808193" y="1783722"/>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4207798" y="1152484"/>
            <a:ext cx="1073650" cy="369332"/>
          </a:xfrm>
          <a:prstGeom prst="rect">
            <a:avLst/>
          </a:prstGeom>
          <a:noFill/>
        </p:spPr>
        <p:txBody>
          <a:bodyPr wrap="square" rtlCol="0">
            <a:spAutoFit/>
          </a:bodyPr>
          <a:lstStyle/>
          <a:p>
            <a:r>
              <a:rPr kumimoji="1" lang="ja-JP" altLang="en-US" dirty="0"/>
              <a:t>登録</a:t>
            </a:r>
          </a:p>
        </p:txBody>
      </p:sp>
      <p:sp>
        <p:nvSpPr>
          <p:cNvPr id="51" name="テキスト ボックス 50"/>
          <p:cNvSpPr txBox="1"/>
          <p:nvPr/>
        </p:nvSpPr>
        <p:spPr>
          <a:xfrm>
            <a:off x="4444215" y="1514898"/>
            <a:ext cx="1073650" cy="369332"/>
          </a:xfrm>
          <a:prstGeom prst="rect">
            <a:avLst/>
          </a:prstGeom>
          <a:noFill/>
        </p:spPr>
        <p:txBody>
          <a:bodyPr wrap="square" rtlCol="0">
            <a:spAutoFit/>
          </a:bodyPr>
          <a:lstStyle/>
          <a:p>
            <a:r>
              <a:rPr kumimoji="1" lang="ja-JP" altLang="en-US" dirty="0"/>
              <a:t>登録</a:t>
            </a:r>
          </a:p>
        </p:txBody>
      </p:sp>
      <p:sp>
        <p:nvSpPr>
          <p:cNvPr id="52" name="テキスト ボックス 51"/>
          <p:cNvSpPr txBox="1"/>
          <p:nvPr/>
        </p:nvSpPr>
        <p:spPr>
          <a:xfrm>
            <a:off x="4537126" y="1918310"/>
            <a:ext cx="1073650" cy="369332"/>
          </a:xfrm>
          <a:prstGeom prst="rect">
            <a:avLst/>
          </a:prstGeom>
          <a:noFill/>
        </p:spPr>
        <p:txBody>
          <a:bodyPr wrap="square" rtlCol="0">
            <a:spAutoFit/>
          </a:bodyPr>
          <a:lstStyle/>
          <a:p>
            <a:r>
              <a:rPr kumimoji="1" lang="ja-JP" altLang="en-US" dirty="0"/>
              <a:t>登録</a:t>
            </a:r>
          </a:p>
        </p:txBody>
      </p:sp>
      <p:grpSp>
        <p:nvGrpSpPr>
          <p:cNvPr id="53" name="Group 4338"/>
          <p:cNvGrpSpPr>
            <a:grpSpLocks/>
          </p:cNvGrpSpPr>
          <p:nvPr/>
        </p:nvGrpSpPr>
        <p:grpSpPr bwMode="auto">
          <a:xfrm>
            <a:off x="3191559" y="4128342"/>
            <a:ext cx="501869" cy="756484"/>
            <a:chOff x="536" y="997"/>
            <a:chExt cx="492" cy="685"/>
          </a:xfrm>
        </p:grpSpPr>
        <p:sp>
          <p:nvSpPr>
            <p:cNvPr id="5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3056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 name="テキスト ボックス 78"/>
          <p:cNvSpPr txBox="1"/>
          <p:nvPr/>
        </p:nvSpPr>
        <p:spPr>
          <a:xfrm>
            <a:off x="2694743" y="4940875"/>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80" name="フローチャート: 磁気ディスク 79"/>
          <p:cNvSpPr/>
          <p:nvPr/>
        </p:nvSpPr>
        <p:spPr>
          <a:xfrm>
            <a:off x="1048452" y="42471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テキスト ボックス 80"/>
          <p:cNvSpPr txBox="1"/>
          <p:nvPr/>
        </p:nvSpPr>
        <p:spPr>
          <a:xfrm>
            <a:off x="882740" y="4631609"/>
            <a:ext cx="1324304" cy="523220"/>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82"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9508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88424" y="550591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テキスト ボックス 83"/>
          <p:cNvSpPr txBox="1"/>
          <p:nvPr/>
        </p:nvSpPr>
        <p:spPr>
          <a:xfrm>
            <a:off x="7022460" y="4371300"/>
            <a:ext cx="1924989" cy="369332"/>
          </a:xfrm>
          <a:prstGeom prst="rect">
            <a:avLst/>
          </a:prstGeom>
          <a:noFill/>
        </p:spPr>
        <p:txBody>
          <a:bodyPr wrap="square" rtlCol="0">
            <a:spAutoFit/>
          </a:bodyPr>
          <a:lstStyle/>
          <a:p>
            <a:r>
              <a:rPr kumimoji="1" lang="ja-JP" altLang="en-US" dirty="0"/>
              <a:t>中継ゲートウェイ</a:t>
            </a:r>
          </a:p>
        </p:txBody>
      </p:sp>
      <p:sp>
        <p:nvSpPr>
          <p:cNvPr id="85" name="テキスト ボックス 84"/>
          <p:cNvSpPr txBox="1"/>
          <p:nvPr/>
        </p:nvSpPr>
        <p:spPr>
          <a:xfrm>
            <a:off x="7022460" y="5119581"/>
            <a:ext cx="1924989" cy="369332"/>
          </a:xfrm>
          <a:prstGeom prst="rect">
            <a:avLst/>
          </a:prstGeom>
          <a:noFill/>
        </p:spPr>
        <p:txBody>
          <a:bodyPr wrap="square" rtlCol="0">
            <a:spAutoFit/>
          </a:bodyPr>
          <a:lstStyle/>
          <a:p>
            <a:r>
              <a:rPr kumimoji="1" lang="ja-JP" altLang="en-US" dirty="0"/>
              <a:t>中継ゲートウェイ</a:t>
            </a:r>
          </a:p>
        </p:txBody>
      </p:sp>
      <p:sp>
        <p:nvSpPr>
          <p:cNvPr id="86" name="テキスト ボックス 85"/>
          <p:cNvSpPr txBox="1"/>
          <p:nvPr/>
        </p:nvSpPr>
        <p:spPr>
          <a:xfrm>
            <a:off x="7022459" y="5580696"/>
            <a:ext cx="1924989" cy="369332"/>
          </a:xfrm>
          <a:prstGeom prst="rect">
            <a:avLst/>
          </a:prstGeom>
          <a:noFill/>
        </p:spPr>
        <p:txBody>
          <a:bodyPr wrap="square" rtlCol="0">
            <a:spAutoFit/>
          </a:bodyPr>
          <a:lstStyle/>
          <a:p>
            <a:r>
              <a:rPr kumimoji="1" lang="ja-JP" altLang="en-US" dirty="0"/>
              <a:t>中継ゲートウェイ</a:t>
            </a:r>
          </a:p>
        </p:txBody>
      </p:sp>
      <p:cxnSp>
        <p:nvCxnSpPr>
          <p:cNvPr id="87" name="直線矢印コネクタ 86"/>
          <p:cNvCxnSpPr/>
          <p:nvPr/>
        </p:nvCxnSpPr>
        <p:spPr>
          <a:xfrm flipH="1">
            <a:off x="3847305" y="4531112"/>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flipH="1" flipV="1">
            <a:off x="3847306" y="4641302"/>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flipH="1" flipV="1">
            <a:off x="3856009" y="4792711"/>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0" name="テキスト ボックス 89"/>
          <p:cNvSpPr txBox="1"/>
          <p:nvPr/>
        </p:nvSpPr>
        <p:spPr>
          <a:xfrm>
            <a:off x="4255614" y="4161473"/>
            <a:ext cx="1073650" cy="369332"/>
          </a:xfrm>
          <a:prstGeom prst="rect">
            <a:avLst/>
          </a:prstGeom>
          <a:noFill/>
        </p:spPr>
        <p:txBody>
          <a:bodyPr wrap="square" rtlCol="0">
            <a:spAutoFit/>
          </a:bodyPr>
          <a:lstStyle/>
          <a:p>
            <a:r>
              <a:rPr kumimoji="1" lang="ja-JP" altLang="en-US" dirty="0"/>
              <a:t>登録</a:t>
            </a:r>
          </a:p>
        </p:txBody>
      </p:sp>
      <p:sp>
        <p:nvSpPr>
          <p:cNvPr id="91" name="テキスト ボックス 90"/>
          <p:cNvSpPr txBox="1"/>
          <p:nvPr/>
        </p:nvSpPr>
        <p:spPr>
          <a:xfrm>
            <a:off x="4492031" y="4523887"/>
            <a:ext cx="1073650" cy="369332"/>
          </a:xfrm>
          <a:prstGeom prst="rect">
            <a:avLst/>
          </a:prstGeom>
          <a:noFill/>
        </p:spPr>
        <p:txBody>
          <a:bodyPr wrap="square" rtlCol="0">
            <a:spAutoFit/>
          </a:bodyPr>
          <a:lstStyle/>
          <a:p>
            <a:r>
              <a:rPr kumimoji="1" lang="ja-JP" altLang="en-US" dirty="0"/>
              <a:t>登録</a:t>
            </a:r>
          </a:p>
        </p:txBody>
      </p:sp>
      <p:sp>
        <p:nvSpPr>
          <p:cNvPr id="92" name="テキスト ボックス 91"/>
          <p:cNvSpPr txBox="1"/>
          <p:nvPr/>
        </p:nvSpPr>
        <p:spPr>
          <a:xfrm>
            <a:off x="4584942" y="4927299"/>
            <a:ext cx="1073650" cy="369332"/>
          </a:xfrm>
          <a:prstGeom prst="rect">
            <a:avLst/>
          </a:prstGeom>
          <a:noFill/>
        </p:spPr>
        <p:txBody>
          <a:bodyPr wrap="square" rtlCol="0">
            <a:spAutoFit/>
          </a:bodyPr>
          <a:lstStyle/>
          <a:p>
            <a:r>
              <a:rPr kumimoji="1" lang="ja-JP" altLang="en-US" dirty="0"/>
              <a:t>登録</a:t>
            </a:r>
          </a:p>
        </p:txBody>
      </p:sp>
      <p:grpSp>
        <p:nvGrpSpPr>
          <p:cNvPr id="93" name="Group 4338"/>
          <p:cNvGrpSpPr>
            <a:grpSpLocks/>
          </p:cNvGrpSpPr>
          <p:nvPr/>
        </p:nvGrpSpPr>
        <p:grpSpPr bwMode="auto">
          <a:xfrm>
            <a:off x="3184195" y="5487063"/>
            <a:ext cx="501869" cy="756484"/>
            <a:chOff x="536" y="997"/>
            <a:chExt cx="492" cy="685"/>
          </a:xfrm>
        </p:grpSpPr>
        <p:sp>
          <p:nvSpPr>
            <p:cNvPr id="9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8" name="テキスト ボックス 117"/>
          <p:cNvSpPr txBox="1"/>
          <p:nvPr/>
        </p:nvSpPr>
        <p:spPr>
          <a:xfrm>
            <a:off x="2732548" y="6220637"/>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cxnSp>
        <p:nvCxnSpPr>
          <p:cNvPr id="119" name="直線矢印コネクタ 118"/>
          <p:cNvCxnSpPr/>
          <p:nvPr/>
        </p:nvCxnSpPr>
        <p:spPr>
          <a:xfrm flipH="1">
            <a:off x="3895831" y="4708553"/>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a:off x="3895831" y="5263872"/>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p:nvPr/>
        </p:nvCxnSpPr>
        <p:spPr>
          <a:xfrm flipH="1">
            <a:off x="3903053" y="5909932"/>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5" name="テキスト ボックス 124"/>
          <p:cNvSpPr txBox="1"/>
          <p:nvPr/>
        </p:nvSpPr>
        <p:spPr>
          <a:xfrm>
            <a:off x="3987252" y="5249835"/>
            <a:ext cx="1073650" cy="369332"/>
          </a:xfrm>
          <a:prstGeom prst="rect">
            <a:avLst/>
          </a:prstGeom>
          <a:noFill/>
        </p:spPr>
        <p:txBody>
          <a:bodyPr wrap="square" rtlCol="0">
            <a:spAutoFit/>
          </a:bodyPr>
          <a:lstStyle/>
          <a:p>
            <a:r>
              <a:rPr kumimoji="1" lang="ja-JP" altLang="en-US" dirty="0"/>
              <a:t>登録</a:t>
            </a:r>
          </a:p>
        </p:txBody>
      </p:sp>
      <p:sp>
        <p:nvSpPr>
          <p:cNvPr id="126" name="テキスト ボックス 125"/>
          <p:cNvSpPr txBox="1"/>
          <p:nvPr/>
        </p:nvSpPr>
        <p:spPr>
          <a:xfrm>
            <a:off x="4570199" y="5342811"/>
            <a:ext cx="1073650" cy="369332"/>
          </a:xfrm>
          <a:prstGeom prst="rect">
            <a:avLst/>
          </a:prstGeom>
          <a:noFill/>
        </p:spPr>
        <p:txBody>
          <a:bodyPr wrap="square" rtlCol="0">
            <a:spAutoFit/>
          </a:bodyPr>
          <a:lstStyle/>
          <a:p>
            <a:r>
              <a:rPr kumimoji="1" lang="ja-JP" altLang="en-US" dirty="0"/>
              <a:t>登録</a:t>
            </a:r>
          </a:p>
        </p:txBody>
      </p:sp>
      <p:sp>
        <p:nvSpPr>
          <p:cNvPr id="127" name="テキスト ボックス 126"/>
          <p:cNvSpPr txBox="1"/>
          <p:nvPr/>
        </p:nvSpPr>
        <p:spPr>
          <a:xfrm>
            <a:off x="4954985" y="5704610"/>
            <a:ext cx="1073650" cy="369332"/>
          </a:xfrm>
          <a:prstGeom prst="rect">
            <a:avLst/>
          </a:prstGeom>
          <a:noFill/>
        </p:spPr>
        <p:txBody>
          <a:bodyPr wrap="square" rtlCol="0">
            <a:spAutoFit/>
          </a:bodyPr>
          <a:lstStyle/>
          <a:p>
            <a:r>
              <a:rPr kumimoji="1" lang="ja-JP" altLang="en-US" dirty="0"/>
              <a:t>登録</a:t>
            </a:r>
          </a:p>
        </p:txBody>
      </p:sp>
      <p:cxnSp>
        <p:nvCxnSpPr>
          <p:cNvPr id="129" name="直線コネクタ 128"/>
          <p:cNvCxnSpPr>
            <a:stCxn id="36" idx="4"/>
          </p:cNvCxnSpPr>
          <p:nvPr/>
        </p:nvCxnSpPr>
        <p:spPr>
          <a:xfrm flipV="1">
            <a:off x="2774768" y="1362311"/>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flipV="1">
            <a:off x="1719893" y="4420299"/>
            <a:ext cx="1464302"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2" name="直線コネクタ 131"/>
          <p:cNvCxnSpPr/>
          <p:nvPr/>
        </p:nvCxnSpPr>
        <p:spPr>
          <a:xfrm>
            <a:off x="1719893" y="4516128"/>
            <a:ext cx="1464302" cy="140250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34" name="テキスト ボックス 133"/>
          <p:cNvSpPr txBox="1"/>
          <p:nvPr/>
        </p:nvSpPr>
        <p:spPr>
          <a:xfrm>
            <a:off x="693683" y="5342811"/>
            <a:ext cx="1835724" cy="1200329"/>
          </a:xfrm>
          <a:prstGeom prst="rect">
            <a:avLst/>
          </a:prstGeom>
          <a:noFill/>
        </p:spPr>
        <p:txBody>
          <a:bodyPr wrap="square" rtlCol="0">
            <a:spAutoFit/>
          </a:bodyPr>
          <a:lstStyle/>
          <a:p>
            <a:r>
              <a:rPr kumimoji="1" lang="ja-JP" altLang="en-US" sz="1200" dirty="0"/>
              <a:t>↑ データベースは、単一である必要がある。</a:t>
            </a:r>
            <a:endParaRPr kumimoji="1" lang="en-US" altLang="ja-JP" sz="1200" dirty="0"/>
          </a:p>
          <a:p>
            <a:r>
              <a:rPr kumimoji="1" lang="ja-JP" altLang="en-US" sz="1200" dirty="0"/>
              <a:t>コントローラ </a:t>
            </a:r>
            <a:r>
              <a:rPr kumimoji="1" lang="en-US" altLang="ja-JP" sz="1200" dirty="0"/>
              <a:t>1, </a:t>
            </a:r>
            <a:r>
              <a:rPr kumimoji="1" lang="ja-JP" altLang="en-US" sz="1200" dirty="0"/>
              <a:t>コントローラ </a:t>
            </a:r>
            <a:r>
              <a:rPr kumimoji="1" lang="en-US" altLang="ja-JP" sz="1200" dirty="0"/>
              <a:t>2</a:t>
            </a:r>
          </a:p>
          <a:p>
            <a:r>
              <a:rPr kumimoji="1" lang="ja-JP" altLang="en-US" sz="1200" dirty="0"/>
              <a:t>のいずれかと同一ホスト上でもよいし、データベース専用のホストを立ててもよい。</a:t>
            </a:r>
          </a:p>
        </p:txBody>
      </p:sp>
      <p:sp>
        <p:nvSpPr>
          <p:cNvPr id="135" name="テキスト ボックス 134"/>
          <p:cNvSpPr txBox="1"/>
          <p:nvPr/>
        </p:nvSpPr>
        <p:spPr>
          <a:xfrm>
            <a:off x="484644" y="2512551"/>
            <a:ext cx="4777471" cy="646331"/>
          </a:xfrm>
          <a:prstGeom prst="rect">
            <a:avLst/>
          </a:prstGeom>
          <a:solidFill>
            <a:srgbClr val="FFFFCC"/>
          </a:solidFill>
        </p:spPr>
        <p:txBody>
          <a:bodyPr wrap="square" rtlCol="0">
            <a:spAutoFit/>
          </a:bodyPr>
          <a:lstStyle/>
          <a:p>
            <a:r>
              <a:rPr kumimoji="1" lang="ja-JP" altLang="en-US" dirty="0"/>
              <a:t>この方式では、コントローラノードがダウンすると、新たなセッションが確立できなくなるという問題があった。</a:t>
            </a:r>
          </a:p>
        </p:txBody>
      </p:sp>
    </p:spTree>
    <p:extLst>
      <p:ext uri="{BB962C8B-B14F-4D97-AF65-F5344CB8AC3E}">
        <p14:creationId xmlns:p14="http://schemas.microsoft.com/office/powerpoint/2010/main" val="222252252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91629"/>
            <a:ext cx="11545223" cy="4386888"/>
          </a:xfrm>
        </p:spPr>
        <p:txBody>
          <a:bodyPr>
            <a:normAutofit fontScale="77500" lnSpcReduction="20000"/>
          </a:bodyPr>
          <a:lstStyle/>
          <a:p>
            <a:pPr>
              <a:lnSpc>
                <a:spcPct val="110000"/>
              </a:lnSpc>
            </a:pPr>
            <a:r>
              <a:rPr lang="en-US" altLang="ja-JP" sz="2000" b="1" dirty="0"/>
              <a:t>VM </a:t>
            </a:r>
            <a:r>
              <a:rPr lang="ja-JP" altLang="en-US" sz="2000" b="1" dirty="0"/>
              <a:t>基盤レベルでの冗長</a:t>
            </a:r>
            <a:endParaRPr lang="en-US" altLang="ja-JP" sz="2000" b="1" dirty="0"/>
          </a:p>
          <a:p>
            <a:pPr lvl="1">
              <a:lnSpc>
                <a:spcPct val="110000"/>
              </a:lnSpc>
            </a:pPr>
            <a:r>
              <a:rPr kumimoji="1" lang="en-US" altLang="ja-JP" sz="1800" dirty="0"/>
              <a:t>VM </a:t>
            </a:r>
            <a:r>
              <a:rPr kumimoji="1" lang="ja-JP" altLang="en-US" sz="1800" dirty="0"/>
              <a:t>基盤を構成するハードウェアが故障する等して </a:t>
            </a:r>
            <a:r>
              <a:rPr kumimoji="1" lang="en-US" altLang="ja-JP" sz="1800" dirty="0"/>
              <a:t>VM </a:t>
            </a:r>
            <a:r>
              <a:rPr kumimoji="1" lang="ja-JP" altLang="en-US" sz="1800" dirty="0" err="1"/>
              <a:t>が停</a:t>
            </a:r>
            <a:r>
              <a:rPr kumimoji="1" lang="ja-JP" altLang="en-US" sz="1800" dirty="0"/>
              <a:t>止した場合に、自動的に別のハードウェアで同 </a:t>
            </a:r>
            <a:r>
              <a:rPr kumimoji="1" lang="en-US" altLang="ja-JP" sz="1800" dirty="0"/>
              <a:t>VM </a:t>
            </a:r>
            <a:r>
              <a:rPr kumimoji="1" lang="ja-JP" altLang="en-US" sz="1800" dirty="0"/>
              <a:t>を起動する手法。</a:t>
            </a:r>
            <a:endParaRPr kumimoji="1" lang="en-US" altLang="ja-JP" sz="1800" dirty="0"/>
          </a:p>
          <a:p>
            <a:pPr lvl="1">
              <a:lnSpc>
                <a:spcPct val="110000"/>
              </a:lnSpc>
            </a:pPr>
            <a:r>
              <a:rPr kumimoji="1" lang="ja-JP" altLang="en-US" sz="1800" dirty="0"/>
              <a:t>この手法の場合、「シン・テレワークシステム」のコントローラからみると透過的に冗長化がなされていることになるため、「シン・テレワークシステム」特有の設定は不要である。</a:t>
            </a:r>
            <a:endParaRPr kumimoji="1" lang="en-US" altLang="ja-JP" sz="1800" dirty="0"/>
          </a:p>
          <a:p>
            <a:pPr lvl="1">
              <a:lnSpc>
                <a:spcPct val="110000"/>
              </a:lnSpc>
            </a:pPr>
            <a:r>
              <a:rPr kumimoji="1" lang="ja-JP" altLang="en-US" sz="1800" dirty="0"/>
              <a:t>たとえば、</a:t>
            </a:r>
            <a:r>
              <a:rPr kumimoji="1" lang="en-US" altLang="ja-JP" sz="1800" dirty="0"/>
              <a:t>AWS </a:t>
            </a:r>
            <a:r>
              <a:rPr kumimoji="1" lang="ja-JP" altLang="en-US" sz="1800" dirty="0"/>
              <a:t>や </a:t>
            </a:r>
            <a:r>
              <a:rPr kumimoji="1" lang="en-US" altLang="ja-JP" sz="1800" dirty="0"/>
              <a:t>Azure </a:t>
            </a:r>
            <a:r>
              <a:rPr kumimoji="1" lang="ja-JP" altLang="en-US" sz="1800" dirty="0"/>
              <a:t>等に </a:t>
            </a:r>
            <a:r>
              <a:rPr kumimoji="1" lang="en-US" altLang="ja-JP" sz="1800" dirty="0"/>
              <a:t>VM </a:t>
            </a:r>
            <a:r>
              <a:rPr kumimoji="1" lang="ja-JP" altLang="en-US" sz="1800" dirty="0"/>
              <a:t>を作成し、ハードウェア故障時には自動的に </a:t>
            </a:r>
            <a:r>
              <a:rPr kumimoji="1" lang="en-US" altLang="ja-JP" sz="1800" dirty="0"/>
              <a:t>Amazon </a:t>
            </a:r>
            <a:r>
              <a:rPr kumimoji="1" lang="ja-JP" altLang="en-US" sz="1800" dirty="0"/>
              <a:t>や </a:t>
            </a:r>
            <a:r>
              <a:rPr kumimoji="1" lang="en-US" altLang="ja-JP" sz="1800" dirty="0"/>
              <a:t>Microsoft </a:t>
            </a:r>
            <a:r>
              <a:rPr kumimoji="1" lang="ja-JP" altLang="en-US" sz="1800" dirty="0"/>
              <a:t>によって別ハードウェアで </a:t>
            </a:r>
            <a:r>
              <a:rPr kumimoji="1" lang="en-US" altLang="ja-JP" sz="1800" dirty="0"/>
              <a:t>VM </a:t>
            </a:r>
            <a:r>
              <a:rPr kumimoji="1" lang="ja-JP" altLang="en-US" sz="1800" dirty="0"/>
              <a:t>が再開されることに頼る方法もこの一種である。</a:t>
            </a:r>
          </a:p>
          <a:p>
            <a:pPr lvl="1">
              <a:lnSpc>
                <a:spcPct val="110000"/>
              </a:lnSpc>
            </a:pPr>
            <a:r>
              <a:rPr kumimoji="1" lang="ja-JP" altLang="en-US" sz="1800" dirty="0"/>
              <a:t>また、オンプレミスで </a:t>
            </a:r>
            <a:r>
              <a:rPr kumimoji="1" lang="en-US" altLang="ja-JP" sz="1800" dirty="0"/>
              <a:t>VMware</a:t>
            </a:r>
            <a:r>
              <a:rPr kumimoji="1" lang="ja-JP" altLang="en-US" sz="1800" dirty="0"/>
              <a:t> や </a:t>
            </a:r>
            <a:r>
              <a:rPr kumimoji="1" lang="en-US" altLang="ja-JP" sz="1800" dirty="0"/>
              <a:t>Hyper-V </a:t>
            </a:r>
            <a:r>
              <a:rPr kumimoji="1" lang="ja-JP" altLang="en-US" sz="1800" dirty="0"/>
              <a:t>の </a:t>
            </a:r>
            <a:r>
              <a:rPr kumimoji="1" lang="en-US" altLang="ja-JP" sz="1800" dirty="0"/>
              <a:t>HA </a:t>
            </a:r>
            <a:r>
              <a:rPr kumimoji="1" lang="ja-JP" altLang="en-US" sz="1800" dirty="0"/>
              <a:t>機能を用いる方法もこの一種である。</a:t>
            </a:r>
            <a:endParaRPr kumimoji="1" lang="en-US" altLang="ja-JP" sz="1800" dirty="0"/>
          </a:p>
          <a:p>
            <a:pPr lvl="1">
              <a:lnSpc>
                <a:spcPct val="110000"/>
              </a:lnSpc>
            </a:pPr>
            <a:r>
              <a:rPr lang="en-US" altLang="ja-JP" sz="1800" dirty="0"/>
              <a:t>VM </a:t>
            </a:r>
            <a:r>
              <a:rPr lang="ja-JP" altLang="en-US" sz="1800" dirty="0"/>
              <a:t>基盤レベルの冗長については、その責任が </a:t>
            </a:r>
            <a:r>
              <a:rPr lang="en-US" altLang="ja-JP" sz="1800" dirty="0"/>
              <a:t>VM </a:t>
            </a:r>
            <a:r>
              <a:rPr lang="ja-JP" altLang="en-US" sz="1800" dirty="0"/>
              <a:t>基盤側にある。</a:t>
            </a:r>
            <a:endParaRPr lang="en-US" altLang="ja-JP" sz="1800" dirty="0"/>
          </a:p>
          <a:p>
            <a:pPr lvl="1">
              <a:lnSpc>
                <a:spcPct val="110000"/>
              </a:lnSpc>
            </a:pPr>
            <a:r>
              <a:rPr kumimoji="1" lang="ja-JP" altLang="en-US" sz="1800" b="1" dirty="0">
                <a:solidFill>
                  <a:srgbClr val="FF0000"/>
                </a:solidFill>
              </a:rPr>
              <a:t>デメリット</a:t>
            </a:r>
            <a:r>
              <a:rPr kumimoji="1" lang="en-US" altLang="ja-JP" sz="1800" b="1" dirty="0">
                <a:solidFill>
                  <a:srgbClr val="FF0000"/>
                </a:solidFill>
              </a:rPr>
              <a:t>: VM </a:t>
            </a:r>
            <a:r>
              <a:rPr kumimoji="1" lang="ja-JP" altLang="en-US" sz="1800" b="1" dirty="0">
                <a:solidFill>
                  <a:srgbClr val="FF0000"/>
                </a:solidFill>
              </a:rPr>
              <a:t>基盤レベルの冗長にはコストがかかり、また、</a:t>
            </a:r>
            <a:r>
              <a:rPr kumimoji="1" lang="en-US" altLang="ja-JP" sz="1800" b="1" dirty="0">
                <a:solidFill>
                  <a:srgbClr val="FF0000"/>
                </a:solidFill>
              </a:rPr>
              <a:t>VM </a:t>
            </a:r>
            <a:r>
              <a:rPr kumimoji="1" lang="ja-JP" altLang="en-US" sz="1800" b="1" dirty="0">
                <a:solidFill>
                  <a:srgbClr val="FF0000"/>
                </a:solidFill>
              </a:rPr>
              <a:t>基盤側の不具合で正常に動作しない場合もある。</a:t>
            </a:r>
            <a:br>
              <a:rPr kumimoji="1" lang="en-US" altLang="ja-JP" sz="1800" b="1" dirty="0">
                <a:solidFill>
                  <a:srgbClr val="FF0000"/>
                </a:solidFill>
              </a:rPr>
            </a:br>
            <a:r>
              <a:rPr kumimoji="1" lang="en-US" altLang="ja-JP" sz="1800" b="1" dirty="0">
                <a:solidFill>
                  <a:srgbClr val="FF0000"/>
                </a:solidFill>
              </a:rPr>
              <a:t>VM </a:t>
            </a:r>
            <a:r>
              <a:rPr kumimoji="1" lang="ja-JP" altLang="en-US" sz="1800" b="1" dirty="0">
                <a:solidFill>
                  <a:srgbClr val="FF0000"/>
                </a:solidFill>
              </a:rPr>
              <a:t>基盤の </a:t>
            </a:r>
            <a:r>
              <a:rPr kumimoji="1" lang="en-US" altLang="ja-JP" sz="1800" b="1" dirty="0">
                <a:solidFill>
                  <a:srgbClr val="FF0000"/>
                </a:solidFill>
              </a:rPr>
              <a:t>HA </a:t>
            </a:r>
            <a:r>
              <a:rPr kumimoji="1" lang="ja-JP" altLang="en-US" sz="1800" b="1" dirty="0">
                <a:solidFill>
                  <a:srgbClr val="FF0000"/>
                </a:solidFill>
              </a:rPr>
              <a:t>機能の不具合</a:t>
            </a:r>
            <a:r>
              <a:rPr lang="ja-JP" altLang="en-US" sz="1800" b="1" dirty="0">
                <a:solidFill>
                  <a:srgbClr val="FF0000"/>
                </a:solidFill>
              </a:rPr>
              <a:t>で、正常時に何らかのトラブルが発生する可能性もある。</a:t>
            </a:r>
            <a:endParaRPr kumimoji="1" lang="en-US" altLang="ja-JP" sz="1800" b="1" dirty="0">
              <a:solidFill>
                <a:srgbClr val="FF0000"/>
              </a:solidFill>
            </a:endParaRPr>
          </a:p>
          <a:p>
            <a:pPr>
              <a:lnSpc>
                <a:spcPct val="110000"/>
              </a:lnSpc>
            </a:pPr>
            <a:r>
              <a:rPr kumimoji="1" lang="ja-JP" altLang="en-US" sz="2000" b="1" dirty="0"/>
              <a:t>シン・テレワークシステムのレベルでの冗長</a:t>
            </a:r>
            <a:endParaRPr kumimoji="1" lang="en-US" altLang="ja-JP" sz="2000" b="1" dirty="0"/>
          </a:p>
          <a:p>
            <a:pPr lvl="1">
              <a:lnSpc>
                <a:spcPct val="110000"/>
              </a:lnSpc>
            </a:pPr>
            <a:r>
              <a:rPr kumimoji="1" lang="ja-JP" altLang="en-US" sz="1800" b="1" dirty="0"/>
              <a:t>シン・テレワークシステムのハイパースケール版の仕組みにより、コントローラの冗長が可能である。</a:t>
            </a:r>
            <a:endParaRPr kumimoji="1" lang="en-US" altLang="ja-JP" sz="1800" b="1" dirty="0"/>
          </a:p>
          <a:p>
            <a:pPr lvl="1">
              <a:lnSpc>
                <a:spcPct val="110000"/>
              </a:lnSpc>
            </a:pPr>
            <a:r>
              <a:rPr kumimoji="1" lang="ja-JP" altLang="en-US" sz="1800" b="1" dirty="0"/>
              <a:t>コントローラおよび中継ゲートウェイにおける設定が必要である。</a:t>
            </a:r>
          </a:p>
          <a:p>
            <a:pPr lvl="1">
              <a:lnSpc>
                <a:spcPct val="110000"/>
              </a:lnSpc>
            </a:pPr>
            <a:r>
              <a:rPr kumimoji="1" lang="ja-JP" altLang="en-US" sz="1800" b="1" dirty="0"/>
              <a:t>特定の </a:t>
            </a:r>
            <a:r>
              <a:rPr kumimoji="1" lang="en-US" altLang="ja-JP" sz="1800" b="1" dirty="0"/>
              <a:t>VM </a:t>
            </a:r>
            <a:r>
              <a:rPr kumimoji="1" lang="ja-JP" altLang="en-US" sz="1800" b="1" dirty="0"/>
              <a:t>基盤に依存することなく、冗長を実現できる。コストも安価である。</a:t>
            </a:r>
          </a:p>
          <a:p>
            <a:pPr lvl="1">
              <a:lnSpc>
                <a:spcPct val="110000"/>
              </a:lnSpc>
            </a:pPr>
            <a:r>
              <a:rPr kumimoji="1" lang="ja-JP" altLang="en-US" sz="1800" b="1" dirty="0">
                <a:solidFill>
                  <a:srgbClr val="FF0000"/>
                </a:solidFill>
              </a:rPr>
              <a:t>デメリット</a:t>
            </a:r>
            <a:r>
              <a:rPr kumimoji="1" lang="en-US" altLang="ja-JP" sz="1800" b="1" dirty="0">
                <a:solidFill>
                  <a:srgbClr val="FF0000"/>
                </a:solidFill>
              </a:rPr>
              <a:t>: </a:t>
            </a:r>
            <a:r>
              <a:rPr kumimoji="1" lang="ja-JP" altLang="en-US" sz="1800" b="1" dirty="0">
                <a:solidFill>
                  <a:srgbClr val="FF0000"/>
                </a:solidFill>
              </a:rPr>
              <a:t>シン・テレワークシステム側の冗長機能に不具合がある場合、非常時に期待どおりに動作しない場合がある。</a:t>
            </a:r>
            <a:br>
              <a:rPr lang="en-US" altLang="ja-JP" sz="1800" b="1" dirty="0">
                <a:solidFill>
                  <a:srgbClr val="FF0000"/>
                </a:solidFill>
              </a:rPr>
            </a:br>
            <a:r>
              <a:rPr lang="ja-JP" altLang="en-US" sz="1800" b="1" dirty="0">
                <a:solidFill>
                  <a:srgbClr val="FF0000"/>
                </a:solidFill>
              </a:rPr>
              <a:t>また、仮にシン・テレワークシステム側の冗長機能に正常時でも不具合が発生する問題がある場合、正常時に何らかのトラブルが発生する可能性もある。</a:t>
            </a:r>
            <a:endParaRPr kumimoji="1" lang="ja-JP" altLang="en-US" sz="1800" b="1" dirty="0">
              <a:solidFill>
                <a:srgbClr val="FF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175</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sz="2400" b="1" dirty="0"/>
              <a:t>コントローラの冗長には、</a:t>
            </a:r>
            <a:r>
              <a:rPr kumimoji="1" lang="en-US" altLang="ja-JP" sz="2400" b="1" dirty="0"/>
              <a:t>VM </a:t>
            </a:r>
            <a:r>
              <a:rPr kumimoji="1" lang="ja-JP" altLang="en-US" sz="2400" b="1" dirty="0"/>
              <a:t>基盤レイヤでの冗長と、シン・テレワークシステムの</a:t>
            </a:r>
            <a:r>
              <a:rPr lang="ja-JP" altLang="en-US" sz="2400" b="1" dirty="0"/>
              <a:t>レイヤ</a:t>
            </a:r>
            <a:r>
              <a:rPr kumimoji="1" lang="ja-JP" altLang="en-US" sz="2400" b="1" dirty="0"/>
              <a:t>での冗長の </a:t>
            </a:r>
            <a:r>
              <a:rPr kumimoji="1" lang="en-US" altLang="ja-JP" sz="2400" b="1" dirty="0"/>
              <a:t>2 </a:t>
            </a:r>
            <a:r>
              <a:rPr kumimoji="1" lang="ja-JP" altLang="en-US" sz="2400" b="1" dirty="0" err="1"/>
              <a:t>つの</a:t>
            </a:r>
            <a:r>
              <a:rPr kumimoji="1" lang="ja-JP" altLang="en-US" sz="2400" b="1" dirty="0"/>
              <a:t>戦略がある。</a:t>
            </a:r>
          </a:p>
        </p:txBody>
      </p:sp>
      <p:sp>
        <p:nvSpPr>
          <p:cNvPr id="5" name="テキスト ボックス 4"/>
          <p:cNvSpPr txBox="1"/>
          <p:nvPr/>
        </p:nvSpPr>
        <p:spPr>
          <a:xfrm>
            <a:off x="571655" y="5309385"/>
            <a:ext cx="11067393" cy="1384995"/>
          </a:xfrm>
          <a:prstGeom prst="rect">
            <a:avLst/>
          </a:prstGeom>
          <a:solidFill>
            <a:srgbClr val="FFFFCC"/>
          </a:solidFill>
        </p:spPr>
        <p:txBody>
          <a:bodyPr wrap="square" rtlCol="0">
            <a:spAutoFit/>
          </a:bodyPr>
          <a:lstStyle/>
          <a:p>
            <a:r>
              <a:rPr kumimoji="1" lang="ja-JP" altLang="en-US" sz="1200" b="1" dirty="0">
                <a:solidFill>
                  <a:srgbClr val="0070C0"/>
                </a:solidFill>
              </a:rPr>
              <a:t>冗長機能は、ハードウェア、ネットワーク、</a:t>
            </a:r>
            <a:r>
              <a:rPr kumimoji="1" lang="en-US" altLang="ja-JP" sz="1200" b="1" dirty="0">
                <a:solidFill>
                  <a:srgbClr val="0070C0"/>
                </a:solidFill>
              </a:rPr>
              <a:t>OS</a:t>
            </a:r>
            <a:r>
              <a:rPr kumimoji="1" lang="ja-JP" altLang="en-US" sz="1200" b="1" dirty="0" err="1">
                <a:solidFill>
                  <a:srgbClr val="0070C0"/>
                </a:solidFill>
              </a:rPr>
              <a:t>、</a:t>
            </a:r>
            <a:r>
              <a:rPr kumimoji="1" lang="en-US" altLang="ja-JP" sz="1200" b="1" dirty="0">
                <a:solidFill>
                  <a:srgbClr val="0070C0"/>
                </a:solidFill>
              </a:rPr>
              <a:t>VM </a:t>
            </a:r>
            <a:r>
              <a:rPr kumimoji="1" lang="ja-JP" altLang="en-US" sz="1200" b="1" dirty="0">
                <a:solidFill>
                  <a:srgbClr val="0070C0"/>
                </a:solidFill>
              </a:rPr>
              <a:t>の停止時にもサービスが停止しないため、緊急で復旧する必要がなくなるという絶大なメリットがある。その利益に伴うリスクとして、冗長機能が原因で平常時でも何らかの不具合が発生するリスクがある。</a:t>
            </a:r>
            <a:r>
              <a:rPr lang="en-US" altLang="ja-JP" sz="1200" b="1" dirty="0">
                <a:solidFill>
                  <a:srgbClr val="0070C0"/>
                </a:solidFill>
              </a:rPr>
              <a:t>(</a:t>
            </a:r>
            <a:r>
              <a:rPr lang="ja-JP" altLang="en-US" sz="1200" b="1" dirty="0">
                <a:solidFill>
                  <a:srgbClr val="0070C0"/>
                </a:solidFill>
              </a:rPr>
              <a:t>利益があるところには、必ずリスクがある。</a:t>
            </a:r>
            <a:r>
              <a:rPr lang="en-US" altLang="ja-JP" sz="1200" b="1" dirty="0">
                <a:solidFill>
                  <a:srgbClr val="0070C0"/>
                </a:solidFill>
              </a:rPr>
              <a:t>)</a:t>
            </a:r>
            <a:r>
              <a:rPr kumimoji="1" lang="en-US" altLang="ja-JP" sz="1200" b="1" dirty="0">
                <a:solidFill>
                  <a:srgbClr val="0070C0"/>
                </a:solidFill>
              </a:rPr>
              <a:t> VM </a:t>
            </a:r>
            <a:r>
              <a:rPr kumimoji="1" lang="ja-JP" altLang="en-US" sz="1200" b="1" dirty="0">
                <a:solidFill>
                  <a:srgbClr val="0070C0"/>
                </a:solidFill>
              </a:rPr>
              <a:t>基盤レベルで冗長させるか、シン・テレワークシステムのレベルで冗長させるか、そもそも冗長させないか、はサービス運営者のリスクと蓄積されている運用能力に鑑みて意志決定するべき事項である。</a:t>
            </a:r>
            <a:endParaRPr kumimoji="1" lang="en-US" altLang="ja-JP" sz="1200" b="1" dirty="0">
              <a:solidFill>
                <a:srgbClr val="0070C0"/>
              </a:solidFill>
            </a:endParaRPr>
          </a:p>
          <a:p>
            <a:r>
              <a:rPr kumimoji="1" lang="ja-JP" altLang="en-US" sz="1200" b="1" dirty="0"/>
              <a:t>なお、第 </a:t>
            </a:r>
            <a:r>
              <a:rPr kumimoji="1" lang="en-US" altLang="ja-JP" sz="1200" b="1" dirty="0"/>
              <a:t>10 </a:t>
            </a:r>
            <a:r>
              <a:rPr kumimoji="1" lang="ja-JP" altLang="en-US" sz="1200" b="1" dirty="0"/>
              <a:t>章で述べるとおり、「シン・テレワークシステム」のパブリック版 </a:t>
            </a:r>
            <a:r>
              <a:rPr kumimoji="1" lang="en-US" altLang="ja-JP" sz="1200" b="1" dirty="0"/>
              <a:t>(2021 </a:t>
            </a:r>
            <a:r>
              <a:rPr kumimoji="1" lang="ja-JP" altLang="en-US" sz="1200" b="1" dirty="0"/>
              <a:t>年 </a:t>
            </a:r>
            <a:r>
              <a:rPr kumimoji="1" lang="en-US" altLang="ja-JP" sz="1200" b="1" dirty="0"/>
              <a:t>8 </a:t>
            </a:r>
            <a:r>
              <a:rPr kumimoji="1" lang="ja-JP" altLang="en-US" sz="1200" b="1" dirty="0"/>
              <a:t>月末で </a:t>
            </a:r>
            <a:r>
              <a:rPr kumimoji="1" lang="en-US" altLang="ja-JP" sz="1200" b="1" dirty="0"/>
              <a:t>18 </a:t>
            </a:r>
            <a:r>
              <a:rPr kumimoji="1" lang="ja-JP" altLang="en-US" sz="1200" b="1" dirty="0"/>
              <a:t>万ユーザー</a:t>
            </a:r>
            <a:r>
              <a:rPr kumimoji="1" lang="en-US" altLang="ja-JP" sz="1200" b="1" dirty="0"/>
              <a:t>) </a:t>
            </a:r>
            <a:r>
              <a:rPr lang="ja-JP" altLang="en-US" sz="1200" b="1" dirty="0"/>
              <a:t>では、「シン・テレワークシステムのレベルでの冗長」を選択して運用している。</a:t>
            </a:r>
            <a:r>
              <a:rPr lang="ja-JP" altLang="en-US" sz="1200" dirty="0"/>
              <a:t>我々開発者は、我々の書いたコードに自信を有していること、自分自身で記述するコードに勝る信頼性は他で得られないことから、当然、冗長の仕組みを当該コードに委ねることにしているのである。しかし、本システムを用いてサービスを構築しようとするサービス運営者の視点からみると、シン・テレワークシステムのコードも、</a:t>
            </a:r>
            <a:r>
              <a:rPr lang="en-US" altLang="ja-JP" sz="1200" dirty="0"/>
              <a:t>VM </a:t>
            </a:r>
            <a:r>
              <a:rPr lang="ja-JP" altLang="en-US" sz="1200" dirty="0"/>
              <a:t>基盤のコードも、いずれも第三者が記述したプログラムなので、どちらがより安全化ということはなかなか分からない。したがって、これは複雑な問題であり、サービス運営の過去の経験と事前のテストによって決定するしかない。</a:t>
            </a:r>
            <a:endParaRPr kumimoji="1" lang="ja-JP" altLang="en-US" sz="1200" dirty="0"/>
          </a:p>
        </p:txBody>
      </p:sp>
      <p:sp>
        <p:nvSpPr>
          <p:cNvPr id="6" name="右中かっこ 5"/>
          <p:cNvSpPr/>
          <p:nvPr/>
        </p:nvSpPr>
        <p:spPr>
          <a:xfrm>
            <a:off x="7859110" y="3768769"/>
            <a:ext cx="345488" cy="729297"/>
          </a:xfrm>
          <a:prstGeom prst="rightBrac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p:cNvSpPr txBox="1"/>
          <p:nvPr/>
        </p:nvSpPr>
        <p:spPr>
          <a:xfrm>
            <a:off x="8332153" y="4093522"/>
            <a:ext cx="3673366" cy="461665"/>
          </a:xfrm>
          <a:prstGeom prst="rect">
            <a:avLst/>
          </a:prstGeom>
          <a:noFill/>
        </p:spPr>
        <p:txBody>
          <a:bodyPr wrap="square" rtlCol="0">
            <a:spAutoFit/>
          </a:bodyPr>
          <a:lstStyle/>
          <a:p>
            <a:r>
              <a:rPr kumimoji="1" lang="ja-JP" altLang="en-US" sz="2400" b="1" dirty="0">
                <a:solidFill>
                  <a:schemeClr val="accent2">
                    <a:lumMod val="75000"/>
                  </a:schemeClr>
                </a:solidFill>
              </a:rPr>
              <a:t>本ドキュメントで述べる手法</a:t>
            </a:r>
          </a:p>
        </p:txBody>
      </p:sp>
      <p:sp>
        <p:nvSpPr>
          <p:cNvPr id="8" name="テキスト ボックス 7"/>
          <p:cNvSpPr txBox="1"/>
          <p:nvPr/>
        </p:nvSpPr>
        <p:spPr>
          <a:xfrm>
            <a:off x="7409647" y="2317259"/>
            <a:ext cx="3673366" cy="738664"/>
          </a:xfrm>
          <a:prstGeom prst="rect">
            <a:avLst/>
          </a:prstGeom>
          <a:solidFill>
            <a:srgbClr val="FFFFCC"/>
          </a:solidFill>
        </p:spPr>
        <p:txBody>
          <a:bodyPr wrap="square" rtlCol="0">
            <a:spAutoFit/>
          </a:bodyPr>
          <a:lstStyle/>
          <a:p>
            <a:r>
              <a:rPr kumimoji="1" lang="ja-JP" altLang="en-US" sz="1400" b="1" dirty="0">
                <a:solidFill>
                  <a:schemeClr val="tx1">
                    <a:lumMod val="65000"/>
                    <a:lumOff val="35000"/>
                  </a:schemeClr>
                </a:solidFill>
              </a:rPr>
              <a:t>通常の市販 </a:t>
            </a:r>
            <a:r>
              <a:rPr kumimoji="1" lang="en-US" altLang="ja-JP" sz="1400" b="1" dirty="0">
                <a:solidFill>
                  <a:schemeClr val="tx1">
                    <a:lumMod val="65000"/>
                    <a:lumOff val="35000"/>
                  </a:schemeClr>
                </a:solidFill>
              </a:rPr>
              <a:t>VM </a:t>
            </a:r>
            <a:r>
              <a:rPr kumimoji="1" lang="ja-JP" altLang="en-US" sz="1400" b="1" dirty="0">
                <a:solidFill>
                  <a:schemeClr val="tx1">
                    <a:lumMod val="65000"/>
                    <a:lumOff val="35000"/>
                  </a:schemeClr>
                </a:solidFill>
              </a:rPr>
              <a:t>基盤等ですでに確立されており、容易に実現可能な方法。 </a:t>
            </a:r>
            <a:r>
              <a:rPr kumimoji="1" lang="en-US" altLang="ja-JP" sz="1400" b="1" dirty="0">
                <a:solidFill>
                  <a:schemeClr val="tx1">
                    <a:lumMod val="65000"/>
                    <a:lumOff val="35000"/>
                  </a:schemeClr>
                </a:solidFill>
              </a:rPr>
              <a:t>(</a:t>
            </a:r>
            <a:r>
              <a:rPr kumimoji="1" lang="ja-JP" altLang="en-US" sz="1400" b="1" dirty="0">
                <a:solidFill>
                  <a:schemeClr val="tx1">
                    <a:lumMod val="65000"/>
                    <a:lumOff val="35000"/>
                  </a:schemeClr>
                </a:solidFill>
              </a:rPr>
              <a:t>シン・テレワークシステムでも利用可能である</a:t>
            </a:r>
            <a:r>
              <a:rPr kumimoji="1" lang="en-US" altLang="ja-JP" sz="1400" b="1" dirty="0">
                <a:solidFill>
                  <a:schemeClr val="tx1">
                    <a:lumMod val="65000"/>
                    <a:lumOff val="35000"/>
                  </a:schemeClr>
                </a:solidFill>
              </a:rPr>
              <a:t>)</a:t>
            </a:r>
            <a:endParaRPr kumimoji="1" lang="ja-JP" altLang="en-US" sz="1400" b="1" dirty="0">
              <a:solidFill>
                <a:schemeClr val="tx1">
                  <a:lumMod val="65000"/>
                  <a:lumOff val="35000"/>
                </a:schemeClr>
              </a:solidFill>
            </a:endParaRPr>
          </a:p>
        </p:txBody>
      </p:sp>
      <p:sp>
        <p:nvSpPr>
          <p:cNvPr id="9" name="テキスト ボックス 8"/>
          <p:cNvSpPr txBox="1"/>
          <p:nvPr/>
        </p:nvSpPr>
        <p:spPr>
          <a:xfrm>
            <a:off x="8342477" y="3487087"/>
            <a:ext cx="3673366" cy="646331"/>
          </a:xfrm>
          <a:prstGeom prst="rect">
            <a:avLst/>
          </a:prstGeom>
          <a:solidFill>
            <a:srgbClr val="FFC000"/>
          </a:solidFill>
        </p:spPr>
        <p:txBody>
          <a:bodyPr wrap="square" rtlCol="0">
            <a:spAutoFit/>
          </a:bodyPr>
          <a:lstStyle/>
          <a:p>
            <a:r>
              <a:rPr kumimoji="1" lang="ja-JP" altLang="en-US" sz="1200" b="1" dirty="0"/>
              <a:t>シン・テレワークシステムでは、本システムそのものにもコントローラ冗長化の機能が組み込まれているのである。これを利用する場合、</a:t>
            </a:r>
            <a:r>
              <a:rPr kumimoji="1" lang="en-US" altLang="ja-JP" sz="1200" b="1" dirty="0"/>
              <a:t>VM </a:t>
            </a:r>
            <a:r>
              <a:rPr kumimoji="1" lang="ja-JP" altLang="en-US" sz="1200" b="1" dirty="0"/>
              <a:t>基盤レベルの冗長化は不要である。</a:t>
            </a:r>
          </a:p>
        </p:txBody>
      </p:sp>
    </p:spTree>
    <p:extLst>
      <p:ext uri="{BB962C8B-B14F-4D97-AF65-F5344CB8AC3E}">
        <p14:creationId xmlns:p14="http://schemas.microsoft.com/office/powerpoint/2010/main" val="226947634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7-1. </a:t>
            </a:r>
            <a:r>
              <a:rPr kumimoji="1" lang="ja-JP" altLang="en-US" sz="3600" dirty="0"/>
              <a:t>コントローラ冗長のパターン分け、仕組み、注意点</a:t>
            </a:r>
          </a:p>
        </p:txBody>
      </p:sp>
      <p:grpSp>
        <p:nvGrpSpPr>
          <p:cNvPr id="5" name="Group 4338"/>
          <p:cNvGrpSpPr>
            <a:grpSpLocks/>
          </p:cNvGrpSpPr>
          <p:nvPr/>
        </p:nvGrpSpPr>
        <p:grpSpPr bwMode="auto">
          <a:xfrm>
            <a:off x="3896992" y="185631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03361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527236" y="2661353"/>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32" name="フローチャート: 磁気ディスク 31"/>
          <p:cNvSpPr/>
          <p:nvPr/>
        </p:nvSpPr>
        <p:spPr>
          <a:xfrm>
            <a:off x="2912477" y="187871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297251" y="2311960"/>
            <a:ext cx="1324304" cy="523220"/>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67886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3857" y="32338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727893" y="2099277"/>
            <a:ext cx="1924989" cy="369332"/>
          </a:xfrm>
          <a:prstGeom prst="rect">
            <a:avLst/>
          </a:prstGeom>
          <a:noFill/>
        </p:spPr>
        <p:txBody>
          <a:bodyPr wrap="square" rtlCol="0">
            <a:spAutoFit/>
          </a:bodyPr>
          <a:lstStyle/>
          <a:p>
            <a:r>
              <a:rPr kumimoji="1" lang="ja-JP" altLang="en-US" dirty="0"/>
              <a:t>中継ゲートウェイ</a:t>
            </a:r>
          </a:p>
        </p:txBody>
      </p:sp>
      <p:sp>
        <p:nvSpPr>
          <p:cNvPr id="37" name="テキスト ボックス 36"/>
          <p:cNvSpPr txBox="1"/>
          <p:nvPr/>
        </p:nvSpPr>
        <p:spPr>
          <a:xfrm>
            <a:off x="7727893" y="2847558"/>
            <a:ext cx="1924989" cy="369332"/>
          </a:xfrm>
          <a:prstGeom prst="rect">
            <a:avLst/>
          </a:prstGeom>
          <a:noFill/>
        </p:spPr>
        <p:txBody>
          <a:bodyPr wrap="square" rtlCol="0">
            <a:spAutoFit/>
          </a:bodyPr>
          <a:lstStyle/>
          <a:p>
            <a:r>
              <a:rPr kumimoji="1" lang="ja-JP" altLang="en-US" dirty="0"/>
              <a:t>中継ゲートウェイ</a:t>
            </a:r>
          </a:p>
        </p:txBody>
      </p:sp>
      <p:sp>
        <p:nvSpPr>
          <p:cNvPr id="38" name="テキスト ボックス 37"/>
          <p:cNvSpPr txBox="1"/>
          <p:nvPr/>
        </p:nvSpPr>
        <p:spPr>
          <a:xfrm>
            <a:off x="7727892" y="3308673"/>
            <a:ext cx="1924989" cy="369332"/>
          </a:xfrm>
          <a:prstGeom prst="rect">
            <a:avLst/>
          </a:prstGeom>
          <a:noFill/>
        </p:spPr>
        <p:txBody>
          <a:bodyPr wrap="square" rtlCol="0">
            <a:spAutoFit/>
          </a:bodyPr>
          <a:lstStyle/>
          <a:p>
            <a:r>
              <a:rPr kumimoji="1" lang="ja-JP" altLang="en-US" dirty="0"/>
              <a:t>中継ゲートウェイ</a:t>
            </a:r>
          </a:p>
        </p:txBody>
      </p:sp>
      <p:cxnSp>
        <p:nvCxnSpPr>
          <p:cNvPr id="39" name="直線矢印コネクタ 38"/>
          <p:cNvCxnSpPr/>
          <p:nvPr/>
        </p:nvCxnSpPr>
        <p:spPr>
          <a:xfrm flipH="1">
            <a:off x="4552738" y="2259089"/>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552739" y="2369279"/>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561442" y="2520688"/>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961047" y="1889450"/>
            <a:ext cx="1073650" cy="369332"/>
          </a:xfrm>
          <a:prstGeom prst="rect">
            <a:avLst/>
          </a:prstGeom>
          <a:noFill/>
        </p:spPr>
        <p:txBody>
          <a:bodyPr wrap="square" rtlCol="0">
            <a:spAutoFit/>
          </a:bodyPr>
          <a:lstStyle/>
          <a:p>
            <a:r>
              <a:rPr kumimoji="1" lang="ja-JP" altLang="en-US" dirty="0"/>
              <a:t>登録</a:t>
            </a:r>
          </a:p>
        </p:txBody>
      </p:sp>
      <p:sp>
        <p:nvSpPr>
          <p:cNvPr id="43" name="テキスト ボックス 42"/>
          <p:cNvSpPr txBox="1"/>
          <p:nvPr/>
        </p:nvSpPr>
        <p:spPr>
          <a:xfrm>
            <a:off x="5197464" y="2251864"/>
            <a:ext cx="1073650" cy="369332"/>
          </a:xfrm>
          <a:prstGeom prst="rect">
            <a:avLst/>
          </a:prstGeom>
          <a:noFill/>
        </p:spPr>
        <p:txBody>
          <a:bodyPr wrap="square" rtlCol="0">
            <a:spAutoFit/>
          </a:bodyPr>
          <a:lstStyle/>
          <a:p>
            <a:r>
              <a:rPr kumimoji="1" lang="ja-JP" altLang="en-US" dirty="0"/>
              <a:t>登録</a:t>
            </a:r>
          </a:p>
        </p:txBody>
      </p:sp>
      <p:sp>
        <p:nvSpPr>
          <p:cNvPr id="44" name="テキスト ボックス 43"/>
          <p:cNvSpPr txBox="1"/>
          <p:nvPr/>
        </p:nvSpPr>
        <p:spPr>
          <a:xfrm>
            <a:off x="5290375" y="2655276"/>
            <a:ext cx="1073650" cy="369332"/>
          </a:xfrm>
          <a:prstGeom prst="rect">
            <a:avLst/>
          </a:prstGeom>
          <a:noFill/>
        </p:spPr>
        <p:txBody>
          <a:bodyPr wrap="square" rtlCol="0">
            <a:spAutoFit/>
          </a:bodyPr>
          <a:lstStyle/>
          <a:p>
            <a:r>
              <a:rPr kumimoji="1" lang="ja-JP" altLang="en-US" dirty="0"/>
              <a:t>登録</a:t>
            </a:r>
          </a:p>
        </p:txBody>
      </p:sp>
      <p:grpSp>
        <p:nvGrpSpPr>
          <p:cNvPr id="45" name="Group 4338"/>
          <p:cNvGrpSpPr>
            <a:grpSpLocks/>
          </p:cNvGrpSpPr>
          <p:nvPr/>
        </p:nvGrpSpPr>
        <p:grpSpPr bwMode="auto">
          <a:xfrm>
            <a:off x="3858231" y="3010192"/>
            <a:ext cx="501869" cy="756484"/>
            <a:chOff x="536" y="997"/>
            <a:chExt cx="492" cy="685"/>
          </a:xfrm>
        </p:grpSpPr>
        <p:sp>
          <p:nvSpPr>
            <p:cNvPr id="4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0" name="テキスト ボックス 69"/>
          <p:cNvSpPr txBox="1"/>
          <p:nvPr/>
        </p:nvSpPr>
        <p:spPr>
          <a:xfrm>
            <a:off x="2525300" y="3411786"/>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cxnSp>
        <p:nvCxnSpPr>
          <p:cNvPr id="71" name="直線矢印コネクタ 70"/>
          <p:cNvCxnSpPr/>
          <p:nvPr/>
        </p:nvCxnSpPr>
        <p:spPr>
          <a:xfrm flipH="1">
            <a:off x="4601264" y="2436530"/>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H="1">
            <a:off x="4601264" y="2991849"/>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H="1">
            <a:off x="4608486" y="3637909"/>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4692685" y="2977812"/>
            <a:ext cx="1073650" cy="369332"/>
          </a:xfrm>
          <a:prstGeom prst="rect">
            <a:avLst/>
          </a:prstGeom>
          <a:noFill/>
        </p:spPr>
        <p:txBody>
          <a:bodyPr wrap="square" rtlCol="0">
            <a:spAutoFit/>
          </a:bodyPr>
          <a:lstStyle/>
          <a:p>
            <a:r>
              <a:rPr kumimoji="1" lang="ja-JP" altLang="en-US" dirty="0"/>
              <a:t>登録</a:t>
            </a:r>
          </a:p>
        </p:txBody>
      </p:sp>
      <p:sp>
        <p:nvSpPr>
          <p:cNvPr id="75" name="テキスト ボックス 74"/>
          <p:cNvSpPr txBox="1"/>
          <p:nvPr/>
        </p:nvSpPr>
        <p:spPr>
          <a:xfrm>
            <a:off x="5275632" y="3070788"/>
            <a:ext cx="1073650" cy="369332"/>
          </a:xfrm>
          <a:prstGeom prst="rect">
            <a:avLst/>
          </a:prstGeom>
          <a:noFill/>
        </p:spPr>
        <p:txBody>
          <a:bodyPr wrap="square" rtlCol="0">
            <a:spAutoFit/>
          </a:bodyPr>
          <a:lstStyle/>
          <a:p>
            <a:r>
              <a:rPr kumimoji="1" lang="ja-JP" altLang="en-US" dirty="0"/>
              <a:t>登録</a:t>
            </a:r>
          </a:p>
        </p:txBody>
      </p:sp>
      <p:sp>
        <p:nvSpPr>
          <p:cNvPr id="76" name="テキスト ボックス 75"/>
          <p:cNvSpPr txBox="1"/>
          <p:nvPr/>
        </p:nvSpPr>
        <p:spPr>
          <a:xfrm>
            <a:off x="5660418" y="3432587"/>
            <a:ext cx="1073650" cy="369332"/>
          </a:xfrm>
          <a:prstGeom prst="rect">
            <a:avLst/>
          </a:prstGeom>
          <a:noFill/>
        </p:spPr>
        <p:txBody>
          <a:bodyPr wrap="square" rtlCol="0">
            <a:spAutoFit/>
          </a:bodyPr>
          <a:lstStyle/>
          <a:p>
            <a:r>
              <a:rPr kumimoji="1" lang="ja-JP" altLang="en-US" dirty="0"/>
              <a:t>登録</a:t>
            </a:r>
          </a:p>
        </p:txBody>
      </p:sp>
      <p:cxnSp>
        <p:nvCxnSpPr>
          <p:cNvPr id="77" name="直線コネクタ 76"/>
          <p:cNvCxnSpPr/>
          <p:nvPr/>
        </p:nvCxnSpPr>
        <p:spPr>
          <a:xfrm flipV="1">
            <a:off x="3582511" y="2148276"/>
            <a:ext cx="307117" cy="502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コネクタ 77"/>
          <p:cNvCxnSpPr>
            <a:stCxn id="32" idx="3"/>
          </p:cNvCxnSpPr>
          <p:nvPr/>
        </p:nvCxnSpPr>
        <p:spPr>
          <a:xfrm>
            <a:off x="3247494" y="2272857"/>
            <a:ext cx="642134" cy="1373756"/>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テキスト ボックス 80"/>
          <p:cNvSpPr txBox="1"/>
          <p:nvPr/>
        </p:nvSpPr>
        <p:spPr>
          <a:xfrm>
            <a:off x="312961" y="1488712"/>
            <a:ext cx="11779191" cy="646331"/>
          </a:xfrm>
          <a:prstGeom prst="rect">
            <a:avLst/>
          </a:prstGeom>
          <a:noFill/>
        </p:spPr>
        <p:txBody>
          <a:bodyPr wrap="square" rtlCol="0">
            <a:spAutoFit/>
          </a:bodyPr>
          <a:lstStyle/>
          <a:p>
            <a:r>
              <a:rPr kumimoji="1" lang="ja-JP" altLang="en-US" b="1" dirty="0"/>
              <a:t>冗長パターン </a:t>
            </a:r>
            <a:r>
              <a:rPr kumimoji="1" lang="en-US" altLang="ja-JP" b="1" dirty="0"/>
              <a:t>A. </a:t>
            </a:r>
            <a:r>
              <a:rPr kumimoji="1" lang="ja-JP" altLang="en-US" dirty="0"/>
              <a:t>データベースをいずれかのコントローラ </a:t>
            </a:r>
            <a:r>
              <a:rPr kumimoji="1" lang="en-US" altLang="ja-JP" dirty="0"/>
              <a:t>1 </a:t>
            </a:r>
            <a:r>
              <a:rPr kumimoji="1" lang="ja-JP" altLang="en-US" dirty="0"/>
              <a:t>台のホスト上で同居させ、別のコントローラからはネットワーク経由で当該データベースを参照する。</a:t>
            </a:r>
          </a:p>
        </p:txBody>
      </p:sp>
      <p:sp>
        <p:nvSpPr>
          <p:cNvPr id="82" name="テキスト ボックス 81"/>
          <p:cNvSpPr txBox="1"/>
          <p:nvPr/>
        </p:nvSpPr>
        <p:spPr>
          <a:xfrm>
            <a:off x="312961" y="985371"/>
            <a:ext cx="11703749" cy="369332"/>
          </a:xfrm>
          <a:prstGeom prst="rect">
            <a:avLst/>
          </a:prstGeom>
          <a:noFill/>
        </p:spPr>
        <p:txBody>
          <a:bodyPr wrap="square" rtlCol="0">
            <a:spAutoFit/>
          </a:bodyPr>
          <a:lstStyle/>
          <a:p>
            <a:r>
              <a:rPr kumimoji="1" lang="ja-JP" altLang="en-US" dirty="0"/>
              <a:t>冗長パターンは大きく </a:t>
            </a:r>
            <a:r>
              <a:rPr kumimoji="1" lang="en-US" altLang="ja-JP" dirty="0"/>
              <a:t>2 </a:t>
            </a:r>
            <a:r>
              <a:rPr kumimoji="1" lang="ja-JP" altLang="en-US" dirty="0" err="1"/>
              <a:t>つに</a:t>
            </a:r>
            <a:r>
              <a:rPr kumimoji="1" lang="ja-JP" altLang="en-US" dirty="0"/>
              <a:t>分けることができる。いずれの構築も難易度は低い。</a:t>
            </a:r>
            <a:r>
              <a:rPr lang="ja-JP" altLang="en-US" dirty="0"/>
              <a:t>メリット </a:t>
            </a:r>
            <a:r>
              <a:rPr lang="en-US" altLang="ja-JP" dirty="0"/>
              <a:t>/ </a:t>
            </a:r>
            <a:r>
              <a:rPr lang="ja-JP" altLang="en-US" dirty="0"/>
              <a:t>デメリットについては、次ページで述べる。</a:t>
            </a:r>
            <a:endParaRPr kumimoji="1" lang="ja-JP" altLang="en-US" dirty="0"/>
          </a:p>
        </p:txBody>
      </p:sp>
      <p:grpSp>
        <p:nvGrpSpPr>
          <p:cNvPr id="160" name="Group 4338"/>
          <p:cNvGrpSpPr>
            <a:grpSpLocks/>
          </p:cNvGrpSpPr>
          <p:nvPr/>
        </p:nvGrpSpPr>
        <p:grpSpPr bwMode="auto">
          <a:xfrm>
            <a:off x="3841330" y="4352024"/>
            <a:ext cx="501869" cy="756484"/>
            <a:chOff x="536" y="997"/>
            <a:chExt cx="492" cy="685"/>
          </a:xfrm>
        </p:grpSpPr>
        <p:sp>
          <p:nvSpPr>
            <p:cNvPr id="16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8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18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452932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6" name="テキスト ボックス 185"/>
          <p:cNvSpPr txBox="1"/>
          <p:nvPr/>
        </p:nvSpPr>
        <p:spPr>
          <a:xfrm>
            <a:off x="3471574" y="5157058"/>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187" name="フローチャート: 磁気ディスク 1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テキスト ボックス 187"/>
          <p:cNvSpPr txBox="1"/>
          <p:nvPr/>
        </p:nvSpPr>
        <p:spPr>
          <a:xfrm>
            <a:off x="583409" y="5509384"/>
            <a:ext cx="1324304" cy="523220"/>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18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517456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8195" y="572959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 name="テキスト ボックス 190"/>
          <p:cNvSpPr txBox="1"/>
          <p:nvPr/>
        </p:nvSpPr>
        <p:spPr>
          <a:xfrm>
            <a:off x="7672231" y="4594982"/>
            <a:ext cx="1924989" cy="369332"/>
          </a:xfrm>
          <a:prstGeom prst="rect">
            <a:avLst/>
          </a:prstGeom>
          <a:noFill/>
        </p:spPr>
        <p:txBody>
          <a:bodyPr wrap="square" rtlCol="0">
            <a:spAutoFit/>
          </a:bodyPr>
          <a:lstStyle/>
          <a:p>
            <a:r>
              <a:rPr kumimoji="1" lang="ja-JP" altLang="en-US" dirty="0"/>
              <a:t>中継ゲートウェイ</a:t>
            </a:r>
          </a:p>
        </p:txBody>
      </p:sp>
      <p:sp>
        <p:nvSpPr>
          <p:cNvPr id="192" name="テキスト ボックス 191"/>
          <p:cNvSpPr txBox="1"/>
          <p:nvPr/>
        </p:nvSpPr>
        <p:spPr>
          <a:xfrm>
            <a:off x="7672231" y="5343263"/>
            <a:ext cx="1924989" cy="369332"/>
          </a:xfrm>
          <a:prstGeom prst="rect">
            <a:avLst/>
          </a:prstGeom>
          <a:noFill/>
        </p:spPr>
        <p:txBody>
          <a:bodyPr wrap="square" rtlCol="0">
            <a:spAutoFit/>
          </a:bodyPr>
          <a:lstStyle/>
          <a:p>
            <a:r>
              <a:rPr kumimoji="1" lang="ja-JP" altLang="en-US" dirty="0"/>
              <a:t>中継ゲートウェイ</a:t>
            </a:r>
          </a:p>
        </p:txBody>
      </p:sp>
      <p:sp>
        <p:nvSpPr>
          <p:cNvPr id="193" name="テキスト ボックス 192"/>
          <p:cNvSpPr txBox="1"/>
          <p:nvPr/>
        </p:nvSpPr>
        <p:spPr>
          <a:xfrm>
            <a:off x="7672230" y="5804378"/>
            <a:ext cx="1924989" cy="369332"/>
          </a:xfrm>
          <a:prstGeom prst="rect">
            <a:avLst/>
          </a:prstGeom>
          <a:noFill/>
        </p:spPr>
        <p:txBody>
          <a:bodyPr wrap="square" rtlCol="0">
            <a:spAutoFit/>
          </a:bodyPr>
          <a:lstStyle/>
          <a:p>
            <a:r>
              <a:rPr kumimoji="1" lang="ja-JP" altLang="en-US" dirty="0"/>
              <a:t>中継ゲートウェイ</a:t>
            </a:r>
          </a:p>
        </p:txBody>
      </p:sp>
      <p:cxnSp>
        <p:nvCxnSpPr>
          <p:cNvPr id="194" name="直線矢印コネクタ 193"/>
          <p:cNvCxnSpPr/>
          <p:nvPr/>
        </p:nvCxnSpPr>
        <p:spPr>
          <a:xfrm flipH="1">
            <a:off x="4497076" y="475479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線矢印コネクタ 194"/>
          <p:cNvCxnSpPr/>
          <p:nvPr/>
        </p:nvCxnSpPr>
        <p:spPr>
          <a:xfrm flipH="1" flipV="1">
            <a:off x="4497077" y="486498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矢印コネクタ 195"/>
          <p:cNvCxnSpPr/>
          <p:nvPr/>
        </p:nvCxnSpPr>
        <p:spPr>
          <a:xfrm flipH="1" flipV="1">
            <a:off x="4505780" y="501639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7" name="テキスト ボックス 196"/>
          <p:cNvSpPr txBox="1"/>
          <p:nvPr/>
        </p:nvSpPr>
        <p:spPr>
          <a:xfrm>
            <a:off x="4905385" y="4385155"/>
            <a:ext cx="1073650" cy="369332"/>
          </a:xfrm>
          <a:prstGeom prst="rect">
            <a:avLst/>
          </a:prstGeom>
          <a:noFill/>
        </p:spPr>
        <p:txBody>
          <a:bodyPr wrap="square" rtlCol="0">
            <a:spAutoFit/>
          </a:bodyPr>
          <a:lstStyle/>
          <a:p>
            <a:r>
              <a:rPr kumimoji="1" lang="ja-JP" altLang="en-US" dirty="0"/>
              <a:t>登録</a:t>
            </a:r>
          </a:p>
        </p:txBody>
      </p:sp>
      <p:sp>
        <p:nvSpPr>
          <p:cNvPr id="198" name="テキスト ボックス 197"/>
          <p:cNvSpPr txBox="1"/>
          <p:nvPr/>
        </p:nvSpPr>
        <p:spPr>
          <a:xfrm>
            <a:off x="5141802" y="4747569"/>
            <a:ext cx="1073650" cy="369332"/>
          </a:xfrm>
          <a:prstGeom prst="rect">
            <a:avLst/>
          </a:prstGeom>
          <a:noFill/>
        </p:spPr>
        <p:txBody>
          <a:bodyPr wrap="square" rtlCol="0">
            <a:spAutoFit/>
          </a:bodyPr>
          <a:lstStyle/>
          <a:p>
            <a:r>
              <a:rPr kumimoji="1" lang="ja-JP" altLang="en-US" dirty="0"/>
              <a:t>登録</a:t>
            </a:r>
          </a:p>
        </p:txBody>
      </p:sp>
      <p:sp>
        <p:nvSpPr>
          <p:cNvPr id="199" name="テキスト ボックス 198"/>
          <p:cNvSpPr txBox="1"/>
          <p:nvPr/>
        </p:nvSpPr>
        <p:spPr>
          <a:xfrm>
            <a:off x="5234713" y="5150981"/>
            <a:ext cx="1073650" cy="369332"/>
          </a:xfrm>
          <a:prstGeom prst="rect">
            <a:avLst/>
          </a:prstGeom>
          <a:noFill/>
        </p:spPr>
        <p:txBody>
          <a:bodyPr wrap="square" rtlCol="0">
            <a:spAutoFit/>
          </a:bodyPr>
          <a:lstStyle/>
          <a:p>
            <a:r>
              <a:rPr kumimoji="1" lang="ja-JP" altLang="en-US" dirty="0"/>
              <a:t>登録</a:t>
            </a:r>
          </a:p>
        </p:txBody>
      </p:sp>
      <p:grpSp>
        <p:nvGrpSpPr>
          <p:cNvPr id="200" name="Group 4338"/>
          <p:cNvGrpSpPr>
            <a:grpSpLocks/>
          </p:cNvGrpSpPr>
          <p:nvPr/>
        </p:nvGrpSpPr>
        <p:grpSpPr bwMode="auto">
          <a:xfrm>
            <a:off x="3802569" y="5505897"/>
            <a:ext cx="501869" cy="756484"/>
            <a:chOff x="536" y="997"/>
            <a:chExt cx="492" cy="685"/>
          </a:xfrm>
        </p:grpSpPr>
        <p:sp>
          <p:nvSpPr>
            <p:cNvPr id="20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0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25" name="テキスト ボックス 224"/>
          <p:cNvSpPr txBox="1"/>
          <p:nvPr/>
        </p:nvSpPr>
        <p:spPr>
          <a:xfrm>
            <a:off x="2469638" y="5907491"/>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cxnSp>
        <p:nvCxnSpPr>
          <p:cNvPr id="226" name="直線矢印コネクタ 225"/>
          <p:cNvCxnSpPr/>
          <p:nvPr/>
        </p:nvCxnSpPr>
        <p:spPr>
          <a:xfrm flipH="1">
            <a:off x="4545602" y="4932235"/>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直線矢印コネクタ 226"/>
          <p:cNvCxnSpPr/>
          <p:nvPr/>
        </p:nvCxnSpPr>
        <p:spPr>
          <a:xfrm flipH="1">
            <a:off x="4545602" y="5487554"/>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直線矢印コネクタ 227"/>
          <p:cNvCxnSpPr/>
          <p:nvPr/>
        </p:nvCxnSpPr>
        <p:spPr>
          <a:xfrm flipH="1">
            <a:off x="4552824" y="6133614"/>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29" name="テキスト ボックス 228"/>
          <p:cNvSpPr txBox="1"/>
          <p:nvPr/>
        </p:nvSpPr>
        <p:spPr>
          <a:xfrm>
            <a:off x="4637023" y="5473517"/>
            <a:ext cx="1073650" cy="369332"/>
          </a:xfrm>
          <a:prstGeom prst="rect">
            <a:avLst/>
          </a:prstGeom>
          <a:noFill/>
        </p:spPr>
        <p:txBody>
          <a:bodyPr wrap="square" rtlCol="0">
            <a:spAutoFit/>
          </a:bodyPr>
          <a:lstStyle/>
          <a:p>
            <a:r>
              <a:rPr kumimoji="1" lang="ja-JP" altLang="en-US" dirty="0"/>
              <a:t>登録</a:t>
            </a:r>
          </a:p>
        </p:txBody>
      </p:sp>
      <p:sp>
        <p:nvSpPr>
          <p:cNvPr id="230" name="テキスト ボックス 229"/>
          <p:cNvSpPr txBox="1"/>
          <p:nvPr/>
        </p:nvSpPr>
        <p:spPr>
          <a:xfrm>
            <a:off x="5219970" y="5566493"/>
            <a:ext cx="1073650" cy="369332"/>
          </a:xfrm>
          <a:prstGeom prst="rect">
            <a:avLst/>
          </a:prstGeom>
          <a:noFill/>
        </p:spPr>
        <p:txBody>
          <a:bodyPr wrap="square" rtlCol="0">
            <a:spAutoFit/>
          </a:bodyPr>
          <a:lstStyle/>
          <a:p>
            <a:r>
              <a:rPr kumimoji="1" lang="ja-JP" altLang="en-US" dirty="0"/>
              <a:t>登録</a:t>
            </a:r>
          </a:p>
        </p:txBody>
      </p:sp>
      <p:sp>
        <p:nvSpPr>
          <p:cNvPr id="231" name="テキスト ボックス 230"/>
          <p:cNvSpPr txBox="1"/>
          <p:nvPr/>
        </p:nvSpPr>
        <p:spPr>
          <a:xfrm>
            <a:off x="5604756" y="5928292"/>
            <a:ext cx="1073650" cy="369332"/>
          </a:xfrm>
          <a:prstGeom prst="rect">
            <a:avLst/>
          </a:prstGeom>
          <a:noFill/>
        </p:spPr>
        <p:txBody>
          <a:bodyPr wrap="square" rtlCol="0">
            <a:spAutoFit/>
          </a:bodyPr>
          <a:lstStyle/>
          <a:p>
            <a:r>
              <a:rPr kumimoji="1" lang="ja-JP" altLang="en-US" dirty="0"/>
              <a:t>登録</a:t>
            </a:r>
          </a:p>
        </p:txBody>
      </p:sp>
      <p:cxnSp>
        <p:nvCxnSpPr>
          <p:cNvPr id="232" name="直線コネクタ 231"/>
          <p:cNvCxnSpPr>
            <a:stCxn id="187" idx="4"/>
          </p:cNvCxnSpPr>
          <p:nvPr/>
        </p:nvCxnSpPr>
        <p:spPr>
          <a:xfrm flipV="1">
            <a:off x="1439166" y="4643981"/>
            <a:ext cx="2394800" cy="639467"/>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34" name="テキスト ボックス 233"/>
          <p:cNvSpPr txBox="1"/>
          <p:nvPr/>
        </p:nvSpPr>
        <p:spPr>
          <a:xfrm>
            <a:off x="257299" y="3984417"/>
            <a:ext cx="11779191" cy="369332"/>
          </a:xfrm>
          <a:prstGeom prst="rect">
            <a:avLst/>
          </a:prstGeom>
          <a:noFill/>
        </p:spPr>
        <p:txBody>
          <a:bodyPr wrap="square" rtlCol="0">
            <a:spAutoFit/>
          </a:bodyPr>
          <a:lstStyle/>
          <a:p>
            <a:r>
              <a:rPr kumimoji="1" lang="ja-JP" altLang="en-US" b="1" dirty="0"/>
              <a:t>冗長パターン </a:t>
            </a:r>
            <a:r>
              <a:rPr lang="en-US" altLang="ja-JP" b="1" dirty="0"/>
              <a:t>B</a:t>
            </a:r>
            <a:r>
              <a:rPr kumimoji="1" lang="en-US" altLang="ja-JP" b="1" dirty="0"/>
              <a:t>. </a:t>
            </a:r>
            <a:r>
              <a:rPr kumimoji="1" lang="ja-JP" altLang="en-US" dirty="0"/>
              <a:t>データベースを独立したホスト上で稼働させ、各コントローラからはネットワーク経由で当該データベースを参照する。</a:t>
            </a:r>
          </a:p>
        </p:txBody>
      </p:sp>
      <p:pic>
        <p:nvPicPr>
          <p:cNvPr id="260" name="図 2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261" name="テキスト ボックス 260"/>
          <p:cNvSpPr txBox="1"/>
          <p:nvPr/>
        </p:nvSpPr>
        <p:spPr>
          <a:xfrm>
            <a:off x="1540716" y="4385155"/>
            <a:ext cx="1543317" cy="646331"/>
          </a:xfrm>
          <a:prstGeom prst="rect">
            <a:avLst/>
          </a:prstGeom>
          <a:noFill/>
        </p:spPr>
        <p:txBody>
          <a:bodyPr wrap="square" rtlCol="0">
            <a:spAutoFit/>
          </a:bodyPr>
          <a:lstStyle/>
          <a:p>
            <a:r>
              <a:rPr kumimoji="1" lang="ja-JP" altLang="en-US" dirty="0"/>
              <a:t>データベース</a:t>
            </a:r>
          </a:p>
          <a:p>
            <a:r>
              <a:rPr kumimoji="1" lang="ja-JP" altLang="en-US" dirty="0"/>
              <a:t>専用サーバー</a:t>
            </a:r>
          </a:p>
        </p:txBody>
      </p:sp>
      <p:cxnSp>
        <p:nvCxnSpPr>
          <p:cNvPr id="263" name="直線コネクタ 262"/>
          <p:cNvCxnSpPr/>
          <p:nvPr/>
        </p:nvCxnSpPr>
        <p:spPr>
          <a:xfrm>
            <a:off x="1448133" y="5370579"/>
            <a:ext cx="2342194" cy="5369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66" name="テキスト ボックス 265"/>
          <p:cNvSpPr txBox="1"/>
          <p:nvPr/>
        </p:nvSpPr>
        <p:spPr>
          <a:xfrm>
            <a:off x="1380989" y="6537448"/>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279970160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39" y="328645"/>
            <a:ext cx="11545223" cy="3514755"/>
          </a:xfrm>
        </p:spPr>
        <p:txBody>
          <a:bodyPr>
            <a:normAutofit fontScale="70000" lnSpcReduction="20000"/>
          </a:bodyPr>
          <a:lstStyle/>
          <a:p>
            <a:r>
              <a:rPr kumimoji="1" lang="ja-JP" altLang="en-US" dirty="0"/>
              <a:t>冗長パターン </a:t>
            </a:r>
            <a:r>
              <a:rPr kumimoji="1" lang="en-US" altLang="ja-JP" dirty="0"/>
              <a:t>A (DB </a:t>
            </a:r>
            <a:r>
              <a:rPr kumimoji="1" lang="ja-JP" altLang="en-US" dirty="0"/>
              <a:t>をいずれか </a:t>
            </a:r>
            <a:r>
              <a:rPr kumimoji="1" lang="en-US" altLang="ja-JP" dirty="0"/>
              <a:t>1 </a:t>
            </a:r>
            <a:r>
              <a:rPr kumimoji="1" lang="ja-JP" altLang="en-US" dirty="0" err="1"/>
              <a:t>つの</a:t>
            </a:r>
            <a:r>
              <a:rPr kumimoji="1" lang="ja-JP" altLang="en-US" dirty="0"/>
              <a:t>コントローラと同居させる</a:t>
            </a:r>
            <a:r>
              <a:rPr kumimoji="1" lang="en-US" altLang="ja-JP" dirty="0"/>
              <a:t>)</a:t>
            </a:r>
          </a:p>
          <a:p>
            <a:pPr lvl="1"/>
            <a:r>
              <a:rPr kumimoji="1" lang="ja-JP" altLang="en-US" dirty="0"/>
              <a:t>メリット</a:t>
            </a:r>
            <a:endParaRPr kumimoji="1" lang="en-US" altLang="ja-JP" dirty="0"/>
          </a:p>
          <a:p>
            <a:pPr lvl="2"/>
            <a:r>
              <a:rPr kumimoji="1" lang="ja-JP" altLang="en-US" dirty="0"/>
              <a:t>必要なホストの台数が </a:t>
            </a:r>
            <a:r>
              <a:rPr kumimoji="1" lang="en-US" altLang="ja-JP" dirty="0"/>
              <a:t>1 </a:t>
            </a:r>
            <a:r>
              <a:rPr kumimoji="1" lang="ja-JP" altLang="en-US" dirty="0"/>
              <a:t>台減る。</a:t>
            </a:r>
            <a:endParaRPr lang="en-US" altLang="ja-JP" dirty="0"/>
          </a:p>
          <a:p>
            <a:pPr lvl="1"/>
            <a:r>
              <a:rPr kumimoji="1" lang="ja-JP" altLang="en-US" dirty="0"/>
              <a:t>デメリット</a:t>
            </a:r>
            <a:endParaRPr kumimoji="1" lang="en-US" altLang="ja-JP" dirty="0"/>
          </a:p>
          <a:p>
            <a:pPr lvl="2"/>
            <a:r>
              <a:rPr kumimoji="1" lang="en-US" altLang="ja-JP" dirty="0"/>
              <a:t>DB </a:t>
            </a:r>
            <a:r>
              <a:rPr kumimoji="1" lang="ja-JP" altLang="en-US" dirty="0"/>
              <a:t>が同居しているコントローラのホストがダウンしたとき、</a:t>
            </a:r>
            <a:r>
              <a:rPr kumimoji="1" lang="en-US" altLang="ja-JP" dirty="0"/>
              <a:t>DB </a:t>
            </a:r>
            <a:r>
              <a:rPr kumimoji="1" lang="ja-JP" altLang="en-US" dirty="0"/>
              <a:t>が復活するまで、生存している他のすべてのコントローラは、ユーザーに対して一部の機能 </a:t>
            </a:r>
            <a:r>
              <a:rPr kumimoji="1" lang="en-US" altLang="ja-JP" dirty="0"/>
              <a:t>※ </a:t>
            </a:r>
            <a:r>
              <a:rPr kumimoji="1" lang="ja-JP" altLang="en-US" dirty="0"/>
              <a:t>を提供できなくなる。</a:t>
            </a:r>
            <a:br>
              <a:rPr kumimoji="1" lang="en-US" altLang="ja-JP" dirty="0"/>
            </a:br>
            <a:endParaRPr kumimoji="1" lang="en-US" altLang="ja-JP" dirty="0"/>
          </a:p>
          <a:p>
            <a:r>
              <a:rPr kumimoji="1" lang="ja-JP" altLang="en-US" dirty="0"/>
              <a:t>冗長パターン </a:t>
            </a:r>
            <a:r>
              <a:rPr kumimoji="1" lang="en-US" altLang="ja-JP" dirty="0"/>
              <a:t>B (DB </a:t>
            </a:r>
            <a:r>
              <a:rPr kumimoji="1" lang="ja-JP" altLang="en-US" dirty="0"/>
              <a:t>を独立ホストとする</a:t>
            </a:r>
            <a:r>
              <a:rPr kumimoji="1" lang="en-US" altLang="ja-JP" dirty="0"/>
              <a:t>)</a:t>
            </a:r>
            <a:endParaRPr kumimoji="1" lang="ja-JP" altLang="en-US" dirty="0"/>
          </a:p>
          <a:p>
            <a:pPr lvl="1"/>
            <a:r>
              <a:rPr kumimoji="1" lang="ja-JP" altLang="en-US" dirty="0"/>
              <a:t>メリット</a:t>
            </a:r>
            <a:endParaRPr kumimoji="1" lang="en-US" altLang="ja-JP" dirty="0"/>
          </a:p>
          <a:p>
            <a:pPr lvl="2"/>
            <a:r>
              <a:rPr kumimoji="1" lang="ja-JP" altLang="en-US" dirty="0"/>
              <a:t>いずれかのコントローラのホストがダウンしても、生存している他のすべてのコントローラは、ユーザーに対して全機能を継続提供できる。</a:t>
            </a:r>
            <a:endParaRPr kumimoji="1" lang="en-US" altLang="ja-JP" dirty="0"/>
          </a:p>
          <a:p>
            <a:pPr lvl="1"/>
            <a:r>
              <a:rPr kumimoji="1" lang="ja-JP" altLang="en-US" dirty="0"/>
              <a:t>デメリット</a:t>
            </a:r>
            <a:endParaRPr kumimoji="1" lang="en-US" altLang="ja-JP" dirty="0"/>
          </a:p>
          <a:p>
            <a:pPr lvl="2"/>
            <a:r>
              <a:rPr lang="en-US" altLang="ja-JP" dirty="0"/>
              <a:t>DB </a:t>
            </a:r>
            <a:r>
              <a:rPr lang="ja-JP" altLang="en-US" dirty="0"/>
              <a:t>のために </a:t>
            </a:r>
            <a:r>
              <a:rPr lang="en-US" altLang="ja-JP" dirty="0"/>
              <a:t>1 </a:t>
            </a:r>
            <a:r>
              <a:rPr lang="ja-JP" altLang="en-US" dirty="0"/>
              <a:t>ホストが必要なので、コストが増える。</a:t>
            </a:r>
          </a:p>
          <a:p>
            <a:pPr lvl="2"/>
            <a:r>
              <a:rPr kumimoji="1" lang="en-US" altLang="ja-JP" dirty="0"/>
              <a:t>DB </a:t>
            </a:r>
            <a:r>
              <a:rPr kumimoji="1" lang="ja-JP" altLang="en-US" dirty="0"/>
              <a:t>ホストそのものがダウンする可能性は残る。この場合、</a:t>
            </a:r>
            <a:r>
              <a:rPr lang="ja-JP" altLang="en-US" dirty="0"/>
              <a:t>すべてのコントローラが生存していても、ユーザーに対して一部の機能 </a:t>
            </a:r>
            <a:r>
              <a:rPr lang="en-US" altLang="ja-JP" dirty="0"/>
              <a:t>※ </a:t>
            </a:r>
            <a:r>
              <a:rPr lang="ja-JP" altLang="en-US" dirty="0"/>
              <a:t>を提供できなくなる。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177</a:t>
            </a:fld>
            <a:endParaRPr kumimoji="1" lang="ja-JP" altLang="en-US" dirty="0"/>
          </a:p>
        </p:txBody>
      </p:sp>
      <p:sp>
        <p:nvSpPr>
          <p:cNvPr id="5" name="テキスト ボックス 4"/>
          <p:cNvSpPr txBox="1"/>
          <p:nvPr/>
        </p:nvSpPr>
        <p:spPr>
          <a:xfrm>
            <a:off x="776605" y="3473069"/>
            <a:ext cx="10657489" cy="1169551"/>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ja-JP" altLang="en-US" sz="1400" dirty="0"/>
              <a:t>コントローラからみて </a:t>
            </a:r>
            <a:r>
              <a:rPr kumimoji="1" lang="en-US" altLang="ja-JP" sz="1400" dirty="0"/>
              <a:t>DB </a:t>
            </a:r>
            <a:r>
              <a:rPr kumimoji="1" lang="ja-JP" altLang="en-US" sz="1400" dirty="0"/>
              <a:t>がダウンしたとき、</a:t>
            </a:r>
            <a:r>
              <a:rPr kumimoji="1" lang="en-US" altLang="ja-JP" sz="1400" dirty="0"/>
              <a:t>DB </a:t>
            </a:r>
            <a:r>
              <a:rPr kumimoji="1" lang="ja-JP" altLang="en-US" sz="1400" dirty="0"/>
              <a:t>ダウン中に、そのコントローラがユーザーに提供できなくなる機能の一覧</a:t>
            </a:r>
            <a:r>
              <a:rPr kumimoji="1" lang="en-US" altLang="ja-JP" sz="1400" dirty="0"/>
              <a:t>:</a:t>
            </a:r>
          </a:p>
          <a:p>
            <a:pPr marL="285750" indent="-285750">
              <a:buFont typeface="Arial" panose="020B0604020202020204" pitchFamily="34" charset="0"/>
              <a:buChar char="•"/>
            </a:pPr>
            <a:r>
              <a:rPr kumimoji="1" lang="ja-JP" altLang="en-US" sz="1400" dirty="0"/>
              <a:t>新しい「シン・テレワークシステム サーバー」の利用開始 </a:t>
            </a:r>
            <a:r>
              <a:rPr kumimoji="1" lang="en-US" altLang="ja-JP" sz="1400" dirty="0"/>
              <a:t>(</a:t>
            </a:r>
            <a:r>
              <a:rPr kumimoji="1" lang="ja-JP" altLang="en-US" sz="1400" dirty="0"/>
              <a:t>コントローラへの登録・コンピュータ </a:t>
            </a:r>
            <a:r>
              <a:rPr kumimoji="1" lang="en-US" altLang="ja-JP" sz="1400" dirty="0"/>
              <a:t>ID </a:t>
            </a:r>
            <a:r>
              <a:rPr kumimoji="1" lang="ja-JP" altLang="en-US" sz="1400" dirty="0"/>
              <a:t>の払い出し</a:t>
            </a:r>
            <a:r>
              <a:rPr kumimoji="1" lang="en-US" altLang="ja-JP" sz="1400" dirty="0"/>
              <a:t>)</a:t>
            </a:r>
            <a:br>
              <a:rPr kumimoji="1" lang="en-US" altLang="ja-JP" sz="1400" dirty="0"/>
            </a:br>
            <a:r>
              <a:rPr kumimoji="1" lang="en-US" altLang="ja-JP" sz="1400" dirty="0"/>
              <a:t>(</a:t>
            </a:r>
            <a:r>
              <a:rPr kumimoji="1" lang="ja-JP" altLang="en-US" sz="1400" dirty="0"/>
              <a:t>以前から登録されていた</a:t>
            </a:r>
            <a:r>
              <a:rPr lang="ja-JP" altLang="en-US" sz="1400" dirty="0"/>
              <a:t>「シン・テレワークシステム サーバー」</a:t>
            </a:r>
            <a:r>
              <a:rPr kumimoji="1" lang="ja-JP" altLang="en-US" sz="1400" dirty="0"/>
              <a:t>は継続して利用できる。</a:t>
            </a:r>
            <a:r>
              <a:rPr kumimoji="1" lang="en-US" altLang="ja-JP" sz="1400" dirty="0"/>
              <a:t>)</a:t>
            </a:r>
          </a:p>
          <a:p>
            <a:pPr marL="285750" indent="-285750">
              <a:buFont typeface="Arial" panose="020B0604020202020204" pitchFamily="34" charset="0"/>
              <a:buChar char="•"/>
            </a:pPr>
            <a:r>
              <a:rPr lang="ja-JP" altLang="en-US" sz="1400" dirty="0"/>
              <a:t>「シン・テレワークシステム サーバー」の「コンピュータ </a:t>
            </a:r>
            <a:r>
              <a:rPr lang="en-US" altLang="ja-JP" sz="1400" dirty="0"/>
              <a:t>ID</a:t>
            </a:r>
            <a:r>
              <a:rPr lang="ja-JP" altLang="en-US" sz="1400" dirty="0"/>
              <a:t>」の変更。</a:t>
            </a:r>
            <a:endParaRPr lang="en-US" altLang="ja-JP" sz="1400" dirty="0"/>
          </a:p>
          <a:p>
            <a:pPr marL="285750" indent="-285750">
              <a:buFont typeface="Arial" panose="020B0604020202020204" pitchFamily="34" charset="0"/>
              <a:buChar char="•"/>
            </a:pPr>
            <a:r>
              <a:rPr lang="ja-JP" altLang="en-US" sz="1400" dirty="0"/>
              <a:t>「シン・テレワークシステム サーバー」の「</a:t>
            </a:r>
            <a:r>
              <a:rPr lang="en-US" altLang="ja-JP" sz="1400" dirty="0"/>
              <a:t>Wake on LAN</a:t>
            </a:r>
            <a:r>
              <a:rPr lang="ja-JP" altLang="en-US" sz="1400" dirty="0"/>
              <a:t>」機能が無効のユーザーが有効化しようとする操作。</a:t>
            </a:r>
            <a:endParaRPr kumimoji="1" lang="ja-JP" altLang="en-US" sz="1400" dirty="0"/>
          </a:p>
        </p:txBody>
      </p:sp>
      <p:sp>
        <p:nvSpPr>
          <p:cNvPr id="6" name="テキスト ボックス 5"/>
          <p:cNvSpPr txBox="1"/>
          <p:nvPr/>
        </p:nvSpPr>
        <p:spPr>
          <a:xfrm>
            <a:off x="1308538" y="4818466"/>
            <a:ext cx="10204387" cy="1754326"/>
          </a:xfrm>
          <a:prstGeom prst="rect">
            <a:avLst/>
          </a:prstGeom>
          <a:solidFill>
            <a:schemeClr val="accent6">
              <a:lumMod val="20000"/>
              <a:lumOff val="80000"/>
            </a:schemeClr>
          </a:solidFill>
          <a:ln w="19050">
            <a:noFill/>
          </a:ln>
        </p:spPr>
        <p:txBody>
          <a:bodyPr wrap="square" rtlCol="0">
            <a:spAutoFit/>
          </a:bodyPr>
          <a:lstStyle/>
          <a:p>
            <a:r>
              <a:rPr kumimoji="1" lang="ja-JP" altLang="en-US" dirty="0"/>
              <a:t>コントローラからみて </a:t>
            </a:r>
            <a:r>
              <a:rPr kumimoji="1" lang="en-US" altLang="ja-JP" dirty="0"/>
              <a:t>DB </a:t>
            </a:r>
            <a:r>
              <a:rPr kumimoji="1" lang="ja-JP" altLang="en-US" dirty="0"/>
              <a:t>がダウンしても、各コントローラは </a:t>
            </a:r>
            <a:r>
              <a:rPr kumimoji="1" lang="en-US" altLang="ja-JP" dirty="0"/>
              <a:t>DB </a:t>
            </a:r>
            <a:r>
              <a:rPr kumimoji="1" lang="ja-JP" altLang="en-US" dirty="0"/>
              <a:t>の内容の冗長キャッシュを有していることから、</a:t>
            </a:r>
            <a:endParaRPr kumimoji="1" lang="en-US" altLang="ja-JP" dirty="0"/>
          </a:p>
          <a:p>
            <a:pPr marL="285750" indent="-285750">
              <a:buFont typeface="Arial" panose="020B0604020202020204" pitchFamily="34" charset="0"/>
              <a:buChar char="•"/>
            </a:pPr>
            <a:r>
              <a:rPr lang="ja-JP" altLang="en-US" dirty="0"/>
              <a:t>「シン・テレワークシステム サーバー」を中継ゲートウェイに振り分け、サーバーセッションを確立すること。</a:t>
            </a:r>
          </a:p>
          <a:p>
            <a:pPr marL="285750" indent="-285750">
              <a:buFont typeface="Arial" panose="020B0604020202020204" pitchFamily="34" charset="0"/>
              <a:buChar char="•"/>
            </a:pPr>
            <a:r>
              <a:rPr lang="ja-JP" altLang="en-US" dirty="0"/>
              <a:t>「シン・テレワークシステム クライアント」を中継ゲートウェイに振り分け、サーバーとの間でクライアントセッションを確立すること。</a:t>
            </a:r>
          </a:p>
          <a:p>
            <a:r>
              <a:rPr lang="ja-JP" altLang="en-US" dirty="0"/>
              <a:t>すなわち、通信の主要機能は、ダウンすることなく稼働継続する。</a:t>
            </a:r>
            <a:endParaRPr lang="en-US" altLang="ja-JP" dirty="0"/>
          </a:p>
          <a:p>
            <a:r>
              <a:rPr lang="ja-JP" altLang="en-US" dirty="0"/>
              <a:t>したがって、すでにシン・テレワークシステムの利用を開始したユーザーが </a:t>
            </a:r>
            <a:r>
              <a:rPr lang="en-US" altLang="ja-JP" dirty="0"/>
              <a:t>DB </a:t>
            </a:r>
            <a:r>
              <a:rPr lang="ja-JP" altLang="en-US" dirty="0"/>
              <a:t>のダウンに気付く可能性は低い。</a:t>
            </a:r>
            <a:endParaRPr lang="en-US" altLang="ja-JP" dirty="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37" y="5314319"/>
            <a:ext cx="992221" cy="992221"/>
          </a:xfrm>
          <a:prstGeom prst="rect">
            <a:avLst/>
          </a:prstGeom>
        </p:spPr>
      </p:pic>
    </p:spTree>
    <p:extLst>
      <p:ext uri="{BB962C8B-B14F-4D97-AF65-F5344CB8AC3E}">
        <p14:creationId xmlns:p14="http://schemas.microsoft.com/office/powerpoint/2010/main" val="12673378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178</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a:t>コントローラ冗長の仕組み </a:t>
            </a:r>
            <a:r>
              <a:rPr kumimoji="1" lang="en-US" altLang="ja-JP" dirty="0"/>
              <a:t>(1/3) – </a:t>
            </a:r>
            <a:r>
              <a:rPr kumimoji="1" lang="ja-JP" altLang="en-US" dirty="0"/>
              <a:t>通常時</a:t>
            </a:r>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a:t>データベース</a:t>
            </a:r>
            <a:endParaRPr kumimoji="1" lang="en-US" altLang="ja-JP" sz="1400" dirty="0"/>
          </a:p>
          <a:p>
            <a:r>
              <a:rPr kumimoji="1" lang="ja-JP" altLang="en-US" sz="1400" dirty="0"/>
              <a:t>サーバー</a:t>
            </a:r>
            <a:endParaRPr kumimoji="1" lang="en-US" altLang="ja-JP" sz="1400" dirty="0"/>
          </a:p>
          <a:p>
            <a:r>
              <a:rPr lang="en-US" altLang="ja-JP" sz="1400" dirty="0"/>
              <a:t>THINDB (</a:t>
            </a:r>
            <a:r>
              <a:rPr lang="ja-JP" altLang="en-US" sz="1400" dirty="0"/>
              <a:t>共有</a:t>
            </a:r>
            <a:r>
              <a:rPr lang="en-US" altLang="ja-JP" sz="1400" dirty="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a:t>中継ゲートウェイ</a:t>
            </a:r>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a:t>中継ゲートウェイ</a:t>
            </a:r>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a:t>中継ゲートウェイ</a:t>
            </a:r>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a:t>中継ゲートウェイ</a:t>
            </a:r>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a:solidFill>
                  <a:schemeClr val="accent5">
                    <a:lumMod val="75000"/>
                  </a:schemeClr>
                </a:solidFill>
              </a:rPr>
              <a:t>② 登録および保持サーバーセッションリスト報告</a:t>
            </a: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a:solidFill>
                  <a:srgbClr val="00B050"/>
                </a:solidFill>
              </a:rPr>
              <a:t>① </a:t>
            </a:r>
            <a:r>
              <a:rPr kumimoji="1" lang="en-US" altLang="ja-JP" b="1" dirty="0">
                <a:solidFill>
                  <a:srgbClr val="00B050"/>
                </a:solidFill>
              </a:rPr>
              <a:t>DB </a:t>
            </a:r>
            <a:r>
              <a:rPr kumimoji="1" lang="ja-JP" altLang="en-US" b="1" dirty="0">
                <a:solidFill>
                  <a:srgbClr val="00B050"/>
                </a:solidFill>
              </a:rPr>
              <a:t>データの共有</a:t>
            </a: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a:solidFill>
                  <a:srgbClr val="FF0000"/>
                </a:solidFill>
              </a:rPr>
              <a:t>④ 全コントローラの一覧からランダムに </a:t>
            </a:r>
            <a:r>
              <a:rPr kumimoji="1" lang="en-US" altLang="ja-JP" sz="1600" b="1" dirty="0">
                <a:solidFill>
                  <a:srgbClr val="FF0000"/>
                </a:solidFill>
              </a:rPr>
              <a:t>1 </a:t>
            </a:r>
            <a:r>
              <a:rPr kumimoji="1" lang="ja-JP" altLang="en-US" sz="1600" b="1" dirty="0">
                <a:solidFill>
                  <a:srgbClr val="FF0000"/>
                </a:solidFill>
              </a:rPr>
              <a:t>つ選択して接続要求</a:t>
            </a:r>
            <a:endParaRPr kumimoji="1" lang="en-US" altLang="ja-JP" sz="1600" b="1" dirty="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動作開始直後</a:t>
            </a:r>
            <a:r>
              <a:rPr lang="en-US" altLang="ja-JP" sz="1400" dirty="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電源投入後</a:t>
            </a:r>
            <a:r>
              <a:rPr lang="en-US" altLang="ja-JP" sz="1400" dirty="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a:solidFill>
                  <a:srgbClr val="FF0000"/>
                </a:solidFill>
              </a:rPr>
              <a:t>⑤ 確立済みサーバーセッション</a:t>
            </a:r>
            <a:endParaRPr kumimoji="1" lang="en-US" altLang="ja-JP" sz="1600" b="1" dirty="0">
              <a:solidFill>
                <a:srgbClr val="FF0000"/>
              </a:solidFill>
            </a:endParaRPr>
          </a:p>
        </p:txBody>
      </p:sp>
      <p:sp>
        <p:nvSpPr>
          <p:cNvPr id="193" name="コンテンツ プレースホルダー 1"/>
          <p:cNvSpPr>
            <a:spLocks noGrp="1"/>
          </p:cNvSpPr>
          <p:nvPr>
            <p:ph idx="1"/>
          </p:nvPr>
        </p:nvSpPr>
        <p:spPr>
          <a:xfrm>
            <a:off x="574308" y="3959253"/>
            <a:ext cx="11370667" cy="2622519"/>
          </a:xfrm>
        </p:spPr>
        <p:txBody>
          <a:bodyPr>
            <a:normAutofit fontScale="92500" lnSpcReduction="10000"/>
          </a:bodyPr>
          <a:lstStyle/>
          <a:p>
            <a:pPr marL="514350" indent="-514350">
              <a:buFont typeface="+mj-ea"/>
              <a:buAutoNum type="circleNumDbPlain"/>
            </a:pPr>
            <a:r>
              <a:rPr kumimoji="1" lang="ja-JP" altLang="en-US" sz="1200" dirty="0"/>
              <a:t>複数コントローラがある状態でも、</a:t>
            </a:r>
            <a:r>
              <a:rPr kumimoji="1" lang="en-US" altLang="ja-JP" sz="1200" dirty="0"/>
              <a:t>DB </a:t>
            </a:r>
            <a:r>
              <a:rPr kumimoji="1" lang="ja-JP" altLang="en-US" sz="1200" dirty="0"/>
              <a:t>は単一である。</a:t>
            </a:r>
            <a:r>
              <a:rPr kumimoji="1" lang="en-US" altLang="ja-JP" sz="1200" dirty="0"/>
              <a:t>DB </a:t>
            </a:r>
            <a:r>
              <a:rPr kumimoji="1" lang="ja-JP" altLang="en-US" sz="1200" dirty="0" err="1"/>
              <a:t>には</a:t>
            </a:r>
            <a:r>
              <a:rPr kumimoji="1" lang="ja-JP" altLang="en-US" sz="1200" dirty="0"/>
              <a:t>全登録サーバーの情報が格納されている。</a:t>
            </a:r>
            <a:r>
              <a:rPr kumimoji="1" lang="en-US" altLang="ja-JP" sz="1200" dirty="0"/>
              <a:t>DB </a:t>
            </a:r>
            <a:r>
              <a:rPr kumimoji="1" lang="ja-JP" altLang="en-US" sz="1200" dirty="0"/>
              <a:t>のデータは、各コントローラがデフォルトで </a:t>
            </a:r>
            <a:r>
              <a:rPr kumimoji="1" lang="en-US" altLang="ja-JP" sz="1200" dirty="0"/>
              <a:t>10 </a:t>
            </a:r>
            <a:r>
              <a:rPr kumimoji="1" lang="ja-JP" altLang="en-US" sz="1200" dirty="0"/>
              <a:t>秒ごとにロードする。各コントローラは、</a:t>
            </a:r>
            <a:r>
              <a:rPr kumimoji="1" lang="en-US" altLang="ja-JP" sz="1200" dirty="0"/>
              <a:t>DB </a:t>
            </a:r>
            <a:r>
              <a:rPr kumimoji="1" lang="ja-JP" altLang="en-US" sz="1200" dirty="0"/>
              <a:t>の内容をローカル </a:t>
            </a:r>
            <a:r>
              <a:rPr kumimoji="1" lang="en-US" altLang="ja-JP" sz="1200" dirty="0"/>
              <a:t>(</a:t>
            </a:r>
            <a:r>
              <a:rPr kumimoji="1" lang="ja-JP" altLang="en-US" sz="1200" dirty="0"/>
              <a:t>メモリ </a:t>
            </a:r>
            <a:r>
              <a:rPr kumimoji="1" lang="en-US" altLang="ja-JP" sz="1200" dirty="0"/>
              <a:t>+ </a:t>
            </a:r>
            <a:r>
              <a:rPr kumimoji="1" lang="ja-JP" altLang="en-US" sz="1200" dirty="0"/>
              <a:t>ディスク</a:t>
            </a:r>
            <a:r>
              <a:rPr kumimoji="1" lang="en-US" altLang="ja-JP" sz="1200" dirty="0"/>
              <a:t>) </a:t>
            </a:r>
            <a:r>
              <a:rPr kumimoji="1" lang="ja-JP" altLang="en-US" sz="1200" dirty="0"/>
              <a:t>にキャッシュする。キャッシュの目的は、万一 </a:t>
            </a:r>
            <a:r>
              <a:rPr kumimoji="1" lang="en-US" altLang="ja-JP" sz="1200" dirty="0"/>
              <a:t>DB </a:t>
            </a:r>
            <a:r>
              <a:rPr kumimoji="1" lang="ja-JP" altLang="en-US" sz="1200" dirty="0" err="1"/>
              <a:t>が停</a:t>
            </a:r>
            <a:r>
              <a:rPr kumimoji="1" lang="ja-JP" altLang="en-US" sz="1200" dirty="0"/>
              <a:t>止した場合でもほとんどのサービスを提供できるようにする目的と、</a:t>
            </a:r>
            <a:r>
              <a:rPr kumimoji="1" lang="en-US" altLang="ja-JP" sz="1200" dirty="0"/>
              <a:t>DB </a:t>
            </a:r>
            <a:r>
              <a:rPr kumimoji="1" lang="ja-JP" altLang="en-US" sz="1200" dirty="0" err="1"/>
              <a:t>への</a:t>
            </a:r>
            <a:r>
              <a:rPr kumimoji="1" lang="ja-JP" altLang="en-US" sz="1200" dirty="0"/>
              <a:t>負荷を下げるためである。</a:t>
            </a:r>
            <a:endParaRPr kumimoji="1" lang="en-US" altLang="ja-JP" sz="1200" dirty="0"/>
          </a:p>
          <a:p>
            <a:pPr marL="514350" indent="-514350">
              <a:buFont typeface="+mj-ea"/>
              <a:buAutoNum type="circleNumDbPlain"/>
            </a:pPr>
            <a:r>
              <a:rPr kumimoji="1" lang="ja-JP" altLang="en-US" sz="1200" dirty="0"/>
              <a:t>全中継ゲートウェイには、設定ファイル </a:t>
            </a:r>
            <a:r>
              <a:rPr kumimoji="1" lang="en-US" altLang="ja-JP" sz="1200" dirty="0"/>
              <a:t>(ThinGate.ini) </a:t>
            </a:r>
            <a:r>
              <a:rPr kumimoji="1" lang="ja-JP" altLang="en-US" sz="1200" dirty="0"/>
              <a:t>で全コントローラの </a:t>
            </a:r>
            <a:r>
              <a:rPr kumimoji="1" lang="en-US" altLang="ja-JP" sz="1200" dirty="0"/>
              <a:t>IP </a:t>
            </a:r>
            <a:r>
              <a:rPr kumimoji="1" lang="ja-JP" altLang="en-US" sz="1200" dirty="0"/>
              <a:t>アドレスを記述する。これにより、各中継ゲートウェイは、自分自身をコントローラに登録する。そして、デフォルトで </a:t>
            </a:r>
            <a:r>
              <a:rPr kumimoji="1" lang="en-US" altLang="ja-JP" sz="1200" dirty="0"/>
              <a:t>1 </a:t>
            </a:r>
            <a:r>
              <a:rPr kumimoji="1" lang="ja-JP" altLang="en-US" sz="1200" dirty="0"/>
              <a:t>秒に </a:t>
            </a:r>
            <a:r>
              <a:rPr kumimoji="1" lang="en-US" altLang="ja-JP" sz="1200" dirty="0"/>
              <a:t>1 </a:t>
            </a:r>
            <a:r>
              <a:rPr kumimoji="1" lang="ja-JP" altLang="en-US" sz="1200" dirty="0"/>
              <a:t>回、自分自身が受け持っている確立済みのサーバーセッション </a:t>
            </a:r>
            <a:r>
              <a:rPr kumimoji="1" lang="en-US" altLang="ja-JP" sz="1200" dirty="0"/>
              <a:t>(</a:t>
            </a:r>
            <a:r>
              <a:rPr kumimoji="1" lang="ja-JP" altLang="en-US" sz="1200" dirty="0"/>
              <a:t>⑤ のようなセッション</a:t>
            </a:r>
            <a:r>
              <a:rPr kumimoji="1" lang="en-US" altLang="ja-JP" sz="1200" dirty="0"/>
              <a:t>) </a:t>
            </a:r>
            <a:r>
              <a:rPr kumimoji="1" lang="ja-JP" altLang="en-US" sz="1200" dirty="0"/>
              <a:t>の一覧を、コントローラに報告する。</a:t>
            </a:r>
            <a:r>
              <a:rPr kumimoji="1" lang="en-US" altLang="ja-JP" sz="1200" dirty="0"/>
              <a:t>(TCP</a:t>
            </a:r>
            <a:r>
              <a:rPr kumimoji="1" lang="ja-JP" altLang="en-US" sz="1200" dirty="0"/>
              <a:t> ポート </a:t>
            </a:r>
            <a:r>
              <a:rPr kumimoji="1" lang="en-US" altLang="ja-JP" sz="1200" dirty="0"/>
              <a:t>88 </a:t>
            </a:r>
            <a:r>
              <a:rPr kumimoji="1" lang="ja-JP" altLang="en-US" sz="1200" dirty="0"/>
              <a:t>のサービスポートを用いる。</a:t>
            </a:r>
            <a:r>
              <a:rPr kumimoji="1" lang="en-US" altLang="ja-JP" sz="1200" dirty="0"/>
              <a:t>)</a:t>
            </a:r>
            <a:endParaRPr kumimoji="1" lang="ja-JP" altLang="en-US" sz="1200" dirty="0"/>
          </a:p>
          <a:p>
            <a:pPr marL="514350" indent="-514350">
              <a:buFont typeface="+mj-ea"/>
              <a:buAutoNum type="circleNumDbPlain"/>
            </a:pPr>
            <a:r>
              <a:rPr kumimoji="1" lang="ja-JP" altLang="en-US" sz="1200" dirty="0"/>
              <a:t>① および ② の仕組みにより、全コントローラは、「セッションテーブル」および「</a:t>
            </a:r>
            <a:r>
              <a:rPr kumimoji="1" lang="en-US" altLang="ja-JP" sz="1200" dirty="0"/>
              <a:t>DB </a:t>
            </a:r>
            <a:r>
              <a:rPr kumimoji="1" lang="ja-JP" altLang="en-US" sz="1200" dirty="0"/>
              <a:t>キャッシュ」として、若干のタイムラグをのぞき、ほぼ同じ内容を常に維持している。</a:t>
            </a:r>
          </a:p>
          <a:p>
            <a:pPr marL="514350" indent="-514350">
              <a:buFont typeface="+mj-ea"/>
              <a:buAutoNum type="circleNumDbPlain"/>
            </a:pPr>
            <a:r>
              <a:rPr kumimoji="1" lang="ja-JP" altLang="en-US" sz="1200" dirty="0"/>
              <a:t>「シン・テレワークシステム サーバー」アプリは、インストーラビルド時に、すべてのコントローラの </a:t>
            </a:r>
            <a:r>
              <a:rPr kumimoji="1" lang="en-US" altLang="ja-JP" sz="1200" dirty="0"/>
              <a:t>IP</a:t>
            </a:r>
            <a:r>
              <a:rPr kumimoji="1" lang="ja-JP" altLang="en-US" sz="1200" dirty="0"/>
              <a:t> がアプリ内に書き込まれている。すべてのコントローラのリストをランダムにシャッフルし、順番に接続を試みる。もし失敗した場合、いずれかのコントローラから応答があるまで、次を試行する。</a:t>
            </a:r>
            <a:r>
              <a:rPr kumimoji="1" lang="en-US" altLang="ja-JP" sz="1200" dirty="0"/>
              <a:t>(</a:t>
            </a:r>
            <a:r>
              <a:rPr kumimoji="1" lang="ja-JP" altLang="en-US" sz="1200" dirty="0"/>
              <a:t>すべてのコントローラから応答がなかったら、再度シャッフルする。これを永久に繰り返す。</a:t>
            </a:r>
            <a:r>
              <a:rPr kumimoji="1" lang="en-US" altLang="ja-JP" sz="1200" dirty="0"/>
              <a:t>)</a:t>
            </a:r>
            <a:br>
              <a:rPr kumimoji="1" lang="en-US" altLang="ja-JP" sz="1200" dirty="0"/>
            </a:br>
            <a:r>
              <a:rPr kumimoji="1" lang="ja-JP" altLang="en-US" sz="1200" dirty="0"/>
              <a:t>もし、いずれかのコントローラとの通信に成功したら、自分自身が接続するべき中継ゲートウェイの </a:t>
            </a:r>
            <a:r>
              <a:rPr kumimoji="1" lang="en-US" altLang="ja-JP" sz="1200" dirty="0"/>
              <a:t>IP </a:t>
            </a:r>
            <a:r>
              <a:rPr kumimoji="1" lang="ja-JP" altLang="en-US" sz="1200" dirty="0"/>
              <a:t>アドレスをコントローラに尋ねる。コントローラは、① ～ ③ の仕組みにより、できるだけ負荷の低いゲートウェイを </a:t>
            </a:r>
            <a:r>
              <a:rPr kumimoji="1" lang="en-US" altLang="ja-JP" sz="1200" dirty="0"/>
              <a:t>1 </a:t>
            </a:r>
            <a:r>
              <a:rPr kumimoji="1" lang="ja-JP" altLang="en-US" sz="1200" dirty="0"/>
              <a:t>つ選択し、</a:t>
            </a:r>
            <a:r>
              <a:rPr lang="ja-JP" altLang="en-US" sz="1200" dirty="0"/>
              <a:t> 「シン・テレワークシステム サーバー」アプリに回答する。 </a:t>
            </a:r>
            <a:r>
              <a:rPr lang="en-US" altLang="ja-JP" sz="1200" dirty="0"/>
              <a:t>※</a:t>
            </a:r>
            <a:r>
              <a:rPr lang="ja-JP" altLang="en-US" sz="1200" dirty="0"/>
              <a:t> 「シン・テレワークシステム サーバー」アプリは、一度、いずれから生存しているコントローラとの通信に成功した場合、次回以降のコントローラへのリクエスト時は、自プロセスを再起動するまでそのコントローラを優先する </a:t>
            </a:r>
            <a:r>
              <a:rPr lang="en-US" altLang="ja-JP" sz="1200" dirty="0"/>
              <a:t>(</a:t>
            </a:r>
            <a:r>
              <a:rPr lang="ja-JP" altLang="en-US" sz="1200" dirty="0"/>
              <a:t>シャッフル動作において必ず優先順位一番に持ってくる。</a:t>
            </a:r>
            <a:r>
              <a:rPr lang="en-US" altLang="ja-JP" sz="1200" dirty="0"/>
              <a:t>)</a:t>
            </a:r>
          </a:p>
          <a:p>
            <a:pPr marL="514350" indent="-514350">
              <a:buFont typeface="+mj-ea"/>
              <a:buAutoNum type="circleNumDbPlain"/>
            </a:pPr>
            <a:r>
              <a:rPr kumimoji="1" lang="ja-JP" altLang="en-US" sz="1200" dirty="0"/>
              <a:t>「</a:t>
            </a:r>
            <a:r>
              <a:rPr lang="ja-JP" altLang="en-US" sz="1200" dirty="0"/>
              <a:t>シン・テレワークシステム サーバー」アプリは、④ で回答を受けた中継ゲートウェイにサーバーセッションを確立する。</a:t>
            </a:r>
            <a:r>
              <a:rPr lang="en-US" altLang="ja-JP" sz="1200" dirty="0"/>
              <a:t>(</a:t>
            </a:r>
            <a:r>
              <a:rPr lang="ja-JP" altLang="en-US" sz="1200" dirty="0"/>
              <a:t>仮に回答された中継ゲートウェイへのセッション確立に失敗したら、もう一度コントローラに聞き直し、できるだけ別の中継ゲートウェイを </a:t>
            </a:r>
            <a:r>
              <a:rPr lang="en-US" altLang="ja-JP" sz="1200" dirty="0"/>
              <a:t>1 </a:t>
            </a:r>
            <a:r>
              <a:rPr lang="ja-JP" altLang="en-US" sz="1200" dirty="0"/>
              <a:t>つ選んでもらう。これを繰り返す。</a:t>
            </a:r>
            <a:r>
              <a:rPr lang="en-US" altLang="ja-JP" sz="1200" dirty="0"/>
              <a:t>)</a:t>
            </a:r>
          </a:p>
          <a:p>
            <a:pPr marL="0" indent="0">
              <a:buNone/>
            </a:pPr>
            <a:r>
              <a:rPr kumimoji="1" lang="en-US" altLang="ja-JP" sz="1200" dirty="0"/>
              <a:t>※ </a:t>
            </a:r>
            <a:r>
              <a:rPr kumimoji="1" lang="ja-JP" altLang="en-US" sz="1200" dirty="0"/>
              <a:t>「シン・テレワークシステム クライアント」アプリが、コントローラに、クライアント接続を要求する場合も、上記とほぼ同じような動作となる。</a:t>
            </a:r>
            <a:endParaRPr kumimoji="1" lang="en-US" altLang="ja-JP" sz="1200" dirty="0"/>
          </a:p>
          <a:p>
            <a:pPr marL="514350" indent="-514350">
              <a:buFont typeface="+mj-ea"/>
              <a:buAutoNum type="circleNumDbPlain"/>
            </a:pPr>
            <a:endParaRPr kumimoji="1" lang="ja-JP" altLang="en-US" sz="1200" dirty="0"/>
          </a:p>
        </p:txBody>
      </p:sp>
      <p:sp>
        <p:nvSpPr>
          <p:cNvPr id="195" name="テキスト ボックス 194"/>
          <p:cNvSpPr txBox="1"/>
          <p:nvPr/>
        </p:nvSpPr>
        <p:spPr>
          <a:xfrm>
            <a:off x="1380989" y="6537448"/>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178972680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179</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a:t>コントローラ冗長の仕組み </a:t>
            </a:r>
            <a:r>
              <a:rPr kumimoji="1" lang="en-US" altLang="ja-JP" sz="3600" dirty="0"/>
              <a:t>(2/3) – </a:t>
            </a:r>
            <a:r>
              <a:rPr kumimoji="1" lang="ja-JP" altLang="en-US" sz="3600" dirty="0"/>
              <a:t>コントローラのダウン</a:t>
            </a:r>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a:t>データベース</a:t>
            </a:r>
            <a:endParaRPr kumimoji="1" lang="en-US" altLang="ja-JP" sz="1400" dirty="0"/>
          </a:p>
          <a:p>
            <a:r>
              <a:rPr kumimoji="1" lang="ja-JP" altLang="en-US" sz="1400" dirty="0"/>
              <a:t>サーバー</a:t>
            </a:r>
            <a:endParaRPr kumimoji="1" lang="en-US" altLang="ja-JP" sz="1400" dirty="0"/>
          </a:p>
          <a:p>
            <a:r>
              <a:rPr lang="en-US" altLang="ja-JP" sz="1400" dirty="0"/>
              <a:t>THINDB (</a:t>
            </a:r>
            <a:r>
              <a:rPr lang="ja-JP" altLang="en-US" sz="1400" dirty="0"/>
              <a:t>共有</a:t>
            </a:r>
            <a:r>
              <a:rPr lang="en-US" altLang="ja-JP" sz="1400" dirty="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a:t>中継ゲートウェイ</a:t>
            </a:r>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a:t>中継ゲートウェイ</a:t>
            </a:r>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a:t>中継ゲートウェイ</a:t>
            </a:r>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a:t>中継ゲートウェイ</a:t>
            </a:r>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a:solidFill>
                  <a:schemeClr val="accent5">
                    <a:lumMod val="75000"/>
                  </a:schemeClr>
                </a:solidFill>
              </a:rPr>
              <a:t>② 登録および保持サーバーセッションリスト報告</a:t>
            </a: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a:solidFill>
                  <a:srgbClr val="00B050"/>
                </a:solidFill>
              </a:rPr>
              <a:t>① </a:t>
            </a:r>
            <a:r>
              <a:rPr kumimoji="1" lang="en-US" altLang="ja-JP" b="1" dirty="0">
                <a:solidFill>
                  <a:srgbClr val="00B050"/>
                </a:solidFill>
              </a:rPr>
              <a:t>DB </a:t>
            </a:r>
            <a:r>
              <a:rPr kumimoji="1" lang="ja-JP" altLang="en-US" b="1" dirty="0">
                <a:solidFill>
                  <a:srgbClr val="00B050"/>
                </a:solidFill>
              </a:rPr>
              <a:t>データの共有</a:t>
            </a: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a:solidFill>
                  <a:srgbClr val="FF0000"/>
                </a:solidFill>
              </a:rPr>
              <a:t>④ 全コントローラの一覧からランダムに </a:t>
            </a:r>
            <a:r>
              <a:rPr kumimoji="1" lang="en-US" altLang="ja-JP" sz="1600" b="1" dirty="0">
                <a:solidFill>
                  <a:srgbClr val="FF0000"/>
                </a:solidFill>
              </a:rPr>
              <a:t>1 </a:t>
            </a:r>
            <a:r>
              <a:rPr kumimoji="1" lang="ja-JP" altLang="en-US" sz="1600" b="1" dirty="0">
                <a:solidFill>
                  <a:srgbClr val="FF0000"/>
                </a:solidFill>
              </a:rPr>
              <a:t>つ選択して接続要求</a:t>
            </a:r>
            <a:endParaRPr kumimoji="1" lang="en-US" altLang="ja-JP" sz="1600" b="1" dirty="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動作開始直後</a:t>
            </a:r>
            <a:r>
              <a:rPr lang="en-US" altLang="ja-JP" sz="1400" dirty="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電源投入後</a:t>
            </a:r>
            <a:r>
              <a:rPr lang="en-US" altLang="ja-JP" sz="1400" dirty="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a:solidFill>
                  <a:srgbClr val="FF0000"/>
                </a:solidFill>
              </a:rPr>
              <a:t>⑤ 確立済みサーバーセッション</a:t>
            </a:r>
            <a:endParaRPr kumimoji="1" lang="en-US" altLang="ja-JP" sz="1600" b="1" dirty="0">
              <a:solidFill>
                <a:srgbClr val="FF0000"/>
              </a:solidFill>
            </a:endParaRPr>
          </a:p>
        </p:txBody>
      </p:sp>
      <p:sp>
        <p:nvSpPr>
          <p:cNvPr id="193" name="コンテンツ プレースホルダー 1"/>
          <p:cNvSpPr>
            <a:spLocks noGrp="1"/>
          </p:cNvSpPr>
          <p:nvPr>
            <p:ph idx="1"/>
          </p:nvPr>
        </p:nvSpPr>
        <p:spPr>
          <a:xfrm>
            <a:off x="606777" y="4021559"/>
            <a:ext cx="11370667" cy="2844288"/>
          </a:xfrm>
        </p:spPr>
        <p:txBody>
          <a:bodyPr>
            <a:normAutofit fontScale="92500" lnSpcReduction="20000"/>
          </a:bodyPr>
          <a:lstStyle/>
          <a:p>
            <a:pPr marL="0" indent="0">
              <a:buNone/>
            </a:pPr>
            <a:r>
              <a:rPr kumimoji="1" lang="ja-JP" altLang="en-US" sz="1600" dirty="0"/>
              <a:t>何らかの原因で、コントローラのうち </a:t>
            </a:r>
            <a:r>
              <a:rPr kumimoji="1" lang="en-US" altLang="ja-JP" sz="1600" dirty="0"/>
              <a:t>1 </a:t>
            </a:r>
            <a:r>
              <a:rPr kumimoji="1" lang="ja-JP" altLang="en-US" sz="1600" dirty="0"/>
              <a:t>台がダウンした場合、以下の仕組みにより、サービスが継続される。</a:t>
            </a:r>
            <a:endParaRPr kumimoji="1" lang="en-US" altLang="ja-JP" sz="1600" dirty="0"/>
          </a:p>
          <a:p>
            <a:pPr marL="342900" indent="-342900">
              <a:buFont typeface="+mj-lt"/>
              <a:buAutoNum type="arabicPeriod"/>
            </a:pPr>
            <a:r>
              <a:rPr kumimoji="1" lang="ja-JP" altLang="en-US" sz="1600" dirty="0"/>
              <a:t>あるコントローラがダウンしても、他のコントローラが生存している限り、他のすべてのコントローラは、問題無く稼働している。</a:t>
            </a:r>
            <a:endParaRPr kumimoji="1" lang="en-US" altLang="ja-JP" sz="1600" dirty="0"/>
          </a:p>
          <a:p>
            <a:pPr marL="342900" indent="-342900">
              <a:buFont typeface="+mj-lt"/>
              <a:buAutoNum type="arabicPeriod"/>
            </a:pPr>
            <a:r>
              <a:rPr lang="ja-JP" altLang="en-US" sz="1600" dirty="0"/>
              <a:t>あるコントローラがダウンしても、他のコントローラが生存している限り、中継ゲートウェイは、生存しているすべてのコントローラへの ② 保持サーバーセッションリスト登録 を継続している。</a:t>
            </a:r>
            <a:endParaRPr lang="en-US" altLang="ja-JP" sz="1600" dirty="0"/>
          </a:p>
          <a:p>
            <a:pPr marL="342900" indent="-342900">
              <a:buFont typeface="+mj-lt"/>
              <a:buAutoNum type="arabicPeriod"/>
            </a:pPr>
            <a:r>
              <a:rPr kumimoji="1" lang="ja-JP" altLang="en-US" sz="1600" dirty="0"/>
              <a:t>「シン・テレワークシステム サーバー」が新たにコントローラに接続しようとしたときは、前ページの ④ の仕組みで、シャッフル後のコントローラへの順次接続試行が行なわれる。ダウンしているコントローラは応答しないので、生存しているコントローラに必ず辿り着く。</a:t>
            </a:r>
            <a:r>
              <a:rPr kumimoji="1" lang="en-US" altLang="ja-JP" sz="1600" dirty="0"/>
              <a:t>1. </a:t>
            </a:r>
            <a:r>
              <a:rPr kumimoji="1" lang="ja-JP" altLang="en-US" sz="1600" dirty="0"/>
              <a:t>と </a:t>
            </a:r>
            <a:r>
              <a:rPr kumimoji="1" lang="en-US" altLang="ja-JP" sz="1600" dirty="0"/>
              <a:t>2. </a:t>
            </a:r>
            <a:r>
              <a:rPr kumimoji="1" lang="ja-JP" altLang="en-US" sz="1600" dirty="0"/>
              <a:t>の仕組みにより、生存しているコントローラは、接続すべき中継ゲートウェイを正常に回答する。</a:t>
            </a:r>
            <a:endParaRPr kumimoji="1" lang="en-US" altLang="ja-JP" sz="1600" dirty="0"/>
          </a:p>
          <a:p>
            <a:pPr marL="342900" indent="-342900">
              <a:buFont typeface="+mj-lt"/>
              <a:buAutoNum type="arabicPeriod"/>
            </a:pPr>
            <a:r>
              <a:rPr kumimoji="1" lang="ja-JP" altLang="en-US" sz="1600" dirty="0"/>
              <a:t>「シン・テレワークシステム クライアント」が新たにコントローラに接続しようとしたときも、</a:t>
            </a:r>
            <a:r>
              <a:rPr kumimoji="1" lang="en-US" altLang="ja-JP" sz="1600" dirty="0"/>
              <a:t>3. </a:t>
            </a:r>
            <a:r>
              <a:rPr kumimoji="1" lang="ja-JP" altLang="en-US" sz="1600" dirty="0"/>
              <a:t>と同様である。</a:t>
            </a:r>
            <a:endParaRPr kumimoji="1" lang="en-US" altLang="ja-JP" sz="1600" dirty="0"/>
          </a:p>
          <a:p>
            <a:pPr marL="342900" indent="-342900">
              <a:buFont typeface="+mj-lt"/>
              <a:buAutoNum type="arabicPeriod"/>
            </a:pPr>
            <a:r>
              <a:rPr kumimoji="1" lang="ja-JP" altLang="en-US" sz="1600" dirty="0"/>
              <a:t>コントローラからみて </a:t>
            </a:r>
            <a:r>
              <a:rPr kumimoji="1" lang="en-US" altLang="ja-JP" sz="1600" dirty="0"/>
              <a:t>DB </a:t>
            </a:r>
            <a:r>
              <a:rPr kumimoji="1" lang="ja-JP" altLang="en-US" sz="1600" dirty="0"/>
              <a:t>が生存している限り、ダウンしたコントローラとは無関係に </a:t>
            </a:r>
            <a:r>
              <a:rPr kumimoji="1" lang="en-US" altLang="ja-JP" sz="1600" dirty="0"/>
              <a:t>DB </a:t>
            </a:r>
            <a:r>
              <a:rPr kumimoji="1" lang="ja-JP" altLang="en-US" sz="1600" dirty="0"/>
              <a:t>更新も可能である。</a:t>
            </a:r>
            <a:br>
              <a:rPr kumimoji="1" lang="en-US" altLang="ja-JP" sz="1600" dirty="0"/>
            </a:br>
            <a:r>
              <a:rPr kumimoji="1" lang="ja-JP" altLang="en-US" sz="1600" dirty="0"/>
              <a:t>したがって、「新しいシン・テレワークシステム サーバーの登録」および「コンピュータ </a:t>
            </a:r>
            <a:r>
              <a:rPr kumimoji="1" lang="en-US" altLang="ja-JP" sz="1600" dirty="0"/>
              <a:t>ID </a:t>
            </a:r>
            <a:r>
              <a:rPr kumimoji="1" lang="ja-JP" altLang="en-US" sz="1600" dirty="0"/>
              <a:t>の変更」も可能である。</a:t>
            </a:r>
            <a:endParaRPr kumimoji="1" lang="en-US" altLang="ja-JP" sz="1600" dirty="0"/>
          </a:p>
          <a:p>
            <a:pPr marL="0" indent="0">
              <a:buNone/>
            </a:pPr>
            <a:r>
              <a:rPr kumimoji="1" lang="ja-JP" altLang="en-US" sz="1600" dirty="0"/>
              <a:t>その後、ダウンしたコントローラが復旧した場合も、何もなかったかのように動作を開始する。</a:t>
            </a:r>
          </a:p>
        </p:txBody>
      </p:sp>
      <p:sp>
        <p:nvSpPr>
          <p:cNvPr id="174" name="テキスト ボックス 173"/>
          <p:cNvSpPr txBox="1"/>
          <p:nvPr/>
        </p:nvSpPr>
        <p:spPr>
          <a:xfrm>
            <a:off x="4827986" y="989448"/>
            <a:ext cx="841684" cy="1323439"/>
          </a:xfrm>
          <a:prstGeom prst="rect">
            <a:avLst/>
          </a:prstGeom>
          <a:noFill/>
        </p:spPr>
        <p:txBody>
          <a:bodyPr wrap="square" rtlCol="0">
            <a:spAutoFit/>
          </a:bodyPr>
          <a:lstStyle/>
          <a:p>
            <a:r>
              <a:rPr kumimoji="1" lang="en-US" altLang="ja-JP" sz="8000" b="1" dirty="0">
                <a:solidFill>
                  <a:srgbClr val="FF0000"/>
                </a:solidFill>
              </a:rPr>
              <a:t>×</a:t>
            </a:r>
          </a:p>
        </p:txBody>
      </p:sp>
      <p:sp>
        <p:nvSpPr>
          <p:cNvPr id="176" name="テキスト ボックス 175"/>
          <p:cNvSpPr txBox="1"/>
          <p:nvPr/>
        </p:nvSpPr>
        <p:spPr>
          <a:xfrm>
            <a:off x="4259674" y="501143"/>
            <a:ext cx="841684" cy="1323439"/>
          </a:xfrm>
          <a:prstGeom prst="rect">
            <a:avLst/>
          </a:prstGeom>
          <a:noFill/>
        </p:spPr>
        <p:txBody>
          <a:bodyPr wrap="square" rtlCol="0">
            <a:spAutoFit/>
          </a:bodyPr>
          <a:lstStyle/>
          <a:p>
            <a:r>
              <a:rPr kumimoji="1" lang="en-US" altLang="ja-JP" sz="8000" b="1" dirty="0">
                <a:solidFill>
                  <a:srgbClr val="FF0000"/>
                </a:solidFill>
              </a:rPr>
              <a:t>×</a:t>
            </a:r>
          </a:p>
        </p:txBody>
      </p:sp>
      <p:sp>
        <p:nvSpPr>
          <p:cNvPr id="178" name="テキスト ボックス 177"/>
          <p:cNvSpPr txBox="1"/>
          <p:nvPr/>
        </p:nvSpPr>
        <p:spPr>
          <a:xfrm>
            <a:off x="1872388" y="1162862"/>
            <a:ext cx="841684" cy="1015663"/>
          </a:xfrm>
          <a:prstGeom prst="rect">
            <a:avLst/>
          </a:prstGeom>
          <a:noFill/>
        </p:spPr>
        <p:txBody>
          <a:bodyPr wrap="square" rtlCol="0">
            <a:spAutoFit/>
          </a:bodyPr>
          <a:lstStyle/>
          <a:p>
            <a:r>
              <a:rPr kumimoji="1" lang="en-US" altLang="ja-JP" sz="6000" b="1" dirty="0">
                <a:solidFill>
                  <a:srgbClr val="FF0000"/>
                </a:solidFill>
              </a:rPr>
              <a:t>×</a:t>
            </a:r>
          </a:p>
        </p:txBody>
      </p:sp>
      <p:sp>
        <p:nvSpPr>
          <p:cNvPr id="188" name="テキスト ボックス 187"/>
          <p:cNvSpPr txBox="1"/>
          <p:nvPr/>
        </p:nvSpPr>
        <p:spPr>
          <a:xfrm>
            <a:off x="1380989" y="6537448"/>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2100554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lang="ja-JP" altLang="en-US" sz="2400" dirty="0"/>
              <a:t>データベースサーバー </a:t>
            </a:r>
            <a:r>
              <a:rPr lang="en-US" altLang="ja-JP" sz="2400" dirty="0"/>
              <a:t>1 </a:t>
            </a:r>
            <a:r>
              <a:rPr lang="ja-JP" altLang="en-US" sz="2400" dirty="0"/>
              <a:t>台 </a:t>
            </a:r>
            <a:r>
              <a:rPr lang="en-US" altLang="ja-JP" sz="2400" dirty="0"/>
              <a:t>(</a:t>
            </a:r>
            <a:r>
              <a:rPr lang="ja-JP" altLang="en-US" sz="2400" dirty="0"/>
              <a:t>コントローラと同居させず、独立させる場合</a:t>
            </a:r>
            <a:r>
              <a:rPr lang="en-US" altLang="ja-JP" sz="2400" dirty="0"/>
              <a:t>)</a:t>
            </a:r>
            <a:br>
              <a:rPr lang="en-US" altLang="ja-JP" sz="2400" dirty="0"/>
            </a:br>
            <a:r>
              <a:rPr lang="en-US" altLang="ja-JP" sz="2400" dirty="0"/>
              <a:t>※</a:t>
            </a:r>
            <a:r>
              <a:rPr lang="ja-JP" altLang="en-US" sz="2400" dirty="0"/>
              <a:t> コントローラと同居させる場合は不要</a:t>
            </a:r>
            <a:endParaRPr lang="en-US" altLang="ja-JP" sz="2400" dirty="0"/>
          </a:p>
          <a:p>
            <a:pPr lvl="1"/>
            <a:r>
              <a:rPr lang="en-US" altLang="ja-JP" sz="2000" dirty="0"/>
              <a:t>CPU: (Intel/AMD 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a:t>)</a:t>
            </a:r>
          </a:p>
          <a:p>
            <a:pPr lvl="1"/>
            <a:r>
              <a:rPr lang="en-US" altLang="ja-JP" sz="2000" dirty="0"/>
              <a:t>RAM: 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a:t>万を超えるごとに </a:t>
            </a:r>
            <a:r>
              <a:rPr lang="en-US" altLang="ja-JP" sz="2000" dirty="0"/>
              <a:t>1GB </a:t>
            </a:r>
            <a:r>
              <a:rPr lang="ja-JP" altLang="en-US" sz="2000" dirty="0"/>
              <a:t>追加</a:t>
            </a:r>
            <a:r>
              <a:rPr lang="en-US" altLang="ja-JP" sz="2000" dirty="0"/>
              <a:t>) ※1</a:t>
            </a:r>
          </a:p>
          <a:p>
            <a:pPr lvl="1"/>
            <a:r>
              <a:rPr lang="ja-JP" altLang="en-US" sz="2000" dirty="0"/>
              <a:t>ストレージ</a:t>
            </a:r>
            <a:r>
              <a:rPr lang="en-US" altLang="ja-JP" sz="2000" dirty="0"/>
              <a:t>:</a:t>
            </a:r>
            <a:r>
              <a:rPr lang="ja-JP" altLang="en-US" sz="2000" dirty="0"/>
              <a:t> </a:t>
            </a:r>
            <a:r>
              <a:rPr lang="en-US" altLang="ja-JP" sz="2000" dirty="0"/>
              <a:t>64GB</a:t>
            </a:r>
            <a:r>
              <a:rPr lang="ja-JP" altLang="en-US" sz="2000" dirty="0"/>
              <a:t> 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a:t>Windows 8.1, 10, 11, Windows Server 2016, 2019, 2022 (</a:t>
            </a:r>
            <a:r>
              <a:rPr lang="ja-JP" altLang="en-US" sz="2000" dirty="0"/>
              <a:t>デスクトップ機能有り</a:t>
            </a:r>
            <a:r>
              <a:rPr lang="en-US" altLang="ja-JP" sz="2000" dirty="0"/>
              <a:t>) ※2</a:t>
            </a:r>
            <a:br>
              <a:rPr lang="en-US" altLang="ja-JP" sz="2000" dirty="0"/>
            </a:br>
            <a:r>
              <a:rPr lang="ja-JP" altLang="en-US" sz="2000" dirty="0"/>
              <a:t>または</a:t>
            </a:r>
            <a:br>
              <a:rPr lang="en-US" altLang="ja-JP" sz="2000" dirty="0"/>
            </a:br>
            <a:r>
              <a:rPr lang="en-US" altLang="ja-JP" sz="2000" dirty="0"/>
              <a:t>Linux (Ubuntu 16.04/18.04/20.04/22.04</a:t>
            </a:r>
            <a:r>
              <a:rPr lang="ja-JP" altLang="en-US" sz="2000" dirty="0"/>
              <a:t> を推奨</a:t>
            </a:r>
            <a:r>
              <a:rPr lang="en-US" altLang="ja-JP" sz="2000" dirty="0"/>
              <a:t>) ※2</a:t>
            </a:r>
          </a:p>
          <a:p>
            <a:pPr lvl="1"/>
            <a:endParaRPr lang="en-US" altLang="ja-JP" sz="2000" dirty="0"/>
          </a:p>
          <a:p>
            <a:pPr marL="0" indent="0">
              <a:buNone/>
            </a:pPr>
            <a:r>
              <a:rPr lang="en-US" altLang="ja-JP" sz="1800" dirty="0"/>
              <a:t>※1 RAM </a:t>
            </a:r>
            <a:r>
              <a:rPr lang="ja-JP" altLang="en-US" sz="1800" dirty="0"/>
              <a:t>容量は、最小値であり、</a:t>
            </a:r>
            <a:r>
              <a:rPr lang="en-US" altLang="ja-JP" sz="1800" dirty="0"/>
              <a:t>OS </a:t>
            </a:r>
            <a:r>
              <a:rPr lang="ja-JP" altLang="en-US" sz="1800" dirty="0"/>
              <a:t>上で、シン・テレワークシステムと関係ない他のプログラムを動作させない場合の値である。仮に他の任意のプログラム </a:t>
            </a:r>
            <a:r>
              <a:rPr lang="en-US" altLang="ja-JP" sz="1800" dirty="0"/>
              <a:t>(</a:t>
            </a:r>
            <a:r>
              <a:rPr lang="ja-JP" altLang="en-US" sz="1800" dirty="0"/>
              <a:t>例</a:t>
            </a:r>
            <a:r>
              <a:rPr lang="en-US" altLang="ja-JP" sz="1800" dirty="0"/>
              <a:t>: </a:t>
            </a:r>
            <a:r>
              <a:rPr lang="ja-JP" altLang="en-US" sz="1800" dirty="0"/>
              <a:t>アンチウイルスソフトウェア、</a:t>
            </a:r>
            <a:r>
              <a:rPr lang="en-US" altLang="ja-JP" sz="1800" dirty="0"/>
              <a:t>Windows Update</a:t>
            </a:r>
            <a:r>
              <a:rPr lang="ja-JP" altLang="en-US" sz="1800" dirty="0" err="1"/>
              <a:t>、</a:t>
            </a:r>
            <a:r>
              <a:rPr lang="ja-JP" altLang="en-US" sz="1800" dirty="0"/>
              <a:t>バックアップツール等</a:t>
            </a:r>
            <a:r>
              <a:rPr lang="en-US" altLang="ja-JP" sz="1800" dirty="0"/>
              <a:t>) </a:t>
            </a:r>
            <a:r>
              <a:rPr lang="ja-JP" altLang="en-US" sz="1800" dirty="0"/>
              <a:t>を動作させる場合は、そのプログラムを動作させるために必要な </a:t>
            </a:r>
            <a:r>
              <a:rPr lang="en-US" altLang="ja-JP" sz="1800" dirty="0"/>
              <a:t>RAM </a:t>
            </a:r>
            <a:r>
              <a:rPr lang="ja-JP" altLang="en-US" sz="1800" dirty="0"/>
              <a:t>容量を追加する必要がある場合がある。</a:t>
            </a:r>
            <a:r>
              <a:rPr lang="en-US" altLang="ja-JP" sz="1800" dirty="0"/>
              <a:t>RAM </a:t>
            </a:r>
            <a:r>
              <a:rPr lang="ja-JP" altLang="en-US" sz="1800" dirty="0"/>
              <a:t>の消費を注視した上で、余裕がなくなってきたようであれば、</a:t>
            </a:r>
            <a:r>
              <a:rPr lang="en-US" altLang="ja-JP" sz="1800" dirty="0"/>
              <a:t>RAM </a:t>
            </a:r>
            <a:r>
              <a:rPr lang="ja-JP" altLang="en-US" sz="1800" dirty="0"/>
              <a:t>容量を増加させる必要がある。なお、シン・テレワークシステム パブリック版の </a:t>
            </a:r>
            <a:r>
              <a:rPr lang="en-US" altLang="ja-JP" sz="1800" dirty="0"/>
              <a:t>RAM </a:t>
            </a:r>
            <a:r>
              <a:rPr lang="ja-JP" altLang="en-US" sz="1800" dirty="0"/>
              <a:t>消費実績を第 </a:t>
            </a:r>
            <a:r>
              <a:rPr lang="en-US" altLang="ja-JP" sz="1800" dirty="0"/>
              <a:t>10</a:t>
            </a:r>
            <a:r>
              <a:rPr lang="ja-JP" altLang="en-US" sz="1800" dirty="0"/>
              <a:t> 章に掲載している。</a:t>
            </a:r>
          </a:p>
          <a:p>
            <a:pPr marL="0" indent="0">
              <a:buNone/>
            </a:pPr>
            <a:r>
              <a:rPr lang="en-US" altLang="ja-JP" sz="1800" dirty="0"/>
              <a:t>※2 SQL Server 2019 Express </a:t>
            </a:r>
            <a:r>
              <a:rPr lang="ja-JP" altLang="en-US" sz="1800" dirty="0"/>
              <a:t>の動作対象 </a:t>
            </a:r>
            <a:r>
              <a:rPr lang="en-US" altLang="ja-JP" sz="1800" dirty="0"/>
              <a:t>OS </a:t>
            </a:r>
            <a:r>
              <a:rPr lang="ja-JP" altLang="en-US" sz="1800" dirty="0"/>
              <a:t>である必要がある。</a:t>
            </a:r>
            <a:br>
              <a:rPr lang="en-US" altLang="ja-JP" sz="1800" dirty="0"/>
            </a:br>
            <a:r>
              <a:rPr lang="en-US" altLang="ja-JP" sz="1800" dirty="0"/>
              <a:t>https://docs.microsoft.com/ja-jp/sql/linux/sql-server-linux-setup?view=sql-server-ver15</a:t>
            </a:r>
            <a:endParaRPr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908122" y="5952034"/>
            <a:ext cx="10582030" cy="76944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a:solidFill>
                  <a:schemeClr val="accent5">
                    <a:lumMod val="75000"/>
                  </a:schemeClr>
                </a:solidFill>
              </a:rPr>
              <a:t>Windows </a:t>
            </a:r>
            <a:r>
              <a:rPr kumimoji="1" lang="ja-JP" altLang="en-US" sz="1100" b="1" dirty="0">
                <a:solidFill>
                  <a:schemeClr val="accent5">
                    <a:lumMod val="75000"/>
                  </a:schemeClr>
                </a:solidFill>
              </a:rPr>
              <a:t>クライアント版を、シン・テレワークシステム コントローラ等のサーバーとすることは、技術的に可能である。</a:t>
            </a:r>
            <a:endParaRPr kumimoji="1" lang="en-US" altLang="ja-JP" sz="1100" b="1" dirty="0">
              <a:solidFill>
                <a:schemeClr val="accent5">
                  <a:lumMod val="75000"/>
                </a:schemeClr>
              </a:solidFill>
            </a:endParaRPr>
          </a:p>
          <a:p>
            <a:pPr marL="171450" indent="-171450">
              <a:buFont typeface="Arial" panose="020B0604020202020204" pitchFamily="34" charset="0"/>
              <a:buChar char="•"/>
            </a:pPr>
            <a:r>
              <a:rPr kumimoji="1" lang="ja-JP" altLang="en-US" sz="1100" dirty="0"/>
              <a:t>本マニュアルでは、</a:t>
            </a:r>
            <a:r>
              <a:rPr kumimoji="1" lang="en-US" altLang="ja-JP" sz="1100" dirty="0"/>
              <a:t>Windows Server </a:t>
            </a:r>
            <a:r>
              <a:rPr kumimoji="1" lang="ja-JP" altLang="en-US" sz="1100" dirty="0"/>
              <a:t>を用いた例を説明しているが、</a:t>
            </a:r>
            <a:r>
              <a:rPr kumimoji="1" lang="en-US" altLang="ja-JP" sz="1100" dirty="0"/>
              <a:t>Windows </a:t>
            </a:r>
            <a:r>
              <a:rPr kumimoji="1" lang="ja-JP" altLang="en-US" sz="1100" dirty="0"/>
              <a:t>のクライアント版 </a:t>
            </a:r>
            <a:r>
              <a:rPr kumimoji="1" lang="en-US" altLang="ja-JP" sz="1100" dirty="0"/>
              <a:t>(Windows 10</a:t>
            </a:r>
            <a:r>
              <a:rPr kumimoji="1" lang="ja-JP" altLang="en-US" sz="1100" dirty="0"/>
              <a:t> 等</a:t>
            </a:r>
            <a:r>
              <a:rPr kumimoji="1" lang="en-US" altLang="ja-JP" sz="1100" dirty="0"/>
              <a:t>) </a:t>
            </a:r>
            <a:r>
              <a:rPr kumimoji="1" lang="ja-JP" altLang="en-US" sz="1100" dirty="0"/>
              <a:t>でも、コントローラ等を動作させることは技術的に可能である。しかしながら、</a:t>
            </a:r>
            <a:r>
              <a:rPr kumimoji="1" lang="en-US" altLang="ja-JP" sz="1100" dirty="0"/>
              <a:t>Windows </a:t>
            </a:r>
            <a:r>
              <a:rPr kumimoji="1" lang="ja-JP" altLang="en-US" sz="1100" dirty="0"/>
              <a:t>のクライアント版について、ユーザー </a:t>
            </a:r>
            <a:r>
              <a:rPr kumimoji="1" lang="en-US" altLang="ja-JP" sz="1100" dirty="0"/>
              <a:t>(</a:t>
            </a:r>
            <a:r>
              <a:rPr kumimoji="1" lang="ja-JP" altLang="en-US" sz="1100" dirty="0"/>
              <a:t>読者</a:t>
            </a:r>
            <a:r>
              <a:rPr kumimoji="1" lang="en-US" altLang="ja-JP" sz="1100" dirty="0"/>
              <a:t>) </a:t>
            </a:r>
            <a:r>
              <a:rPr kumimoji="1" lang="ja-JP" altLang="en-US" sz="1100" dirty="0"/>
              <a:t>と </a:t>
            </a:r>
            <a:r>
              <a:rPr kumimoji="1" lang="en-US" altLang="ja-JP" sz="1100" dirty="0"/>
              <a:t>Microsoft </a:t>
            </a:r>
            <a:r>
              <a:rPr kumimoji="1" lang="ja-JP" altLang="en-US" sz="1100" dirty="0"/>
              <a:t>社との間の契約・売買条件 </a:t>
            </a:r>
            <a:r>
              <a:rPr kumimoji="1" lang="en-US" altLang="ja-JP" sz="1100" dirty="0"/>
              <a:t>(</a:t>
            </a:r>
            <a:r>
              <a:rPr kumimoji="1" lang="ja-JP" altLang="en-US" sz="1100" dirty="0"/>
              <a:t>二者間の合意内容</a:t>
            </a:r>
            <a:r>
              <a:rPr kumimoji="1" lang="en-US" altLang="ja-JP" sz="1100" dirty="0"/>
              <a:t>) </a:t>
            </a:r>
            <a:r>
              <a:rPr kumimoji="1" lang="ja-JP" altLang="en-US" sz="1100" dirty="0"/>
              <a:t>によっては、クライアント </a:t>
            </a:r>
            <a:r>
              <a:rPr kumimoji="1" lang="en-US" altLang="ja-JP" sz="1100" dirty="0"/>
              <a:t>Windows </a:t>
            </a:r>
            <a:r>
              <a:rPr kumimoji="1" lang="ja-JP" altLang="en-US" sz="1100" dirty="0"/>
              <a:t>をサーバーとして使用する際に何らかの制約を設けることに、ユーザー </a:t>
            </a:r>
            <a:r>
              <a:rPr lang="en-US" altLang="ja-JP" sz="1100" dirty="0"/>
              <a:t>(</a:t>
            </a:r>
            <a:r>
              <a:rPr lang="ja-JP" altLang="en-US" sz="1100" dirty="0"/>
              <a:t>読者</a:t>
            </a:r>
            <a:r>
              <a:rPr lang="en-US" altLang="ja-JP" sz="1100" dirty="0"/>
              <a:t>) </a:t>
            </a:r>
            <a:r>
              <a:rPr kumimoji="1" lang="ja-JP" altLang="en-US" sz="1100" dirty="0"/>
              <a:t>はすでに合意している可能性がある。このことについては、</a:t>
            </a:r>
            <a:r>
              <a:rPr lang="ja-JP" altLang="en-US" sz="1100" dirty="0"/>
              <a:t>二者間の</a:t>
            </a:r>
            <a:r>
              <a:rPr kumimoji="1" lang="ja-JP" altLang="en-US" sz="1100" dirty="0"/>
              <a:t>合意内容の書類 </a:t>
            </a:r>
            <a:r>
              <a:rPr kumimoji="1" lang="en-US" altLang="ja-JP" sz="1100" dirty="0"/>
              <a:t>(EULA </a:t>
            </a:r>
            <a:r>
              <a:rPr kumimoji="1" lang="ja-JP" altLang="en-US" sz="1100" dirty="0"/>
              <a:t>等</a:t>
            </a:r>
            <a:r>
              <a:rPr kumimoji="1" lang="en-US" altLang="ja-JP" sz="1100" dirty="0"/>
              <a:t>) </a:t>
            </a:r>
            <a:r>
              <a:rPr kumimoji="1" lang="ja-JP" altLang="en-US" sz="1100" dirty="0"/>
              <a:t>を確認することで、有益な情報が得られる場合がある。</a:t>
            </a:r>
          </a:p>
        </p:txBody>
      </p:sp>
    </p:spTree>
    <p:extLst>
      <p:ext uri="{BB962C8B-B14F-4D97-AF65-F5344CB8AC3E}">
        <p14:creationId xmlns:p14="http://schemas.microsoft.com/office/powerpoint/2010/main" val="145357934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180</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a:t>コントローラ冗長の仕組み </a:t>
            </a:r>
            <a:r>
              <a:rPr kumimoji="1" lang="en-US" altLang="ja-JP" sz="3600" dirty="0"/>
              <a:t>(3/3) – </a:t>
            </a:r>
            <a:r>
              <a:rPr kumimoji="1" lang="ja-JP" altLang="en-US" sz="3600" dirty="0"/>
              <a:t>データベースのダウン</a:t>
            </a:r>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a:t>データベース</a:t>
            </a:r>
            <a:endParaRPr kumimoji="1" lang="en-US" altLang="ja-JP" sz="1400" dirty="0"/>
          </a:p>
          <a:p>
            <a:r>
              <a:rPr kumimoji="1" lang="ja-JP" altLang="en-US" sz="1400" dirty="0"/>
              <a:t>サーバー</a:t>
            </a:r>
            <a:endParaRPr kumimoji="1" lang="en-US" altLang="ja-JP" sz="1400" dirty="0"/>
          </a:p>
          <a:p>
            <a:r>
              <a:rPr lang="en-US" altLang="ja-JP" sz="1400" dirty="0"/>
              <a:t>THINDB (</a:t>
            </a:r>
            <a:r>
              <a:rPr lang="ja-JP" altLang="en-US" sz="1400" dirty="0"/>
              <a:t>共有</a:t>
            </a:r>
            <a:r>
              <a:rPr lang="en-US" altLang="ja-JP" sz="1400" dirty="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a:t>中継ゲートウェイ</a:t>
            </a:r>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a:t>中継ゲートウェイ</a:t>
            </a:r>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a:t>中継ゲートウェイ</a:t>
            </a:r>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a:t>中継ゲートウェイ</a:t>
            </a:r>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a:solidFill>
                  <a:schemeClr val="accent5">
                    <a:lumMod val="75000"/>
                  </a:schemeClr>
                </a:solidFill>
              </a:rPr>
              <a:t>② 登録および保持サーバーセッションリスト報告</a:t>
            </a: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a:solidFill>
                  <a:srgbClr val="00B050"/>
                </a:solidFill>
              </a:rPr>
              <a:t>① </a:t>
            </a:r>
            <a:r>
              <a:rPr kumimoji="1" lang="en-US" altLang="ja-JP" b="1" dirty="0">
                <a:solidFill>
                  <a:srgbClr val="00B050"/>
                </a:solidFill>
              </a:rPr>
              <a:t>DB </a:t>
            </a:r>
            <a:r>
              <a:rPr kumimoji="1" lang="ja-JP" altLang="en-US" b="1" dirty="0">
                <a:solidFill>
                  <a:srgbClr val="00B050"/>
                </a:solidFill>
              </a:rPr>
              <a:t>データの共有</a:t>
            </a: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a:solidFill>
                  <a:srgbClr val="FF0000"/>
                </a:solidFill>
              </a:rPr>
              <a:t>④ 全コントローラの一覧からランダムに </a:t>
            </a:r>
            <a:r>
              <a:rPr kumimoji="1" lang="en-US" altLang="ja-JP" sz="1600" b="1" dirty="0">
                <a:solidFill>
                  <a:srgbClr val="FF0000"/>
                </a:solidFill>
              </a:rPr>
              <a:t>1 </a:t>
            </a:r>
            <a:r>
              <a:rPr kumimoji="1" lang="ja-JP" altLang="en-US" sz="1600" b="1" dirty="0">
                <a:solidFill>
                  <a:srgbClr val="FF0000"/>
                </a:solidFill>
              </a:rPr>
              <a:t>つ選択して接続要求</a:t>
            </a:r>
            <a:endParaRPr kumimoji="1" lang="en-US" altLang="ja-JP" sz="1600" b="1" dirty="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動作開始直後</a:t>
            </a:r>
            <a:r>
              <a:rPr lang="en-US" altLang="ja-JP" sz="1400" dirty="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電源投入後</a:t>
            </a:r>
            <a:r>
              <a:rPr lang="en-US" altLang="ja-JP" sz="1400" dirty="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a:solidFill>
                  <a:srgbClr val="FF0000"/>
                </a:solidFill>
              </a:rPr>
              <a:t>⑤ 確立済みサーバーセッション</a:t>
            </a:r>
            <a:endParaRPr kumimoji="1" lang="en-US" altLang="ja-JP" sz="1600" b="1" dirty="0">
              <a:solidFill>
                <a:srgbClr val="FF0000"/>
              </a:solidFill>
            </a:endParaRPr>
          </a:p>
        </p:txBody>
      </p:sp>
      <p:sp>
        <p:nvSpPr>
          <p:cNvPr id="193" name="コンテンツ プレースホルダー 1"/>
          <p:cNvSpPr>
            <a:spLocks noGrp="1"/>
          </p:cNvSpPr>
          <p:nvPr>
            <p:ph idx="1"/>
          </p:nvPr>
        </p:nvSpPr>
        <p:spPr>
          <a:xfrm>
            <a:off x="606777" y="4021559"/>
            <a:ext cx="11370667" cy="1976211"/>
          </a:xfrm>
        </p:spPr>
        <p:txBody>
          <a:bodyPr>
            <a:normAutofit lnSpcReduction="10000"/>
          </a:bodyPr>
          <a:lstStyle/>
          <a:p>
            <a:pPr marL="0" indent="0">
              <a:buNone/>
            </a:pPr>
            <a:r>
              <a:rPr kumimoji="1" lang="ja-JP" altLang="en-US" sz="1200" dirty="0"/>
              <a:t>何らかの原因で、データベースがダウンした場合、以下の仕組みにより、サービスが継続される。</a:t>
            </a:r>
            <a:br>
              <a:rPr kumimoji="1" lang="en-US" altLang="ja-JP" sz="1200" dirty="0"/>
            </a:br>
            <a:r>
              <a:rPr kumimoji="1" lang="en-US" altLang="ja-JP" sz="1200" dirty="0"/>
              <a:t>(</a:t>
            </a:r>
            <a:r>
              <a:rPr kumimoji="1" lang="ja-JP" altLang="en-US" sz="1200" dirty="0"/>
              <a:t>データベースがいずれのコントローラのホストとも独立している場合でも、同居している場合であっても、仕組みは同様である。</a:t>
            </a:r>
            <a:r>
              <a:rPr kumimoji="1" lang="en-US" altLang="ja-JP" sz="1200" dirty="0"/>
              <a:t>)</a:t>
            </a:r>
          </a:p>
          <a:p>
            <a:pPr marL="342900" indent="-342900">
              <a:buFont typeface="+mj-lt"/>
              <a:buAutoNum type="arabicPeriod"/>
            </a:pPr>
            <a:r>
              <a:rPr kumimoji="1" lang="ja-JP" altLang="en-US" sz="1200" dirty="0"/>
              <a:t>前々ページの ① の仕組みにより、各コントローラは、デフォルトで </a:t>
            </a:r>
            <a:r>
              <a:rPr kumimoji="1" lang="en-US" altLang="ja-JP" sz="1200" dirty="0"/>
              <a:t>10 </a:t>
            </a:r>
            <a:r>
              <a:rPr kumimoji="1" lang="ja-JP" altLang="en-US" sz="1200" dirty="0"/>
              <a:t>秒ごとに </a:t>
            </a:r>
            <a:r>
              <a:rPr kumimoji="1" lang="en-US" altLang="ja-JP" sz="1200" dirty="0"/>
              <a:t>DB </a:t>
            </a:r>
            <a:r>
              <a:rPr kumimoji="1" lang="ja-JP" altLang="en-US" sz="1200" dirty="0"/>
              <a:t>の内容をすべてコピーして、メモリ上に保持している。</a:t>
            </a:r>
            <a:endParaRPr kumimoji="1" lang="en-US" altLang="ja-JP" sz="1200" dirty="0"/>
          </a:p>
          <a:p>
            <a:pPr marL="342900" indent="-342900">
              <a:buFont typeface="+mj-lt"/>
              <a:buAutoNum type="arabicPeriod"/>
            </a:pPr>
            <a:r>
              <a:rPr kumimoji="1" lang="ja-JP" altLang="en-US" sz="1200" dirty="0"/>
              <a:t>したがって、</a:t>
            </a:r>
            <a:r>
              <a:rPr kumimoji="1" lang="en-US" altLang="ja-JP" sz="1200" dirty="0"/>
              <a:t>DB </a:t>
            </a:r>
            <a:r>
              <a:rPr kumimoji="1" lang="ja-JP" altLang="en-US" sz="1200" dirty="0"/>
              <a:t>がダウンしている間も、「シン・テレワークシステム サーバー」および「シン・テレワークシステム クライアント」からの接続要求等に対応することが可能である。</a:t>
            </a:r>
            <a:br>
              <a:rPr kumimoji="1" lang="en-US" altLang="ja-JP" sz="1200" dirty="0"/>
            </a:br>
            <a:r>
              <a:rPr kumimoji="1" lang="ja-JP" altLang="en-US" sz="1200" dirty="0"/>
              <a:t>ただし、</a:t>
            </a:r>
            <a:r>
              <a:rPr kumimoji="1" lang="en-US" altLang="ja-JP" sz="1200" dirty="0"/>
              <a:t>DB </a:t>
            </a:r>
            <a:r>
              <a:rPr kumimoji="1" lang="ja-JP" altLang="en-US" sz="1200" dirty="0"/>
              <a:t>更新を必ず必要とする一部の機能 </a:t>
            </a:r>
            <a:r>
              <a:rPr kumimoji="1" lang="en-US" altLang="ja-JP" sz="1200" dirty="0"/>
              <a:t>※ </a:t>
            </a:r>
            <a:r>
              <a:rPr kumimoji="1" lang="ja-JP" altLang="en-US" sz="1200" dirty="0"/>
              <a:t>は、提供することができず、ユーザー画面には</a:t>
            </a:r>
            <a:endParaRPr kumimoji="1" lang="en-US" altLang="ja-JP" sz="1200" dirty="0"/>
          </a:p>
          <a:p>
            <a:pPr marL="342900" indent="-342900">
              <a:buFont typeface="+mj-lt"/>
              <a:buAutoNum type="arabicPeriod"/>
            </a:pPr>
            <a:r>
              <a:rPr lang="ja-JP" altLang="en-US" sz="1200" dirty="0"/>
              <a:t>なお、各コントローラは、長期間の </a:t>
            </a:r>
            <a:r>
              <a:rPr lang="en-US" altLang="ja-JP" sz="1200" dirty="0"/>
              <a:t>DB </a:t>
            </a:r>
            <a:r>
              <a:rPr lang="ja-JP" altLang="en-US" sz="1200" dirty="0"/>
              <a:t>停止中に、コントローラそのものも再起動し、メモリ上のデータが失われた場合に備え、デフォルトで </a:t>
            </a:r>
            <a:r>
              <a:rPr lang="en-US" altLang="ja-JP" sz="1200" dirty="0"/>
              <a:t>60 </a:t>
            </a:r>
            <a:r>
              <a:rPr lang="ja-JP" altLang="en-US" sz="1200" dirty="0"/>
              <a:t>秒ごとにメモリ上の </a:t>
            </a:r>
            <a:r>
              <a:rPr lang="en-US" altLang="ja-JP" sz="1200" dirty="0"/>
              <a:t>DB </a:t>
            </a:r>
            <a:r>
              <a:rPr lang="ja-JP" altLang="en-US" sz="1200" dirty="0"/>
              <a:t>のキャッシュ内容をすべてローカルディスクにバックアップしている。各コントローラプロセスが再起動したときは、まず </a:t>
            </a:r>
            <a:r>
              <a:rPr lang="en-US" altLang="ja-JP" sz="1200" dirty="0"/>
              <a:t>DB </a:t>
            </a:r>
            <a:r>
              <a:rPr lang="ja-JP" altLang="en-US" sz="1200" dirty="0" err="1"/>
              <a:t>への</a:t>
            </a:r>
            <a:r>
              <a:rPr lang="ja-JP" altLang="en-US" sz="1200" dirty="0"/>
              <a:t>アクセスを試行し、失敗した場合は、ローカルディスクにバックアップしている </a:t>
            </a:r>
            <a:r>
              <a:rPr lang="en-US" altLang="ja-JP" sz="1200" dirty="0"/>
              <a:t>DB </a:t>
            </a:r>
            <a:r>
              <a:rPr lang="ja-JP" altLang="en-US" sz="1200" dirty="0"/>
              <a:t>のコピーを用いて処理を開始する。</a:t>
            </a:r>
            <a:endParaRPr kumimoji="1" lang="en-US" altLang="ja-JP" sz="1200" dirty="0"/>
          </a:p>
          <a:p>
            <a:pPr marL="0" indent="0">
              <a:buNone/>
            </a:pPr>
            <a:r>
              <a:rPr kumimoji="1" lang="ja-JP" altLang="en-US" sz="1200" dirty="0"/>
              <a:t>その後、ダウンしたデータベースが復旧した場合も、何もなかったかのように動作を開始する。</a:t>
            </a:r>
          </a:p>
        </p:txBody>
      </p:sp>
      <p:sp>
        <p:nvSpPr>
          <p:cNvPr id="176" name="テキスト ボックス 175"/>
          <p:cNvSpPr txBox="1"/>
          <p:nvPr/>
        </p:nvSpPr>
        <p:spPr>
          <a:xfrm>
            <a:off x="3193402" y="2816353"/>
            <a:ext cx="841684" cy="1323439"/>
          </a:xfrm>
          <a:prstGeom prst="rect">
            <a:avLst/>
          </a:prstGeom>
          <a:noFill/>
        </p:spPr>
        <p:txBody>
          <a:bodyPr wrap="square" rtlCol="0">
            <a:spAutoFit/>
          </a:bodyPr>
          <a:lstStyle/>
          <a:p>
            <a:r>
              <a:rPr kumimoji="1" lang="en-US" altLang="ja-JP" sz="8000" b="1" dirty="0">
                <a:solidFill>
                  <a:srgbClr val="FF0000"/>
                </a:solidFill>
              </a:rPr>
              <a:t>×</a:t>
            </a:r>
          </a:p>
        </p:txBody>
      </p:sp>
      <p:sp>
        <p:nvSpPr>
          <p:cNvPr id="180" name="テキスト ボックス 179"/>
          <p:cNvSpPr txBox="1"/>
          <p:nvPr/>
        </p:nvSpPr>
        <p:spPr>
          <a:xfrm>
            <a:off x="5047416" y="5906227"/>
            <a:ext cx="6349232" cy="900246"/>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en-US" altLang="ja-JP" sz="1050" dirty="0"/>
              <a:t>※ </a:t>
            </a:r>
            <a:r>
              <a:rPr kumimoji="1" lang="ja-JP" altLang="en-US" sz="1050" dirty="0"/>
              <a:t>コントローラからみて </a:t>
            </a:r>
            <a:r>
              <a:rPr kumimoji="1" lang="en-US" altLang="ja-JP" sz="1050" dirty="0"/>
              <a:t>DB </a:t>
            </a:r>
            <a:r>
              <a:rPr kumimoji="1" lang="ja-JP" altLang="en-US" sz="1050" dirty="0"/>
              <a:t>がダウンしたとき、</a:t>
            </a:r>
            <a:r>
              <a:rPr kumimoji="1" lang="en-US" altLang="ja-JP" sz="1050" dirty="0"/>
              <a:t>DB </a:t>
            </a:r>
            <a:r>
              <a:rPr kumimoji="1" lang="ja-JP" altLang="en-US" sz="1050" dirty="0"/>
              <a:t>ダウン中に、そのコントローラがユーザーに提供できなくなる機能の一覧</a:t>
            </a:r>
            <a:r>
              <a:rPr kumimoji="1" lang="en-US" altLang="ja-JP" sz="1050" dirty="0"/>
              <a:t>:</a:t>
            </a:r>
          </a:p>
          <a:p>
            <a:pPr marL="285750" indent="-285750">
              <a:buFont typeface="Arial" panose="020B0604020202020204" pitchFamily="34" charset="0"/>
              <a:buChar char="•"/>
            </a:pPr>
            <a:r>
              <a:rPr kumimoji="1" lang="ja-JP" altLang="en-US" sz="1050" dirty="0"/>
              <a:t>新しい「シン・テレワークシステム サーバー」の利用開始 </a:t>
            </a:r>
            <a:r>
              <a:rPr kumimoji="1" lang="en-US" altLang="ja-JP" sz="1050" dirty="0"/>
              <a:t>(</a:t>
            </a:r>
            <a:r>
              <a:rPr kumimoji="1" lang="ja-JP" altLang="en-US" sz="1050" dirty="0"/>
              <a:t>コントローラへの登録・コンピュータ </a:t>
            </a:r>
            <a:r>
              <a:rPr kumimoji="1" lang="en-US" altLang="ja-JP" sz="1050" dirty="0"/>
              <a:t>ID </a:t>
            </a:r>
            <a:r>
              <a:rPr kumimoji="1" lang="ja-JP" altLang="en-US" sz="1050" dirty="0"/>
              <a:t>の払い出し</a:t>
            </a:r>
            <a:r>
              <a:rPr kumimoji="1" lang="en-US" altLang="ja-JP" sz="1050" dirty="0"/>
              <a:t>)</a:t>
            </a:r>
            <a:br>
              <a:rPr kumimoji="1" lang="en-US" altLang="ja-JP" sz="1050" dirty="0"/>
            </a:br>
            <a:r>
              <a:rPr kumimoji="1" lang="en-US" altLang="ja-JP" sz="1050" dirty="0"/>
              <a:t>(</a:t>
            </a:r>
            <a:r>
              <a:rPr kumimoji="1" lang="ja-JP" altLang="en-US" sz="1050" dirty="0"/>
              <a:t>以前から登録されていた</a:t>
            </a:r>
            <a:r>
              <a:rPr lang="ja-JP" altLang="en-US" sz="1050" dirty="0"/>
              <a:t>「シン・テレワークシステム サーバー」</a:t>
            </a:r>
            <a:r>
              <a:rPr kumimoji="1" lang="ja-JP" altLang="en-US" sz="1050" dirty="0"/>
              <a:t>は継続して利用できる。</a:t>
            </a:r>
            <a:r>
              <a:rPr kumimoji="1" lang="en-US" altLang="ja-JP" sz="1050" dirty="0"/>
              <a:t>)</a:t>
            </a:r>
          </a:p>
          <a:p>
            <a:pPr marL="285750" indent="-285750">
              <a:buFont typeface="Arial" panose="020B0604020202020204" pitchFamily="34" charset="0"/>
              <a:buChar char="•"/>
            </a:pPr>
            <a:r>
              <a:rPr lang="ja-JP" altLang="en-US" sz="1050" dirty="0"/>
              <a:t>「シン・テレワークシステム サーバー」の「コンピュータ </a:t>
            </a:r>
            <a:r>
              <a:rPr lang="en-US" altLang="ja-JP" sz="1050" dirty="0"/>
              <a:t>ID</a:t>
            </a:r>
            <a:r>
              <a:rPr lang="ja-JP" altLang="en-US" sz="1050" dirty="0"/>
              <a:t>」の変更。</a:t>
            </a:r>
            <a:endParaRPr lang="en-US" altLang="ja-JP" sz="1050" dirty="0"/>
          </a:p>
          <a:p>
            <a:pPr marL="285750" indent="-285750">
              <a:buFont typeface="Arial" panose="020B0604020202020204" pitchFamily="34" charset="0"/>
              <a:buChar char="•"/>
            </a:pPr>
            <a:r>
              <a:rPr lang="ja-JP" altLang="en-US" sz="1050" dirty="0"/>
              <a:t>「シン・テレワークシステム サーバー」の「</a:t>
            </a:r>
            <a:r>
              <a:rPr lang="en-US" altLang="ja-JP" sz="1050" dirty="0"/>
              <a:t>Wake on LAN</a:t>
            </a:r>
            <a:r>
              <a:rPr lang="ja-JP" altLang="en-US" sz="1050" dirty="0"/>
              <a:t>」機能が無効のユーザーが有効化しようとする操作。</a:t>
            </a:r>
            <a:endParaRPr kumimoji="1" lang="ja-JP" altLang="en-US" sz="1050" dirty="0"/>
          </a:p>
        </p:txBody>
      </p:sp>
      <p:sp>
        <p:nvSpPr>
          <p:cNvPr id="187" name="テキスト ボックス 186"/>
          <p:cNvSpPr txBox="1"/>
          <p:nvPr/>
        </p:nvSpPr>
        <p:spPr>
          <a:xfrm>
            <a:off x="4804243" y="3833077"/>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412348391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a:t>すべてのコントローラと、すべての中継ゲートウェイは、通常時は、インターネットから疎通がなければならない。</a:t>
            </a:r>
          </a:p>
          <a:p>
            <a:r>
              <a:rPr kumimoji="1" lang="ja-JP" altLang="en-US" dirty="0"/>
              <a:t>すべての中継ゲートウェイの設定ファイルを適切に設定し、通常時は、すべてのコントローラにすべての中継ゲートウェイが接続されていなければならない。</a:t>
            </a:r>
            <a:endParaRPr kumimoji="1" lang="en-US" altLang="ja-JP" dirty="0"/>
          </a:p>
          <a:p>
            <a:pPr lvl="1"/>
            <a:r>
              <a:rPr lang="ja-JP" altLang="en-US" dirty="0"/>
              <a:t>すべての中継ゲートウェイは、通常時は、すべてのコントローラへの正常なグローバル </a:t>
            </a:r>
            <a:r>
              <a:rPr lang="en-US" altLang="ja-JP" dirty="0"/>
              <a:t>IPv4 </a:t>
            </a:r>
            <a:r>
              <a:rPr lang="ja-JP" altLang="en-US" dirty="0"/>
              <a:t>アドレス宛疎通が可能でなければならない。</a:t>
            </a:r>
            <a:endParaRPr kumimoji="1" lang="en-US" altLang="ja-JP" dirty="0"/>
          </a:p>
          <a:p>
            <a:pPr lvl="1"/>
            <a:r>
              <a:rPr kumimoji="1" lang="ja-JP" altLang="en-US" dirty="0"/>
              <a:t>たとえば、設定ミスや通信ミスにより、中継ゲートウェイ </a:t>
            </a:r>
            <a:r>
              <a:rPr kumimoji="1" lang="en-US" altLang="ja-JP" dirty="0"/>
              <a:t>1, 2 </a:t>
            </a:r>
            <a:r>
              <a:rPr kumimoji="1" lang="ja-JP" altLang="en-US" dirty="0"/>
              <a:t>とコントローラ </a:t>
            </a:r>
            <a:r>
              <a:rPr kumimoji="1" lang="en-US" altLang="ja-JP" dirty="0"/>
              <a:t>1, 2 </a:t>
            </a:r>
            <a:r>
              <a:rPr kumimoji="1" lang="ja-JP" altLang="en-US" dirty="0"/>
              <a:t>があり、</a:t>
            </a:r>
            <a:br>
              <a:rPr kumimoji="1" lang="en-US" altLang="ja-JP" dirty="0"/>
            </a:br>
            <a:r>
              <a:rPr kumimoji="1" lang="ja-JP" altLang="en-US" dirty="0"/>
              <a:t>中継ゲートウェイ </a:t>
            </a:r>
            <a:r>
              <a:rPr kumimoji="1" lang="en-US" altLang="ja-JP" dirty="0"/>
              <a:t>1 </a:t>
            </a:r>
            <a:r>
              <a:rPr kumimoji="1" lang="ja-JP" altLang="en-US" dirty="0"/>
              <a:t>からコントローラ </a:t>
            </a:r>
            <a:r>
              <a:rPr kumimoji="1" lang="en-US" altLang="ja-JP" dirty="0"/>
              <a:t>1, 2 </a:t>
            </a:r>
            <a:r>
              <a:rPr kumimoji="1" lang="ja-JP" altLang="en-US" dirty="0" err="1"/>
              <a:t>への</a:t>
            </a:r>
            <a:r>
              <a:rPr kumimoji="1" lang="ja-JP" altLang="en-US" dirty="0"/>
              <a:t>接続がなされているが、</a:t>
            </a:r>
            <a:br>
              <a:rPr kumimoji="1" lang="en-US" altLang="ja-JP" dirty="0"/>
            </a:br>
            <a:r>
              <a:rPr kumimoji="1" lang="ja-JP" altLang="en-US" dirty="0"/>
              <a:t>中継ゲートウェイ </a:t>
            </a:r>
            <a:r>
              <a:rPr kumimoji="1" lang="en-US" altLang="ja-JP" dirty="0"/>
              <a:t>2 </a:t>
            </a:r>
            <a:r>
              <a:rPr kumimoji="1" lang="ja-JP" altLang="en-US" dirty="0"/>
              <a:t>ではコントローラ </a:t>
            </a:r>
            <a:r>
              <a:rPr kumimoji="1" lang="en-US" altLang="ja-JP" dirty="0"/>
              <a:t>1 </a:t>
            </a:r>
            <a:r>
              <a:rPr kumimoji="1" lang="ja-JP" altLang="en-US" dirty="0"/>
              <a:t>にしか接続がなされていない、</a:t>
            </a:r>
            <a:br>
              <a:rPr kumimoji="1" lang="ja-JP" altLang="en-US" dirty="0"/>
            </a:br>
            <a:r>
              <a:rPr kumimoji="1" lang="ja-JP" altLang="en-US" dirty="0"/>
              <a:t>というような中途半端な状態が生じているとき、</a:t>
            </a:r>
            <a:br>
              <a:rPr kumimoji="1" lang="en-US" altLang="ja-JP" dirty="0"/>
            </a:br>
            <a:r>
              <a:rPr kumimoji="1" lang="ja-JP" altLang="en-US" dirty="0"/>
              <a:t>コントローラ </a:t>
            </a:r>
            <a:r>
              <a:rPr kumimoji="1" lang="en-US" altLang="ja-JP" dirty="0"/>
              <a:t>2 </a:t>
            </a:r>
            <a:r>
              <a:rPr kumimoji="1" lang="ja-JP" altLang="en-US" dirty="0"/>
              <a:t>を経由して接続しようとしたクライアントは、中継ゲートウェイ </a:t>
            </a:r>
            <a:r>
              <a:rPr kumimoji="1" lang="en-US" altLang="ja-JP" dirty="0"/>
              <a:t>1 </a:t>
            </a:r>
            <a:r>
              <a:rPr kumimoji="1" lang="ja-JP" altLang="en-US" dirty="0"/>
              <a:t>とサーバーセッションを確立済みのサーバーを見つけることができなくなる。</a:t>
            </a:r>
            <a:endParaRPr kumimoji="1" lang="en-US" altLang="ja-JP" dirty="0"/>
          </a:p>
          <a:p>
            <a:r>
              <a:rPr kumimoji="1" lang="ja-JP" altLang="en-US" dirty="0"/>
              <a:t>これらの具体的な設定方法については、後で解説する。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181</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a:t>コントローラ冗長の注意点</a:t>
            </a:r>
          </a:p>
        </p:txBody>
      </p:sp>
    </p:spTree>
    <p:extLst>
      <p:ext uri="{BB962C8B-B14F-4D97-AF65-F5344CB8AC3E}">
        <p14:creationId xmlns:p14="http://schemas.microsoft.com/office/powerpoint/2010/main" val="140044907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3831021" y="3947259"/>
            <a:ext cx="2392824" cy="270075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182</a:t>
            </a:fld>
            <a:endParaRPr kumimoji="1" lang="ja-JP" altLang="en-US" dirty="0"/>
          </a:p>
        </p:txBody>
      </p:sp>
      <p:grpSp>
        <p:nvGrpSpPr>
          <p:cNvPr id="5" name="Group 4338"/>
          <p:cNvGrpSpPr>
            <a:grpSpLocks/>
          </p:cNvGrpSpPr>
          <p:nvPr/>
        </p:nvGrpSpPr>
        <p:grpSpPr bwMode="auto">
          <a:xfrm>
            <a:off x="2933194" y="394725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2436378" y="4759792"/>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grpSp>
        <p:nvGrpSpPr>
          <p:cNvPr id="31" name="Group 4338"/>
          <p:cNvGrpSpPr>
            <a:grpSpLocks/>
          </p:cNvGrpSpPr>
          <p:nvPr/>
        </p:nvGrpSpPr>
        <p:grpSpPr bwMode="auto">
          <a:xfrm>
            <a:off x="2925830" y="5305980"/>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2474183" y="6039554"/>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1005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7458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4952" y="53008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188988" y="4166242"/>
            <a:ext cx="1924989" cy="369332"/>
          </a:xfrm>
          <a:prstGeom prst="rect">
            <a:avLst/>
          </a:prstGeom>
          <a:noFill/>
        </p:spPr>
        <p:txBody>
          <a:bodyPr wrap="square" rtlCol="0">
            <a:spAutoFit/>
          </a:bodyPr>
          <a:lstStyle/>
          <a:p>
            <a:r>
              <a:rPr kumimoji="1" lang="ja-JP" altLang="en-US" dirty="0"/>
              <a:t>中継ゲートウェイ</a:t>
            </a:r>
          </a:p>
        </p:txBody>
      </p:sp>
      <p:sp>
        <p:nvSpPr>
          <p:cNvPr id="61" name="テキスト ボックス 60"/>
          <p:cNvSpPr txBox="1"/>
          <p:nvPr/>
        </p:nvSpPr>
        <p:spPr>
          <a:xfrm>
            <a:off x="7188988" y="4914523"/>
            <a:ext cx="1924989" cy="369332"/>
          </a:xfrm>
          <a:prstGeom prst="rect">
            <a:avLst/>
          </a:prstGeom>
          <a:noFill/>
        </p:spPr>
        <p:txBody>
          <a:bodyPr wrap="square" rtlCol="0">
            <a:spAutoFit/>
          </a:bodyPr>
          <a:lstStyle/>
          <a:p>
            <a:r>
              <a:rPr kumimoji="1" lang="ja-JP" altLang="en-US" dirty="0"/>
              <a:t>中継ゲートウェイ</a:t>
            </a:r>
          </a:p>
        </p:txBody>
      </p:sp>
      <p:sp>
        <p:nvSpPr>
          <p:cNvPr id="62" name="テキスト ボックス 61"/>
          <p:cNvSpPr txBox="1"/>
          <p:nvPr/>
        </p:nvSpPr>
        <p:spPr>
          <a:xfrm>
            <a:off x="7188987" y="5375638"/>
            <a:ext cx="1924989" cy="369332"/>
          </a:xfrm>
          <a:prstGeom prst="rect">
            <a:avLst/>
          </a:prstGeom>
          <a:noFill/>
        </p:spPr>
        <p:txBody>
          <a:bodyPr wrap="square" rtlCol="0">
            <a:spAutoFit/>
          </a:bodyPr>
          <a:lstStyle/>
          <a:p>
            <a:r>
              <a:rPr kumimoji="1" lang="ja-JP" altLang="en-US" dirty="0"/>
              <a:t>中継ゲートウェイ</a:t>
            </a:r>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59583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180453" y="6033182"/>
            <a:ext cx="1924989" cy="369332"/>
          </a:xfrm>
          <a:prstGeom prst="rect">
            <a:avLst/>
          </a:prstGeom>
          <a:noFill/>
        </p:spPr>
        <p:txBody>
          <a:bodyPr wrap="square" rtlCol="0">
            <a:spAutoFit/>
          </a:bodyPr>
          <a:lstStyle/>
          <a:p>
            <a:r>
              <a:rPr kumimoji="1" lang="ja-JP" altLang="en-US" dirty="0"/>
              <a:t>中継ゲートウェイ</a:t>
            </a:r>
          </a:p>
        </p:txBody>
      </p:sp>
      <p:sp>
        <p:nvSpPr>
          <p:cNvPr id="82" name="テキスト ボックス 81"/>
          <p:cNvSpPr txBox="1"/>
          <p:nvPr/>
        </p:nvSpPr>
        <p:spPr>
          <a:xfrm>
            <a:off x="4189061" y="4738058"/>
            <a:ext cx="1988784" cy="646331"/>
          </a:xfrm>
          <a:prstGeom prst="rect">
            <a:avLst/>
          </a:prstGeom>
          <a:noFill/>
        </p:spPr>
        <p:txBody>
          <a:bodyPr wrap="square" rtlCol="0">
            <a:spAutoFit/>
          </a:bodyPr>
          <a:lstStyle/>
          <a:p>
            <a:r>
              <a:rPr kumimoji="1" lang="ja-JP" altLang="en-US" dirty="0"/>
              <a:t>同一のローカル</a:t>
            </a:r>
            <a:endParaRPr kumimoji="1" lang="en-US" altLang="ja-JP" dirty="0"/>
          </a:p>
          <a:p>
            <a:r>
              <a:rPr kumimoji="1" lang="ja-JP" altLang="en-US" dirty="0"/>
              <a:t>ネットワーク</a:t>
            </a:r>
          </a:p>
        </p:txBody>
      </p:sp>
      <p:cxnSp>
        <p:nvCxnSpPr>
          <p:cNvPr id="85" name="直線コネクタ 84"/>
          <p:cNvCxnSpPr/>
          <p:nvPr/>
        </p:nvCxnSpPr>
        <p:spPr>
          <a:xfrm>
            <a:off x="4617459" y="336297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4204756" y="2401276"/>
            <a:ext cx="1765738"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288689" y="2729970"/>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sp>
        <p:nvSpPr>
          <p:cNvPr id="89" name="テキスト ボックス 88"/>
          <p:cNvSpPr txBox="1"/>
          <p:nvPr/>
        </p:nvSpPr>
        <p:spPr>
          <a:xfrm>
            <a:off x="488730" y="173421"/>
            <a:ext cx="9585435" cy="2062103"/>
          </a:xfrm>
          <a:prstGeom prst="rect">
            <a:avLst/>
          </a:prstGeom>
          <a:noFill/>
        </p:spPr>
        <p:txBody>
          <a:bodyPr wrap="square" rtlCol="0">
            <a:spAutoFit/>
          </a:bodyPr>
          <a:lstStyle/>
          <a:p>
            <a:r>
              <a:rPr lang="ja-JP" altLang="en-US" b="1" dirty="0"/>
              <a:t>冗長トポロジ例 </a:t>
            </a:r>
            <a:r>
              <a:rPr lang="en-US" altLang="ja-JP" b="1" dirty="0"/>
              <a:t>#1:</a:t>
            </a:r>
          </a:p>
          <a:p>
            <a:r>
              <a:rPr kumimoji="1" lang="ja-JP" altLang="en-US" dirty="0"/>
              <a:t>すべてのコントローラとすべての中継ゲートウェイは、同一のローカルネットワークに接続されており、同じ系でインターネットに接続されている。</a:t>
            </a:r>
            <a:endParaRPr kumimoji="1" lang="en-US" altLang="ja-JP" dirty="0"/>
          </a:p>
          <a:p>
            <a:r>
              <a:rPr lang="ja-JP" altLang="en-US" b="1" dirty="0"/>
              <a:t>動作の仕組み</a:t>
            </a:r>
            <a:r>
              <a:rPr lang="en-US" altLang="ja-JP" b="1" dirty="0"/>
              <a:t>:</a:t>
            </a:r>
          </a:p>
          <a:p>
            <a:r>
              <a:rPr lang="ja-JP" altLang="en-US" sz="1400" dirty="0"/>
              <a:t>コントローラ </a:t>
            </a:r>
            <a:r>
              <a:rPr lang="en-US" altLang="ja-JP" sz="1400" dirty="0"/>
              <a:t>1 </a:t>
            </a:r>
            <a:r>
              <a:rPr lang="ja-JP" altLang="en-US" sz="1400" dirty="0"/>
              <a:t>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kumimoji="1" lang="ja-JP" altLang="en-US" sz="1400" dirty="0"/>
              <a:t>インターネット接続系は単一のため、これがダウンすると、全ユーザーへのサービスが完全に停止する。</a:t>
            </a:r>
          </a:p>
        </p:txBody>
      </p:sp>
      <p:cxnSp>
        <p:nvCxnSpPr>
          <p:cNvPr id="91" name="直線コネクタ 90"/>
          <p:cNvCxnSpPr/>
          <p:nvPr/>
        </p:nvCxnSpPr>
        <p:spPr>
          <a:xfrm flipH="1">
            <a:off x="5375970" y="3282618"/>
            <a:ext cx="187420" cy="81796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94" name="テキスト ボックス 93"/>
          <p:cNvSpPr txBox="1"/>
          <p:nvPr/>
        </p:nvSpPr>
        <p:spPr>
          <a:xfrm>
            <a:off x="9201693" y="1368793"/>
            <a:ext cx="2655634" cy="5016758"/>
          </a:xfrm>
          <a:prstGeom prst="rect">
            <a:avLst/>
          </a:prstGeom>
          <a:solidFill>
            <a:srgbClr val="FFFFCC"/>
          </a:solidFill>
        </p:spPr>
        <p:txBody>
          <a:bodyPr wrap="square" rtlCol="0">
            <a:spAutoFit/>
          </a:bodyPr>
          <a:lstStyle/>
          <a:p>
            <a:r>
              <a:rPr kumimoji="1" lang="ja-JP" altLang="en-US" sz="1600" dirty="0"/>
              <a:t>メリット</a:t>
            </a:r>
          </a:p>
          <a:p>
            <a:pPr marL="285750" indent="-285750">
              <a:buFont typeface="Arial" panose="020B0604020202020204" pitchFamily="34" charset="0"/>
              <a:buChar char="•"/>
            </a:pPr>
            <a:r>
              <a:rPr kumimoji="1" lang="ja-JP" altLang="en-US" sz="1600" dirty="0"/>
              <a:t>ローカルネットワークやインターネット接続系は１つでよい。</a:t>
            </a:r>
          </a:p>
          <a:p>
            <a:pPr marL="285750" indent="-285750">
              <a:buFont typeface="Arial" panose="020B0604020202020204" pitchFamily="34" charset="0"/>
              <a:buChar char="•"/>
            </a:pPr>
            <a:r>
              <a:rPr kumimoji="1" lang="ja-JP" altLang="en-US" sz="1600" dirty="0"/>
              <a:t>最も低コストでシンプル。</a:t>
            </a:r>
            <a:endParaRPr kumimoji="1" lang="en-US" altLang="ja-JP" sz="1600" dirty="0"/>
          </a:p>
          <a:p>
            <a:pPr marL="285750" indent="-285750">
              <a:buFont typeface="Arial" panose="020B0604020202020204" pitchFamily="34" charset="0"/>
              <a:buChar char="•"/>
            </a:pPr>
            <a:r>
              <a:rPr kumimoji="1" lang="ja-JP" altLang="en-US" sz="1600" dirty="0"/>
              <a:t>コントローラや中継ゲートウェイそのもののダウンに対応できる。</a:t>
            </a:r>
            <a:endParaRPr kumimoji="1" lang="en-US" altLang="ja-JP" sz="1600" dirty="0"/>
          </a:p>
          <a:p>
            <a:endParaRPr lang="en-US" altLang="ja-JP" sz="1600" dirty="0"/>
          </a:p>
          <a:p>
            <a:r>
              <a:rPr kumimoji="1" lang="ja-JP" altLang="en-US" sz="1600" dirty="0"/>
              <a:t>デメリット</a:t>
            </a:r>
            <a:endParaRPr kumimoji="1" lang="en-US" altLang="ja-JP" sz="1600" dirty="0"/>
          </a:p>
          <a:p>
            <a:pPr marL="285750" indent="-285750">
              <a:buFont typeface="Arial" panose="020B0604020202020204" pitchFamily="34" charset="0"/>
              <a:buChar char="•"/>
            </a:pPr>
            <a:r>
              <a:rPr kumimoji="1" lang="ja-JP" altLang="en-US" sz="1600" dirty="0"/>
              <a:t>ローカルネットワーク機器やインターネット接続系がダウンした場合は、全サービスが停止する。</a:t>
            </a:r>
            <a:endParaRPr kumimoji="1" lang="en-US" altLang="ja-JP" sz="1600" dirty="0"/>
          </a:p>
          <a:p>
            <a:endParaRPr lang="en-US" altLang="ja-JP" sz="1600" dirty="0"/>
          </a:p>
          <a:p>
            <a:r>
              <a:rPr kumimoji="1" lang="ja-JP" altLang="en-US" sz="1600" dirty="0"/>
              <a:t>考察</a:t>
            </a:r>
            <a:endParaRPr kumimoji="1" lang="en-US" altLang="ja-JP" sz="1600" dirty="0"/>
          </a:p>
          <a:p>
            <a:pPr marL="285750" indent="-285750">
              <a:buFont typeface="Arial" panose="020B0604020202020204" pitchFamily="34" charset="0"/>
              <a:buChar char="•"/>
            </a:pPr>
            <a:r>
              <a:rPr kumimoji="1" lang="ja-JP" altLang="en-US" sz="1600" dirty="0"/>
              <a:t>ローカルネットワークやインターネット接続系の安定性が他の方法で担保されている場合に利用可能。</a:t>
            </a:r>
          </a:p>
        </p:txBody>
      </p:sp>
      <p:sp>
        <p:nvSpPr>
          <p:cNvPr id="95" name="テキスト ボックス 94"/>
          <p:cNvSpPr txBox="1"/>
          <p:nvPr/>
        </p:nvSpPr>
        <p:spPr>
          <a:xfrm>
            <a:off x="750368" y="6577089"/>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156076229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176830" y="3731304"/>
            <a:ext cx="2392824" cy="276408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183</a:t>
            </a:fld>
            <a:endParaRPr kumimoji="1" lang="ja-JP" altLang="en-US" dirty="0"/>
          </a:p>
        </p:txBody>
      </p:sp>
      <p:grpSp>
        <p:nvGrpSpPr>
          <p:cNvPr id="5" name="Group 4338"/>
          <p:cNvGrpSpPr>
            <a:grpSpLocks/>
          </p:cNvGrpSpPr>
          <p:nvPr/>
        </p:nvGrpSpPr>
        <p:grpSpPr bwMode="auto">
          <a:xfrm>
            <a:off x="985546" y="38342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488730" y="4646799"/>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grpSp>
        <p:nvGrpSpPr>
          <p:cNvPr id="31" name="Group 4338"/>
          <p:cNvGrpSpPr>
            <a:grpSpLocks/>
          </p:cNvGrpSpPr>
          <p:nvPr/>
        </p:nvGrpSpPr>
        <p:grpSpPr bwMode="auto">
          <a:xfrm>
            <a:off x="978182" y="5192987"/>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526535" y="5926561"/>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04758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69283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07989" y="52478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002705" y="3709494"/>
            <a:ext cx="1924989" cy="369332"/>
          </a:xfrm>
          <a:prstGeom prst="rect">
            <a:avLst/>
          </a:prstGeom>
          <a:noFill/>
        </p:spPr>
        <p:txBody>
          <a:bodyPr wrap="square" rtlCol="0">
            <a:spAutoFit/>
          </a:bodyPr>
          <a:lstStyle/>
          <a:p>
            <a:r>
              <a:rPr kumimoji="1" lang="ja-JP" altLang="en-US" dirty="0"/>
              <a:t>中継ゲートウェイ</a:t>
            </a:r>
          </a:p>
        </p:txBody>
      </p:sp>
      <p:sp>
        <p:nvSpPr>
          <p:cNvPr id="61" name="テキスト ボックス 60"/>
          <p:cNvSpPr txBox="1"/>
          <p:nvPr/>
        </p:nvSpPr>
        <p:spPr>
          <a:xfrm>
            <a:off x="7002705" y="4457775"/>
            <a:ext cx="1924989" cy="369332"/>
          </a:xfrm>
          <a:prstGeom prst="rect">
            <a:avLst/>
          </a:prstGeom>
          <a:noFill/>
        </p:spPr>
        <p:txBody>
          <a:bodyPr wrap="square" rtlCol="0">
            <a:spAutoFit/>
          </a:bodyPr>
          <a:lstStyle/>
          <a:p>
            <a:r>
              <a:rPr kumimoji="1" lang="ja-JP" altLang="en-US" dirty="0"/>
              <a:t>中継ゲートウェイ</a:t>
            </a:r>
          </a:p>
        </p:txBody>
      </p:sp>
      <p:sp>
        <p:nvSpPr>
          <p:cNvPr id="62" name="テキスト ボックス 61"/>
          <p:cNvSpPr txBox="1"/>
          <p:nvPr/>
        </p:nvSpPr>
        <p:spPr>
          <a:xfrm>
            <a:off x="7002704" y="4918890"/>
            <a:ext cx="1924989" cy="369332"/>
          </a:xfrm>
          <a:prstGeom prst="rect">
            <a:avLst/>
          </a:prstGeom>
          <a:noFill/>
        </p:spPr>
        <p:txBody>
          <a:bodyPr wrap="square" rtlCol="0">
            <a:spAutoFit/>
          </a:bodyPr>
          <a:lstStyle/>
          <a:p>
            <a:r>
              <a:rPr kumimoji="1" lang="ja-JP" altLang="en-US" dirty="0"/>
              <a:t>中継ゲートウェイ</a:t>
            </a:r>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590540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6994170" y="5576434"/>
            <a:ext cx="1924989" cy="369332"/>
          </a:xfrm>
          <a:prstGeom prst="rect">
            <a:avLst/>
          </a:prstGeom>
          <a:noFill/>
        </p:spPr>
        <p:txBody>
          <a:bodyPr wrap="square" rtlCol="0">
            <a:spAutoFit/>
          </a:bodyPr>
          <a:lstStyle/>
          <a:p>
            <a:r>
              <a:rPr kumimoji="1" lang="ja-JP" altLang="en-US" dirty="0"/>
              <a:t>中継ゲートウェイ</a:t>
            </a:r>
          </a:p>
        </p:txBody>
      </p:sp>
      <p:sp>
        <p:nvSpPr>
          <p:cNvPr id="82" name="テキスト ボックス 81"/>
          <p:cNvSpPr txBox="1"/>
          <p:nvPr/>
        </p:nvSpPr>
        <p:spPr>
          <a:xfrm>
            <a:off x="5644118" y="4745853"/>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85" name="直線コネクタ 84"/>
          <p:cNvCxnSpPr/>
          <p:nvPr/>
        </p:nvCxnSpPr>
        <p:spPr>
          <a:xfrm>
            <a:off x="6947573" y="3096657"/>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211802" y="2134961"/>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145184" y="2461284"/>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sp>
        <p:nvSpPr>
          <p:cNvPr id="89" name="テキスト ボックス 88"/>
          <p:cNvSpPr txBox="1"/>
          <p:nvPr/>
        </p:nvSpPr>
        <p:spPr>
          <a:xfrm>
            <a:off x="262924" y="18211"/>
            <a:ext cx="9585435" cy="2246769"/>
          </a:xfrm>
          <a:prstGeom prst="rect">
            <a:avLst/>
          </a:prstGeom>
          <a:noFill/>
        </p:spPr>
        <p:txBody>
          <a:bodyPr wrap="square" rtlCol="0">
            <a:spAutoFit/>
          </a:bodyPr>
          <a:lstStyle/>
          <a:p>
            <a:r>
              <a:rPr lang="ja-JP" altLang="en-US" sz="1400" b="1" dirty="0"/>
              <a:t>冗長トポロジ例 </a:t>
            </a:r>
            <a:r>
              <a:rPr lang="en-US" altLang="ja-JP" sz="1400" b="1" dirty="0"/>
              <a:t>#2:</a:t>
            </a:r>
          </a:p>
          <a:p>
            <a:r>
              <a:rPr kumimoji="1" lang="ja-JP" altLang="en-US" sz="1400" dirty="0"/>
              <a:t>コントローラ用のローカルネットワークが </a:t>
            </a:r>
            <a:r>
              <a:rPr kumimoji="1" lang="en-US" altLang="ja-JP" sz="1400" dirty="0"/>
              <a:t>1 </a:t>
            </a:r>
            <a:r>
              <a:rPr kumimoji="1" lang="ja-JP" altLang="en-US" sz="1400" dirty="0"/>
              <a:t>つあり、複数台のコントローラが接続されている。</a:t>
            </a:r>
            <a:endParaRPr kumimoji="1" lang="en-US" altLang="ja-JP" sz="1400" dirty="0"/>
          </a:p>
          <a:p>
            <a:r>
              <a:rPr kumimoji="1" lang="ja-JP" altLang="en-US" sz="1400" dirty="0"/>
              <a:t>同様に、中継ゲートウェイネットワークが </a:t>
            </a:r>
            <a:r>
              <a:rPr kumimoji="1" lang="en-US" altLang="ja-JP" sz="1400" dirty="0"/>
              <a:t>1 </a:t>
            </a:r>
            <a:r>
              <a:rPr kumimoji="1" lang="ja-JP" altLang="en-US" sz="1400" dirty="0"/>
              <a:t>つあり、複数台の中継ゲートウェイが接続されている。</a:t>
            </a:r>
            <a:endParaRPr kumimoji="1" lang="en-US" altLang="ja-JP" sz="1400" dirty="0"/>
          </a:p>
          <a:p>
            <a:r>
              <a:rPr lang="ja-JP" altLang="en-US" sz="1400" b="1" dirty="0"/>
              <a:t>動作の仕組み</a:t>
            </a:r>
            <a:r>
              <a:rPr lang="en-US" altLang="ja-JP" sz="1400" b="1" dirty="0"/>
              <a:t>:</a:t>
            </a:r>
          </a:p>
          <a:p>
            <a:r>
              <a:rPr lang="ja-JP" altLang="en-US" sz="1400" dirty="0"/>
              <a:t>コントローラ </a:t>
            </a:r>
            <a:r>
              <a:rPr lang="en-US" altLang="ja-JP" sz="1400" dirty="0"/>
              <a:t>1 </a:t>
            </a:r>
            <a:r>
              <a:rPr lang="ja-JP" altLang="en-US" sz="1400" dirty="0"/>
              <a:t>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lang="ja-JP" altLang="en-US" sz="1400" dirty="0"/>
              <a:t>インターネット接続系は単一のため、これがダウンすると、全ユーザーへのサービスが完全に停止する。</a:t>
            </a:r>
            <a:endParaRPr lang="en-US" altLang="ja-JP" sz="1400" dirty="0"/>
          </a:p>
          <a:p>
            <a:r>
              <a:rPr kumimoji="1" lang="ja-JP" altLang="en-US" sz="1400" dirty="0"/>
              <a:t>「冗長トポロジ </a:t>
            </a:r>
            <a:r>
              <a:rPr kumimoji="1" lang="en-US" altLang="ja-JP" sz="1400" dirty="0"/>
              <a:t>#1</a:t>
            </a:r>
            <a:r>
              <a:rPr kumimoji="1" lang="ja-JP" altLang="en-US" sz="1400" dirty="0"/>
              <a:t>」とあまり変わらないが、コントローラと中継ゲートウェイを異なるファシリティや回線に設置してコストを下げる</a:t>
            </a:r>
          </a:p>
          <a:p>
            <a:r>
              <a:rPr kumimoji="1" lang="ja-JP" altLang="en-US" sz="1400" dirty="0"/>
              <a:t>ことが可能である。</a:t>
            </a:r>
          </a:p>
        </p:txBody>
      </p:sp>
      <p:cxnSp>
        <p:nvCxnSpPr>
          <p:cNvPr id="91" name="直線コネクタ 90"/>
          <p:cNvCxnSpPr/>
          <p:nvPr/>
        </p:nvCxnSpPr>
        <p:spPr>
          <a:xfrm flipH="1">
            <a:off x="7706084" y="2824733"/>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1879770" y="3694496"/>
            <a:ext cx="2392824" cy="280089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2156400" y="4563841"/>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コントローラ用</a:t>
            </a:r>
            <a:r>
              <a:rPr lang="en-US" altLang="ja-JP" dirty="0"/>
              <a:t>)</a:t>
            </a:r>
            <a:endParaRPr kumimoji="1" lang="ja-JP" altLang="en-US" dirty="0"/>
          </a:p>
        </p:txBody>
      </p:sp>
      <p:cxnSp>
        <p:nvCxnSpPr>
          <p:cNvPr id="73" name="直線コネクタ 72"/>
          <p:cNvCxnSpPr/>
          <p:nvPr/>
        </p:nvCxnSpPr>
        <p:spPr>
          <a:xfrm>
            <a:off x="2695481" y="3059849"/>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3453992" y="2787925"/>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5" name="テキスト ボックス 74"/>
          <p:cNvSpPr txBox="1"/>
          <p:nvPr/>
        </p:nvSpPr>
        <p:spPr>
          <a:xfrm>
            <a:off x="9230027" y="1158075"/>
            <a:ext cx="2655634" cy="5509200"/>
          </a:xfrm>
          <a:prstGeom prst="rect">
            <a:avLst/>
          </a:prstGeom>
          <a:solidFill>
            <a:srgbClr val="FFFFCC"/>
          </a:solidFill>
        </p:spPr>
        <p:txBody>
          <a:bodyPr wrap="square" rtlCol="0">
            <a:spAutoFit/>
          </a:bodyPr>
          <a:lstStyle/>
          <a:p>
            <a:r>
              <a:rPr kumimoji="1" lang="ja-JP" altLang="en-US" sz="1600" dirty="0"/>
              <a:t>メリット</a:t>
            </a:r>
          </a:p>
          <a:p>
            <a:pPr marL="285750" indent="-285750">
              <a:buFont typeface="Arial" panose="020B0604020202020204" pitchFamily="34" charset="0"/>
              <a:buChar char="•"/>
            </a:pPr>
            <a:r>
              <a:rPr kumimoji="1" lang="ja-JP" altLang="en-US" sz="1600" dirty="0"/>
              <a:t>コントローラと中継ゲートウェイとを別々の基盤上に構築することができる。</a:t>
            </a:r>
            <a:endParaRPr kumimoji="1" lang="en-US" altLang="ja-JP" sz="1600" dirty="0"/>
          </a:p>
          <a:p>
            <a:pPr marL="285750" indent="-285750">
              <a:buFont typeface="Arial" panose="020B0604020202020204" pitchFamily="34" charset="0"/>
              <a:buChar char="•"/>
            </a:pPr>
            <a:r>
              <a:rPr kumimoji="1" lang="ja-JP" altLang="en-US" sz="1600" dirty="0"/>
              <a:t>例</a:t>
            </a:r>
            <a:r>
              <a:rPr kumimoji="1" lang="en-US" altLang="ja-JP" sz="1600" dirty="0"/>
              <a:t>: </a:t>
            </a:r>
            <a:r>
              <a:rPr kumimoji="1" lang="ja-JP" altLang="en-US" sz="1600" dirty="0"/>
              <a:t>コントローラは </a:t>
            </a:r>
            <a:r>
              <a:rPr kumimoji="1" lang="en-US" altLang="ja-JP" sz="1600" dirty="0"/>
              <a:t>AWS</a:t>
            </a:r>
            <a:r>
              <a:rPr kumimoji="1" lang="ja-JP" altLang="en-US" sz="1600" dirty="0" err="1"/>
              <a:t>、</a:t>
            </a:r>
            <a:r>
              <a:rPr kumimoji="1" lang="ja-JP" altLang="en-US" sz="1600" dirty="0"/>
              <a:t>中継ゲートウェイは安価なフレッツ </a:t>
            </a:r>
            <a:r>
              <a:rPr kumimoji="1" lang="en-US" altLang="ja-JP" sz="1600" dirty="0"/>
              <a:t>ISP </a:t>
            </a:r>
            <a:r>
              <a:rPr kumimoji="1" lang="ja-JP" altLang="en-US" sz="1600" dirty="0"/>
              <a:t>回線、など</a:t>
            </a:r>
            <a:endParaRPr kumimoji="1" lang="en-US" altLang="ja-JP" sz="1600" dirty="0"/>
          </a:p>
          <a:p>
            <a:pPr marL="285750" indent="-285750">
              <a:buFont typeface="Arial" panose="020B0604020202020204" pitchFamily="34" charset="0"/>
              <a:buChar char="•"/>
            </a:pPr>
            <a:r>
              <a:rPr lang="ja-JP" altLang="en-US" sz="1600" dirty="0"/>
              <a:t>コントローラや中継ゲートウェイそのもののダウンに対応できる。</a:t>
            </a:r>
            <a:endParaRPr kumimoji="1" lang="en-US" altLang="ja-JP" sz="1600" dirty="0"/>
          </a:p>
          <a:p>
            <a:endParaRPr lang="en-US" altLang="ja-JP" sz="1600" dirty="0"/>
          </a:p>
          <a:p>
            <a:r>
              <a:rPr kumimoji="1" lang="ja-JP" altLang="en-US" sz="1600" dirty="0"/>
              <a:t>デメリット</a:t>
            </a:r>
            <a:endParaRPr kumimoji="1" lang="en-US" altLang="ja-JP" sz="1600" dirty="0"/>
          </a:p>
          <a:p>
            <a:pPr marL="285750" indent="-285750">
              <a:buFont typeface="Arial" panose="020B0604020202020204" pitchFamily="34" charset="0"/>
              <a:buChar char="•"/>
            </a:pPr>
            <a:r>
              <a:rPr kumimoji="1" lang="ja-JP" altLang="en-US" sz="1600" dirty="0"/>
              <a:t>ローカルネットワーク機器やインターネット接続系がダウンした場合は、全サービスが停止する。</a:t>
            </a:r>
            <a:endParaRPr kumimoji="1" lang="en-US" altLang="ja-JP" sz="1600" dirty="0"/>
          </a:p>
          <a:p>
            <a:endParaRPr lang="en-US" altLang="ja-JP" sz="1600" dirty="0"/>
          </a:p>
          <a:p>
            <a:r>
              <a:rPr kumimoji="1" lang="ja-JP" altLang="en-US" sz="1600" dirty="0"/>
              <a:t>考察</a:t>
            </a:r>
            <a:endParaRPr kumimoji="1" lang="en-US" altLang="ja-JP" sz="1600" dirty="0"/>
          </a:p>
          <a:p>
            <a:pPr marL="285750" indent="-285750">
              <a:buFont typeface="Arial" panose="020B0604020202020204" pitchFamily="34" charset="0"/>
              <a:buChar char="•"/>
            </a:pPr>
            <a:r>
              <a:rPr kumimoji="1" lang="ja-JP" altLang="en-US" sz="1600" dirty="0"/>
              <a:t>ローカルネットワークやインターネット接続系の安定性が他の方法で担保されている場合に利用可能。</a:t>
            </a:r>
          </a:p>
        </p:txBody>
      </p:sp>
      <p:sp>
        <p:nvSpPr>
          <p:cNvPr id="76" name="テキスト ボックス 75"/>
          <p:cNvSpPr txBox="1"/>
          <p:nvPr/>
        </p:nvSpPr>
        <p:spPr>
          <a:xfrm>
            <a:off x="892130" y="6638776"/>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37803360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859434" y="354619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184</a:t>
            </a:fld>
            <a:endParaRPr kumimoji="1" lang="ja-JP" altLang="en-US" dirty="0"/>
          </a:p>
        </p:txBody>
      </p:sp>
      <p:grpSp>
        <p:nvGrpSpPr>
          <p:cNvPr id="5" name="Group 4338"/>
          <p:cNvGrpSpPr>
            <a:grpSpLocks/>
          </p:cNvGrpSpPr>
          <p:nvPr/>
        </p:nvGrpSpPr>
        <p:grpSpPr bwMode="auto">
          <a:xfrm>
            <a:off x="385576" y="3399723"/>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111240" y="4212256"/>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grpSp>
        <p:nvGrpSpPr>
          <p:cNvPr id="31" name="Group 4338"/>
          <p:cNvGrpSpPr>
            <a:grpSpLocks/>
          </p:cNvGrpSpPr>
          <p:nvPr/>
        </p:nvGrpSpPr>
        <p:grpSpPr bwMode="auto">
          <a:xfrm>
            <a:off x="627609" y="518168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175962" y="5915257"/>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0410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68634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8807" y="524137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5707342" y="3719815"/>
            <a:ext cx="1924989" cy="369332"/>
          </a:xfrm>
          <a:prstGeom prst="rect">
            <a:avLst/>
          </a:prstGeom>
          <a:noFill/>
        </p:spPr>
        <p:txBody>
          <a:bodyPr wrap="square" rtlCol="0">
            <a:spAutoFit/>
          </a:bodyPr>
          <a:lstStyle/>
          <a:p>
            <a:r>
              <a:rPr kumimoji="1" lang="ja-JP" altLang="en-US" dirty="0"/>
              <a:t>中継ゲートウェイ</a:t>
            </a:r>
          </a:p>
        </p:txBody>
      </p:sp>
      <p:sp>
        <p:nvSpPr>
          <p:cNvPr id="61" name="テキスト ボックス 60"/>
          <p:cNvSpPr txBox="1"/>
          <p:nvPr/>
        </p:nvSpPr>
        <p:spPr>
          <a:xfrm>
            <a:off x="5707342" y="4468096"/>
            <a:ext cx="1924989" cy="369332"/>
          </a:xfrm>
          <a:prstGeom prst="rect">
            <a:avLst/>
          </a:prstGeom>
          <a:noFill/>
        </p:spPr>
        <p:txBody>
          <a:bodyPr wrap="square" rtlCol="0">
            <a:spAutoFit/>
          </a:bodyPr>
          <a:lstStyle/>
          <a:p>
            <a:r>
              <a:rPr kumimoji="1" lang="ja-JP" altLang="en-US" dirty="0"/>
              <a:t>中継ゲートウェイ</a:t>
            </a:r>
          </a:p>
        </p:txBody>
      </p:sp>
      <p:sp>
        <p:nvSpPr>
          <p:cNvPr id="62" name="テキスト ボックス 61"/>
          <p:cNvSpPr txBox="1"/>
          <p:nvPr/>
        </p:nvSpPr>
        <p:spPr>
          <a:xfrm>
            <a:off x="5707341" y="4929211"/>
            <a:ext cx="1924989" cy="369332"/>
          </a:xfrm>
          <a:prstGeom prst="rect">
            <a:avLst/>
          </a:prstGeom>
          <a:noFill/>
        </p:spPr>
        <p:txBody>
          <a:bodyPr wrap="square" rtlCol="0">
            <a:spAutoFit/>
          </a:bodyPr>
          <a:lstStyle/>
          <a:p>
            <a:r>
              <a:rPr kumimoji="1" lang="ja-JP" altLang="en-US" dirty="0"/>
              <a:t>中継ゲートウェイ</a:t>
            </a:r>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589891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698807" y="5586755"/>
            <a:ext cx="1924989" cy="369332"/>
          </a:xfrm>
          <a:prstGeom prst="rect">
            <a:avLst/>
          </a:prstGeom>
          <a:noFill/>
        </p:spPr>
        <p:txBody>
          <a:bodyPr wrap="square" rtlCol="0">
            <a:spAutoFit/>
          </a:bodyPr>
          <a:lstStyle/>
          <a:p>
            <a:r>
              <a:rPr kumimoji="1" lang="ja-JP" altLang="en-US" dirty="0"/>
              <a:t>中継ゲートウェイ</a:t>
            </a:r>
          </a:p>
        </p:txBody>
      </p:sp>
      <p:sp>
        <p:nvSpPr>
          <p:cNvPr id="82" name="テキスト ボックス 81"/>
          <p:cNvSpPr txBox="1"/>
          <p:nvPr/>
        </p:nvSpPr>
        <p:spPr>
          <a:xfrm>
            <a:off x="4541696" y="4571092"/>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85" name="直線コネクタ 84"/>
          <p:cNvCxnSpPr/>
          <p:nvPr/>
        </p:nvCxnSpPr>
        <p:spPr>
          <a:xfrm>
            <a:off x="5630177" y="291155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894406" y="194985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827788" y="2276177"/>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sp>
        <p:nvSpPr>
          <p:cNvPr id="89" name="テキスト ボックス 88"/>
          <p:cNvSpPr txBox="1"/>
          <p:nvPr/>
        </p:nvSpPr>
        <p:spPr>
          <a:xfrm>
            <a:off x="385576" y="219855"/>
            <a:ext cx="10082050" cy="1815882"/>
          </a:xfrm>
          <a:prstGeom prst="rect">
            <a:avLst/>
          </a:prstGeom>
          <a:noFill/>
        </p:spPr>
        <p:txBody>
          <a:bodyPr wrap="square" rtlCol="0">
            <a:spAutoFit/>
          </a:bodyPr>
          <a:lstStyle/>
          <a:p>
            <a:r>
              <a:rPr lang="ja-JP" altLang="en-US" sz="1400" b="1" dirty="0"/>
              <a:t>冗長トポロジ例 </a:t>
            </a:r>
            <a:r>
              <a:rPr lang="en-US" altLang="ja-JP" sz="1400" b="1" dirty="0"/>
              <a:t>#3:</a:t>
            </a:r>
          </a:p>
          <a:p>
            <a:r>
              <a:rPr kumimoji="1" lang="ja-JP" altLang="en-US" sz="1400" dirty="0"/>
              <a:t>コントローラ用のローカルネットワークがいくつかあり、複数台のコントローラが分散して接続されている。</a:t>
            </a:r>
            <a:endParaRPr kumimoji="1" lang="en-US" altLang="ja-JP" sz="1400" dirty="0"/>
          </a:p>
          <a:p>
            <a:r>
              <a:rPr kumimoji="1" lang="ja-JP" altLang="en-US" sz="1400" dirty="0"/>
              <a:t>中継ゲートウェイネットワークが </a:t>
            </a:r>
            <a:r>
              <a:rPr kumimoji="1" lang="en-US" altLang="ja-JP" sz="1400" dirty="0"/>
              <a:t>1 </a:t>
            </a:r>
            <a:r>
              <a:rPr kumimoji="1" lang="ja-JP" altLang="en-US" sz="1400" dirty="0"/>
              <a:t>つあり、複数台の中継ゲートウェイが接続されている。</a:t>
            </a:r>
            <a:endParaRPr kumimoji="1" lang="en-US" altLang="ja-JP" sz="1400" dirty="0"/>
          </a:p>
          <a:p>
            <a:r>
              <a:rPr lang="ja-JP" altLang="en-US" sz="1400" b="1" dirty="0"/>
              <a:t>動作の仕組み</a:t>
            </a:r>
            <a:r>
              <a:rPr lang="en-US" altLang="ja-JP" sz="1400" b="1" dirty="0"/>
              <a:t>:</a:t>
            </a:r>
          </a:p>
          <a:p>
            <a:r>
              <a:rPr lang="ja-JP" altLang="en-US" sz="1400" dirty="0"/>
              <a:t>コントローラ </a:t>
            </a:r>
            <a:r>
              <a:rPr lang="en-US" altLang="ja-JP" sz="1400" dirty="0"/>
              <a:t>1 </a:t>
            </a:r>
            <a:r>
              <a:rPr lang="ja-JP" altLang="en-US" sz="1400" dirty="0"/>
              <a:t>またはそのインターネット接続がダウンした場合、すべてのユーザーはコントローラ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またはそのインターネット接続がダウンした場合、すべてのユーザーはコントローラ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kumimoji="1" lang="ja-JP" altLang="en-US" sz="1400" dirty="0"/>
              <a:t>中継ゲートウェイのインターネット接続系は単一なので、これがダウンすると、全ユーザーの通信は停止し不能になる。</a:t>
            </a:r>
          </a:p>
        </p:txBody>
      </p:sp>
      <p:cxnSp>
        <p:nvCxnSpPr>
          <p:cNvPr id="91" name="直線コネクタ 90"/>
          <p:cNvCxnSpPr/>
          <p:nvPr/>
        </p:nvCxnSpPr>
        <p:spPr>
          <a:xfrm flipH="1">
            <a:off x="6388688" y="263962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562374" y="350939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1088451" y="3823809"/>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 </a:t>
            </a:r>
            <a:r>
              <a:rPr lang="en-US" altLang="ja-JP" dirty="0"/>
              <a:t>1</a:t>
            </a:r>
            <a:r>
              <a:rPr lang="ja-JP" altLang="en-US" dirty="0"/>
              <a:t>用</a:t>
            </a:r>
            <a:r>
              <a:rPr lang="en-US" altLang="ja-JP" dirty="0"/>
              <a:t>)</a:t>
            </a:r>
            <a:endParaRPr kumimoji="1" lang="ja-JP" altLang="en-US" dirty="0"/>
          </a:p>
        </p:txBody>
      </p:sp>
      <p:cxnSp>
        <p:nvCxnSpPr>
          <p:cNvPr id="73" name="直線コネクタ 72"/>
          <p:cNvCxnSpPr/>
          <p:nvPr/>
        </p:nvCxnSpPr>
        <p:spPr>
          <a:xfrm>
            <a:off x="1378085" y="287474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2136596" y="2602818"/>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1247677" y="504438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1550858" y="5508129"/>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 </a:t>
            </a:r>
            <a:r>
              <a:rPr lang="en-US" altLang="ja-JP" dirty="0"/>
              <a:t>2</a:t>
            </a:r>
            <a:r>
              <a:rPr lang="ja-JP" altLang="en-US" dirty="0"/>
              <a:t>用</a:t>
            </a:r>
            <a:r>
              <a:rPr lang="en-US" altLang="ja-JP" dirty="0"/>
              <a:t>)</a:t>
            </a:r>
            <a:endParaRPr kumimoji="1" lang="ja-JP" altLang="en-US" dirty="0"/>
          </a:p>
        </p:txBody>
      </p:sp>
      <p:cxnSp>
        <p:nvCxnSpPr>
          <p:cNvPr id="78" name="直線コネクタ 77"/>
          <p:cNvCxnSpPr/>
          <p:nvPr/>
        </p:nvCxnSpPr>
        <p:spPr>
          <a:xfrm flipH="1">
            <a:off x="3389883" y="3045557"/>
            <a:ext cx="250618" cy="235567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a:off x="3078886" y="2835132"/>
            <a:ext cx="64780" cy="2348341"/>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690215" y="1624033"/>
            <a:ext cx="3112781" cy="4339650"/>
          </a:xfrm>
          <a:prstGeom prst="rect">
            <a:avLst/>
          </a:prstGeom>
          <a:solidFill>
            <a:srgbClr val="FFFFCC"/>
          </a:solidFill>
        </p:spPr>
        <p:txBody>
          <a:bodyPr wrap="square" rtlCol="0">
            <a:spAutoFit/>
          </a:bodyPr>
          <a:lstStyle/>
          <a:p>
            <a:r>
              <a:rPr kumimoji="1" lang="ja-JP" altLang="en-US" sz="1200" dirty="0"/>
              <a:t>メリット</a:t>
            </a:r>
          </a:p>
          <a:p>
            <a:pPr marL="285750" indent="-285750">
              <a:buFont typeface="Arial" panose="020B0604020202020204" pitchFamily="34" charset="0"/>
              <a:buChar char="•"/>
            </a:pPr>
            <a:r>
              <a:rPr kumimoji="1" lang="ja-JP" altLang="en-US" sz="1200" dirty="0"/>
              <a:t>コントローラと中継ゲートウェイとを別々の基盤上に構築することができる。</a:t>
            </a:r>
            <a:endParaRPr kumimoji="1" lang="en-US" altLang="ja-JP" sz="1200" dirty="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a:t>AWS </a:t>
            </a:r>
            <a:r>
              <a:rPr lang="ja-JP" altLang="en-US" sz="1200" dirty="0"/>
              <a:t>の </a:t>
            </a:r>
            <a:r>
              <a:rPr lang="en-US" altLang="ja-JP" sz="1200" dirty="0"/>
              <a:t>2 </a:t>
            </a:r>
            <a:r>
              <a:rPr lang="ja-JP" altLang="en-US" sz="1200" dirty="0" err="1"/>
              <a:t>つの</a:t>
            </a:r>
            <a:r>
              <a:rPr lang="ja-JP" altLang="en-US" sz="1200" dirty="0"/>
              <a:t>アベイビリティ・ゾーン </a:t>
            </a:r>
            <a:r>
              <a:rPr lang="en-US" altLang="ja-JP" sz="1200" dirty="0"/>
              <a:t>or </a:t>
            </a:r>
            <a:r>
              <a:rPr lang="ja-JP" altLang="en-US" sz="1200" dirty="0"/>
              <a:t>「</a:t>
            </a:r>
            <a:r>
              <a:rPr lang="en-US" altLang="ja-JP" sz="1200" dirty="0"/>
              <a:t>AWS + Azure</a:t>
            </a:r>
            <a:r>
              <a:rPr lang="ja-JP" altLang="en-US" sz="1200" dirty="0"/>
              <a:t>」 等により冗長化できる。</a:t>
            </a:r>
            <a:endParaRPr lang="en-US" altLang="ja-JP" sz="1200" dirty="0"/>
          </a:p>
          <a:p>
            <a:pPr marL="285750" indent="-285750">
              <a:buFont typeface="Arial" panose="020B0604020202020204" pitchFamily="34" charset="0"/>
              <a:buChar char="•"/>
            </a:pPr>
            <a:r>
              <a:rPr lang="ja-JP" altLang="en-US" sz="1200" dirty="0"/>
              <a:t>中継ゲートウェイは安価なフレッツ </a:t>
            </a:r>
            <a:r>
              <a:rPr lang="en-US" altLang="ja-JP" sz="1200" dirty="0"/>
              <a:t>ISP </a:t>
            </a:r>
            <a:r>
              <a:rPr lang="ja-JP" altLang="en-US" sz="1200" dirty="0"/>
              <a:t>回線を利用する等ができる。</a:t>
            </a:r>
            <a:endParaRPr kumimoji="1" lang="en-US" altLang="ja-JP" sz="1200" dirty="0"/>
          </a:p>
          <a:p>
            <a:pPr marL="285750" indent="-285750">
              <a:buFont typeface="Arial" panose="020B0604020202020204" pitchFamily="34" charset="0"/>
              <a:buChar char="•"/>
            </a:pPr>
            <a:r>
              <a:rPr lang="ja-JP" altLang="en-US" sz="1200" dirty="0"/>
              <a:t>コントローラや中継ゲートウェイそのもののダウンに対応できる。</a:t>
            </a:r>
            <a:endParaRPr lang="en-US" altLang="ja-JP" sz="1200" dirty="0"/>
          </a:p>
          <a:p>
            <a:pPr marL="285750" indent="-285750">
              <a:buFont typeface="Arial" panose="020B0604020202020204" pitchFamily="34" charset="0"/>
              <a:buChar char="•"/>
            </a:pPr>
            <a:r>
              <a:rPr kumimoji="1" lang="ja-JP" altLang="en-US" sz="1200" dirty="0"/>
              <a:t>コントローラのインターネット接続系を分離することにより、コントローラについてインターネットを含めた完全な冗長を実現できる。</a:t>
            </a:r>
            <a:endParaRPr kumimoji="1" lang="en-US" altLang="ja-JP" sz="1200" dirty="0"/>
          </a:p>
          <a:p>
            <a:endParaRPr lang="en-US" altLang="ja-JP" sz="1200" dirty="0"/>
          </a:p>
          <a:p>
            <a:r>
              <a:rPr kumimoji="1" lang="ja-JP" altLang="en-US" sz="1200" dirty="0"/>
              <a:t>デメリット</a:t>
            </a:r>
            <a:endParaRPr kumimoji="1" lang="en-US" altLang="ja-JP" sz="1200" dirty="0"/>
          </a:p>
          <a:p>
            <a:pPr marL="285750" indent="-285750">
              <a:buFont typeface="Arial" panose="020B0604020202020204" pitchFamily="34" charset="0"/>
              <a:buChar char="•"/>
            </a:pPr>
            <a:r>
              <a:rPr kumimoji="1" lang="ja-JP" altLang="en-US" sz="1200" dirty="0"/>
              <a:t>中継ゲートウェイ用のローカルネットワーク機器やインターネット接続系がダウンした場合は、全サービスが停止する。</a:t>
            </a:r>
            <a:endParaRPr kumimoji="1" lang="en-US" altLang="ja-JP" sz="1200" dirty="0"/>
          </a:p>
          <a:p>
            <a:endParaRPr lang="en-US" altLang="ja-JP" sz="1200" dirty="0"/>
          </a:p>
          <a:p>
            <a:r>
              <a:rPr kumimoji="1" lang="ja-JP" altLang="en-US" sz="1200" dirty="0"/>
              <a:t>考察</a:t>
            </a:r>
            <a:endParaRPr kumimoji="1" lang="en-US" altLang="ja-JP" sz="1200" dirty="0"/>
          </a:p>
          <a:p>
            <a:pPr marL="285750" indent="-285750">
              <a:buFont typeface="Arial" panose="020B0604020202020204" pitchFamily="34" charset="0"/>
              <a:buChar char="•"/>
            </a:pPr>
            <a:r>
              <a:rPr kumimoji="1" lang="ja-JP" altLang="en-US" sz="1200" dirty="0"/>
              <a:t>中継ゲートウェイのローカルネットワークやインターネット接続系の安定性が他の方法で担保されている場合に利用可能。</a:t>
            </a:r>
          </a:p>
        </p:txBody>
      </p:sp>
      <p:sp>
        <p:nvSpPr>
          <p:cNvPr id="84" name="テキスト ボックス 83"/>
          <p:cNvSpPr txBox="1"/>
          <p:nvPr/>
        </p:nvSpPr>
        <p:spPr>
          <a:xfrm>
            <a:off x="4057577" y="6567572"/>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407274420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663340" y="3776245"/>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687219" y="6466690"/>
            <a:ext cx="3425890" cy="365125"/>
          </a:xfrm>
        </p:spPr>
        <p:txBody>
          <a:bodyPr/>
          <a:lstStyle/>
          <a:p>
            <a:fld id="{63DCA85F-F225-44A4-AEA8-9083CAE61796}" type="slidenum">
              <a:rPr kumimoji="1" lang="ja-JP" altLang="en-US" smtClean="0"/>
              <a:t>185</a:t>
            </a:fld>
            <a:endParaRPr kumimoji="1" lang="ja-JP" altLang="en-US" dirty="0"/>
          </a:p>
        </p:txBody>
      </p:sp>
      <p:grpSp>
        <p:nvGrpSpPr>
          <p:cNvPr id="5" name="Group 4338"/>
          <p:cNvGrpSpPr>
            <a:grpSpLocks/>
          </p:cNvGrpSpPr>
          <p:nvPr/>
        </p:nvGrpSpPr>
        <p:grpSpPr bwMode="auto">
          <a:xfrm>
            <a:off x="1509467" y="382502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569537" y="4570056"/>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grpSp>
        <p:nvGrpSpPr>
          <p:cNvPr id="31" name="Group 4338"/>
          <p:cNvGrpSpPr>
            <a:grpSpLocks/>
          </p:cNvGrpSpPr>
          <p:nvPr/>
        </p:nvGrpSpPr>
        <p:grpSpPr bwMode="auto">
          <a:xfrm>
            <a:off x="1439807" y="506211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607342" y="5849818"/>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34908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41360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9169" y="559859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6030998" y="3153875"/>
            <a:ext cx="1924989" cy="369332"/>
          </a:xfrm>
          <a:prstGeom prst="rect">
            <a:avLst/>
          </a:prstGeom>
          <a:noFill/>
        </p:spPr>
        <p:txBody>
          <a:bodyPr wrap="square" rtlCol="0">
            <a:spAutoFit/>
          </a:bodyPr>
          <a:lstStyle/>
          <a:p>
            <a:r>
              <a:rPr kumimoji="1" lang="ja-JP" altLang="en-US" dirty="0"/>
              <a:t>中継ゲートウェイ</a:t>
            </a:r>
          </a:p>
        </p:txBody>
      </p:sp>
      <p:sp>
        <p:nvSpPr>
          <p:cNvPr id="61" name="テキスト ボックス 60"/>
          <p:cNvSpPr txBox="1"/>
          <p:nvPr/>
        </p:nvSpPr>
        <p:spPr>
          <a:xfrm>
            <a:off x="5949472" y="3884405"/>
            <a:ext cx="1924989" cy="369332"/>
          </a:xfrm>
          <a:prstGeom prst="rect">
            <a:avLst/>
          </a:prstGeom>
          <a:noFill/>
        </p:spPr>
        <p:txBody>
          <a:bodyPr wrap="square" rtlCol="0">
            <a:spAutoFit/>
          </a:bodyPr>
          <a:lstStyle/>
          <a:p>
            <a:r>
              <a:rPr kumimoji="1" lang="ja-JP" altLang="en-US" dirty="0"/>
              <a:t>中継ゲートウェイ</a:t>
            </a:r>
          </a:p>
        </p:txBody>
      </p:sp>
      <p:sp>
        <p:nvSpPr>
          <p:cNvPr id="62" name="テキスト ボックス 61"/>
          <p:cNvSpPr txBox="1"/>
          <p:nvPr/>
        </p:nvSpPr>
        <p:spPr>
          <a:xfrm>
            <a:off x="5883204" y="5673376"/>
            <a:ext cx="1924989" cy="369332"/>
          </a:xfrm>
          <a:prstGeom prst="rect">
            <a:avLst/>
          </a:prstGeom>
          <a:noFill/>
        </p:spPr>
        <p:txBody>
          <a:bodyPr wrap="square" rtlCol="0">
            <a:spAutoFit/>
          </a:bodyPr>
          <a:lstStyle/>
          <a:p>
            <a:r>
              <a:rPr kumimoji="1" lang="ja-JP" altLang="en-US" dirty="0"/>
              <a:t>中継ゲートウェイ</a:t>
            </a:r>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0635" y="62561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874670" y="6330920"/>
            <a:ext cx="1924989" cy="369332"/>
          </a:xfrm>
          <a:prstGeom prst="rect">
            <a:avLst/>
          </a:prstGeom>
          <a:noFill/>
        </p:spPr>
        <p:txBody>
          <a:bodyPr wrap="square" rtlCol="0">
            <a:spAutoFit/>
          </a:bodyPr>
          <a:lstStyle/>
          <a:p>
            <a:r>
              <a:rPr kumimoji="1" lang="ja-JP" altLang="en-US" dirty="0"/>
              <a:t>中継ゲートウェイ</a:t>
            </a:r>
          </a:p>
        </p:txBody>
      </p:sp>
      <p:sp>
        <p:nvSpPr>
          <p:cNvPr id="82" name="テキスト ボックス 81"/>
          <p:cNvSpPr txBox="1"/>
          <p:nvPr/>
        </p:nvSpPr>
        <p:spPr>
          <a:xfrm>
            <a:off x="4882882" y="4043505"/>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85" name="直線コネクタ 84"/>
          <p:cNvCxnSpPr/>
          <p:nvPr/>
        </p:nvCxnSpPr>
        <p:spPr>
          <a:xfrm>
            <a:off x="5434083" y="3141598"/>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698312" y="21799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631694" y="2506225"/>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sp>
        <p:nvSpPr>
          <p:cNvPr id="89" name="テキスト ボックス 88"/>
          <p:cNvSpPr txBox="1"/>
          <p:nvPr/>
        </p:nvSpPr>
        <p:spPr>
          <a:xfrm>
            <a:off x="179989" y="40051"/>
            <a:ext cx="8746266" cy="2677656"/>
          </a:xfrm>
          <a:prstGeom prst="rect">
            <a:avLst/>
          </a:prstGeom>
          <a:noFill/>
        </p:spPr>
        <p:txBody>
          <a:bodyPr wrap="square" rtlCol="0">
            <a:spAutoFit/>
          </a:bodyPr>
          <a:lstStyle/>
          <a:p>
            <a:r>
              <a:rPr lang="ja-JP" altLang="en-US" sz="1400" b="1" dirty="0"/>
              <a:t>冗長トポロジ例 </a:t>
            </a:r>
            <a:r>
              <a:rPr lang="en-US" altLang="ja-JP" sz="1400" b="1" dirty="0"/>
              <a:t>#4:</a:t>
            </a:r>
          </a:p>
          <a:p>
            <a:r>
              <a:rPr kumimoji="1" lang="ja-JP" altLang="en-US" sz="1400" dirty="0"/>
              <a:t>コントローラ用のローカルネットワークが </a:t>
            </a:r>
            <a:r>
              <a:rPr kumimoji="1" lang="en-US" altLang="ja-JP" sz="1400" dirty="0"/>
              <a:t>1 </a:t>
            </a:r>
            <a:r>
              <a:rPr kumimoji="1" lang="ja-JP" altLang="en-US" sz="1400" dirty="0"/>
              <a:t>つあり、複数台のコントローラが接続されている。</a:t>
            </a:r>
            <a:endParaRPr kumimoji="1" lang="en-US" altLang="ja-JP" sz="1400" dirty="0"/>
          </a:p>
          <a:p>
            <a:r>
              <a:rPr kumimoji="1" lang="ja-JP" altLang="en-US" sz="1400" dirty="0"/>
              <a:t>中継ゲートウェイネットワークがいくつかあり、複数台の中継ゲートウェイが分散して接続されている。</a:t>
            </a:r>
            <a:endParaRPr kumimoji="1" lang="en-US" altLang="ja-JP" sz="1400" dirty="0"/>
          </a:p>
          <a:p>
            <a:r>
              <a:rPr lang="ja-JP" altLang="en-US" sz="1400" b="1" dirty="0"/>
              <a:t>動作の仕組み</a:t>
            </a:r>
            <a:r>
              <a:rPr lang="en-US" altLang="ja-JP" sz="1400" b="1" dirty="0"/>
              <a:t>:</a:t>
            </a:r>
          </a:p>
          <a:p>
            <a:r>
              <a:rPr lang="ja-JP" altLang="en-US" sz="1200" dirty="0"/>
              <a:t>コントローラ </a:t>
            </a:r>
            <a:r>
              <a:rPr lang="en-US" altLang="ja-JP" sz="1200" dirty="0"/>
              <a:t>1 </a:t>
            </a:r>
            <a:r>
              <a:rPr lang="ja-JP" altLang="en-US" sz="1200" dirty="0"/>
              <a:t>がダウンした場合、すべてのユーザーはコントローラ </a:t>
            </a:r>
            <a:r>
              <a:rPr lang="en-US" altLang="ja-JP" sz="1200" dirty="0"/>
              <a:t>2 </a:t>
            </a:r>
            <a:r>
              <a:rPr lang="ja-JP" altLang="en-US" sz="1200" dirty="0"/>
              <a:t>を用いる。</a:t>
            </a:r>
            <a:endParaRPr lang="en-US" altLang="ja-JP" sz="1200" dirty="0"/>
          </a:p>
          <a:p>
            <a:r>
              <a:rPr lang="ja-JP" altLang="en-US" sz="1200" dirty="0"/>
              <a:t>コントローラ </a:t>
            </a:r>
            <a:r>
              <a:rPr lang="en-US" altLang="ja-JP" sz="1200" dirty="0"/>
              <a:t>2 </a:t>
            </a:r>
            <a:r>
              <a:rPr lang="ja-JP" altLang="en-US" sz="1200" dirty="0"/>
              <a:t>がダウンした場合、すべてのユーザーはコントローラ </a:t>
            </a:r>
            <a:r>
              <a:rPr lang="en-US" altLang="ja-JP" sz="1200" dirty="0"/>
              <a:t>1 </a:t>
            </a:r>
            <a:r>
              <a:rPr lang="ja-JP" altLang="en-US" sz="1200" dirty="0"/>
              <a:t>を用いる。</a:t>
            </a:r>
            <a:endParaRPr lang="en-US" altLang="ja-JP" sz="1200" dirty="0"/>
          </a:p>
          <a:p>
            <a:r>
              <a:rPr lang="ja-JP" altLang="en-US" sz="1200" dirty="0"/>
              <a:t>コントローラのインターネット接続系は </a:t>
            </a:r>
            <a:r>
              <a:rPr lang="en-US" altLang="ja-JP" sz="1200" dirty="0"/>
              <a:t>1 </a:t>
            </a:r>
            <a:r>
              <a:rPr lang="ja-JP" altLang="en-US" sz="1200" dirty="0"/>
              <a:t>つしかないので、これがダウンした場合は、全サービスが停止する。</a:t>
            </a:r>
            <a:br>
              <a:rPr lang="en-US" altLang="ja-JP" sz="1200" dirty="0"/>
            </a:br>
            <a:r>
              <a:rPr lang="en-US" altLang="ja-JP" sz="1200" dirty="0"/>
              <a:t>(</a:t>
            </a:r>
            <a:r>
              <a:rPr lang="ja-JP" altLang="en-US" sz="1200" dirty="0"/>
              <a:t>ただし、中継ゲートウェイは別系であるため、すでに確立済みのテレワークセッションは切断されない。</a:t>
            </a:r>
            <a:r>
              <a:rPr lang="en-US" altLang="ja-JP" sz="1200" dirty="0"/>
              <a:t>)</a:t>
            </a:r>
          </a:p>
          <a:p>
            <a:r>
              <a:rPr lang="ja-JP" altLang="en-US" sz="1200" dirty="0"/>
              <a:t>中継ゲートウェイの一部がダウンした場合は、すべてのユーザーは生存している他の中継ゲートウェイを用いる。</a:t>
            </a:r>
            <a:endParaRPr lang="en-US" altLang="ja-JP" sz="1200" dirty="0"/>
          </a:p>
          <a:p>
            <a:r>
              <a:rPr lang="ja-JP" altLang="en-US" sz="1200" dirty="0"/>
              <a:t>中継ゲートウェイの一部のインターネット接続系がダウンした場合、すべてのユーザーは生存している他のインターネット接続系にある中継ゲートウェイを用いる。</a:t>
            </a:r>
          </a:p>
          <a:p>
            <a:endParaRPr lang="ja-JP" altLang="en-US" sz="1400" dirty="0"/>
          </a:p>
          <a:p>
            <a:endParaRPr kumimoji="1" lang="ja-JP" altLang="en-US" sz="1400" dirty="0"/>
          </a:p>
        </p:txBody>
      </p:sp>
      <p:cxnSp>
        <p:nvCxnSpPr>
          <p:cNvPr id="91" name="直線コネクタ 90"/>
          <p:cNvCxnSpPr/>
          <p:nvPr/>
        </p:nvCxnSpPr>
        <p:spPr>
          <a:xfrm flipH="1">
            <a:off x="4041686" y="3167303"/>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366280" y="373943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65731" y="4813871"/>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コントローラ用</a:t>
            </a:r>
            <a:r>
              <a:rPr lang="en-US" altLang="ja-JP" dirty="0"/>
              <a:t>)</a:t>
            </a:r>
            <a:endParaRPr kumimoji="1" lang="ja-JP" altLang="en-US" dirty="0"/>
          </a:p>
        </p:txBody>
      </p:sp>
      <p:cxnSp>
        <p:nvCxnSpPr>
          <p:cNvPr id="73" name="直線コネクタ 72"/>
          <p:cNvCxnSpPr/>
          <p:nvPr/>
        </p:nvCxnSpPr>
        <p:spPr>
          <a:xfrm>
            <a:off x="1181991" y="310479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1940502" y="283286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2994929" y="5111188"/>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3380758" y="5402934"/>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78" name="直線コネクタ 77"/>
          <p:cNvCxnSpPr/>
          <p:nvPr/>
        </p:nvCxnSpPr>
        <p:spPr>
          <a:xfrm>
            <a:off x="3328334" y="3190198"/>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0" name="直線コネクタ 79"/>
          <p:cNvCxnSpPr>
            <a:endCxn id="81" idx="0"/>
          </p:cNvCxnSpPr>
          <p:nvPr/>
        </p:nvCxnSpPr>
        <p:spPr>
          <a:xfrm flipH="1">
            <a:off x="5859752" y="2914224"/>
            <a:ext cx="89720" cy="862021"/>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926255" y="1412015"/>
            <a:ext cx="3112781" cy="5262979"/>
          </a:xfrm>
          <a:prstGeom prst="rect">
            <a:avLst/>
          </a:prstGeom>
          <a:solidFill>
            <a:srgbClr val="FFFFCC"/>
          </a:solidFill>
        </p:spPr>
        <p:txBody>
          <a:bodyPr wrap="square" rtlCol="0">
            <a:spAutoFit/>
          </a:bodyPr>
          <a:lstStyle/>
          <a:p>
            <a:r>
              <a:rPr kumimoji="1" lang="ja-JP" altLang="en-US" sz="1200" dirty="0"/>
              <a:t>メリット</a:t>
            </a:r>
          </a:p>
          <a:p>
            <a:pPr marL="285750" indent="-285750">
              <a:buFont typeface="Arial" panose="020B0604020202020204" pitchFamily="34" charset="0"/>
              <a:buChar char="•"/>
            </a:pPr>
            <a:r>
              <a:rPr kumimoji="1" lang="ja-JP" altLang="en-US" sz="1200" dirty="0"/>
              <a:t>コントローラと中継ゲートウェイとを別々の基盤上に構築することができる。</a:t>
            </a:r>
            <a:endParaRPr kumimoji="1" lang="en-US" altLang="ja-JP" sz="1200" dirty="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a:t>AWS </a:t>
            </a:r>
            <a:r>
              <a:rPr lang="ja-JP" altLang="en-US" sz="1200" dirty="0"/>
              <a:t>に構築し、中継ゲートウェイは安価なフレッツ </a:t>
            </a:r>
            <a:r>
              <a:rPr lang="en-US" altLang="ja-JP" sz="1200" dirty="0"/>
              <a:t>ISP </a:t>
            </a:r>
            <a:r>
              <a:rPr lang="ja-JP" altLang="en-US" sz="1200" dirty="0"/>
              <a:t>回線を利用する等ができる。</a:t>
            </a:r>
            <a:endParaRPr lang="en-US" altLang="ja-JP" sz="1200" dirty="0"/>
          </a:p>
          <a:p>
            <a:pPr marL="285750" indent="-285750">
              <a:buFont typeface="Arial" panose="020B0604020202020204" pitchFamily="34" charset="0"/>
              <a:buChar char="•"/>
            </a:pPr>
            <a:r>
              <a:rPr kumimoji="1" lang="ja-JP" altLang="en-US" sz="1200" dirty="0"/>
              <a:t>中継ゲートウェイの </a:t>
            </a:r>
            <a:r>
              <a:rPr kumimoji="1" lang="en-US" altLang="ja-JP" sz="1200" dirty="0"/>
              <a:t>2 </a:t>
            </a:r>
            <a:r>
              <a:rPr kumimoji="1" lang="ja-JP" altLang="en-US" sz="1200" dirty="0" err="1"/>
              <a:t>つの</a:t>
            </a:r>
            <a:r>
              <a:rPr kumimoji="1" lang="ja-JP" altLang="en-US" sz="1200" dirty="0"/>
              <a:t>ネットワークを、別々の安価なフレッツ </a:t>
            </a:r>
            <a:r>
              <a:rPr kumimoji="1" lang="en-US" altLang="ja-JP" sz="1200" dirty="0"/>
              <a:t>ISP </a:t>
            </a:r>
            <a:r>
              <a:rPr kumimoji="1" lang="ja-JP" altLang="en-US" sz="1200" dirty="0"/>
              <a:t>回線を利用して構築することができる。一方がダウンしても、自動的にもう一方が全利用される。</a:t>
            </a:r>
            <a:endParaRPr kumimoji="1" lang="en-US" altLang="ja-JP" sz="1200" dirty="0"/>
          </a:p>
          <a:p>
            <a:pPr marL="285750" indent="-285750">
              <a:buFont typeface="Arial" panose="020B0604020202020204" pitchFamily="34" charset="0"/>
              <a:buChar char="•"/>
            </a:pPr>
            <a:r>
              <a:rPr kumimoji="1" lang="ja-JP" altLang="en-US" sz="1200" dirty="0"/>
              <a:t>中継ゲートウェイを </a:t>
            </a:r>
            <a:r>
              <a:rPr kumimoji="1" lang="en-US" altLang="ja-JP" sz="1200" dirty="0"/>
              <a:t>AWS </a:t>
            </a:r>
            <a:r>
              <a:rPr kumimoji="1" lang="ja-JP" altLang="en-US" sz="1200" dirty="0"/>
              <a:t>や </a:t>
            </a:r>
            <a:r>
              <a:rPr kumimoji="1" lang="en-US" altLang="ja-JP" sz="1200" dirty="0"/>
              <a:t>Azure </a:t>
            </a:r>
            <a:r>
              <a:rPr kumimoji="1" lang="ja-JP" altLang="en-US" sz="1200" dirty="0"/>
              <a:t>の複数のサービスやアベイビリティゾーンを用いて分散構築できる。</a:t>
            </a:r>
            <a:endParaRPr kumimoji="1" lang="en-US" altLang="ja-JP" sz="1200" dirty="0"/>
          </a:p>
          <a:p>
            <a:pPr marL="285750" indent="-285750">
              <a:buFont typeface="Arial" panose="020B0604020202020204" pitchFamily="34" charset="0"/>
              <a:buChar char="•"/>
            </a:pPr>
            <a:r>
              <a:rPr lang="ja-JP" altLang="en-US" sz="1200" dirty="0"/>
              <a:t>コントローラや中継ゲートウェイそのもののダウンに対応できる。</a:t>
            </a:r>
            <a:endParaRPr lang="en-US" altLang="ja-JP" sz="1200" dirty="0"/>
          </a:p>
          <a:p>
            <a:pPr marL="285750" indent="-285750">
              <a:buFont typeface="Arial" panose="020B0604020202020204" pitchFamily="34" charset="0"/>
              <a:buChar char="•"/>
            </a:pPr>
            <a:r>
              <a:rPr kumimoji="1" lang="ja-JP" altLang="en-US" sz="1200" dirty="0"/>
              <a:t>コントローラのインターネット接続系を分離することにより、コントローラについてインターネットを含めた完全な冗長を実現できる。</a:t>
            </a:r>
            <a:endParaRPr kumimoji="1" lang="en-US" altLang="ja-JP" sz="1200" dirty="0"/>
          </a:p>
          <a:p>
            <a:endParaRPr lang="en-US" altLang="ja-JP" sz="1200" dirty="0"/>
          </a:p>
          <a:p>
            <a:r>
              <a:rPr kumimoji="1" lang="ja-JP" altLang="en-US" sz="1200" dirty="0"/>
              <a:t>デメリット</a:t>
            </a:r>
            <a:endParaRPr kumimoji="1" lang="en-US" altLang="ja-JP" sz="1200" dirty="0"/>
          </a:p>
          <a:p>
            <a:pPr marL="285750" indent="-285750">
              <a:buFont typeface="Arial" panose="020B0604020202020204" pitchFamily="34" charset="0"/>
              <a:buChar char="•"/>
            </a:pPr>
            <a:r>
              <a:rPr kumimoji="1" lang="ja-JP" altLang="en-US" sz="1200" dirty="0"/>
              <a:t>コントローラのローカルネットワーク機器やインターネット接続系がダウンした場合は、全サービスが停止する。</a:t>
            </a:r>
            <a:endParaRPr kumimoji="1" lang="en-US" altLang="ja-JP" sz="1200" dirty="0"/>
          </a:p>
          <a:p>
            <a:endParaRPr lang="en-US" altLang="ja-JP" sz="1200" dirty="0"/>
          </a:p>
          <a:p>
            <a:r>
              <a:rPr kumimoji="1" lang="ja-JP" altLang="en-US" sz="1200" dirty="0"/>
              <a:t>考察</a:t>
            </a:r>
            <a:endParaRPr kumimoji="1" lang="en-US" altLang="ja-JP" sz="1200" dirty="0"/>
          </a:p>
          <a:p>
            <a:pPr marL="285750" indent="-285750">
              <a:buFont typeface="Arial" panose="020B0604020202020204" pitchFamily="34" charset="0"/>
              <a:buChar char="•"/>
            </a:pPr>
            <a:r>
              <a:rPr kumimoji="1" lang="ja-JP" altLang="en-US" sz="1200" dirty="0"/>
              <a:t>コントローラのローカルネットワークやインターネット接続系の安定性が他の方法で担保されている場合に利用可能。</a:t>
            </a:r>
          </a:p>
        </p:txBody>
      </p:sp>
      <p:sp>
        <p:nvSpPr>
          <p:cNvPr id="84" name="テキスト ボックス 83"/>
          <p:cNvSpPr txBox="1"/>
          <p:nvPr/>
        </p:nvSpPr>
        <p:spPr>
          <a:xfrm>
            <a:off x="4892550" y="916967"/>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173809563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445876" y="3674527"/>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569654" y="6421749"/>
            <a:ext cx="3425890" cy="365125"/>
          </a:xfrm>
        </p:spPr>
        <p:txBody>
          <a:bodyPr/>
          <a:lstStyle/>
          <a:p>
            <a:fld id="{63DCA85F-F225-44A4-AEA8-9083CAE61796}" type="slidenum">
              <a:rPr kumimoji="1" lang="ja-JP" altLang="en-US" smtClean="0"/>
              <a:t>186</a:t>
            </a:fld>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07662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72187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1705" y="549687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713278" y="3701078"/>
            <a:ext cx="1924989" cy="369332"/>
          </a:xfrm>
          <a:prstGeom prst="rect">
            <a:avLst/>
          </a:prstGeom>
          <a:noFill/>
        </p:spPr>
        <p:txBody>
          <a:bodyPr wrap="square" rtlCol="0">
            <a:spAutoFit/>
          </a:bodyPr>
          <a:lstStyle/>
          <a:p>
            <a:r>
              <a:rPr kumimoji="1" lang="ja-JP" altLang="en-US" dirty="0"/>
              <a:t>中継ゲートウェイ</a:t>
            </a:r>
          </a:p>
        </p:txBody>
      </p:sp>
      <p:sp>
        <p:nvSpPr>
          <p:cNvPr id="61" name="テキスト ボックス 60"/>
          <p:cNvSpPr txBox="1"/>
          <p:nvPr/>
        </p:nvSpPr>
        <p:spPr>
          <a:xfrm>
            <a:off x="7810468" y="4489864"/>
            <a:ext cx="1924989" cy="369332"/>
          </a:xfrm>
          <a:prstGeom prst="rect">
            <a:avLst/>
          </a:prstGeom>
          <a:noFill/>
        </p:spPr>
        <p:txBody>
          <a:bodyPr wrap="square" rtlCol="0">
            <a:spAutoFit/>
          </a:bodyPr>
          <a:lstStyle/>
          <a:p>
            <a:r>
              <a:rPr kumimoji="1" lang="ja-JP" altLang="en-US" dirty="0"/>
              <a:t>中継ゲートウェイ</a:t>
            </a:r>
          </a:p>
        </p:txBody>
      </p:sp>
      <p:sp>
        <p:nvSpPr>
          <p:cNvPr id="62" name="テキスト ボックス 61"/>
          <p:cNvSpPr txBox="1"/>
          <p:nvPr/>
        </p:nvSpPr>
        <p:spPr>
          <a:xfrm>
            <a:off x="7665740" y="5571658"/>
            <a:ext cx="1924989" cy="369332"/>
          </a:xfrm>
          <a:prstGeom prst="rect">
            <a:avLst/>
          </a:prstGeom>
          <a:noFill/>
        </p:spPr>
        <p:txBody>
          <a:bodyPr wrap="square" rtlCol="0">
            <a:spAutoFit/>
          </a:bodyPr>
          <a:lstStyle/>
          <a:p>
            <a:r>
              <a:rPr kumimoji="1" lang="ja-JP" altLang="en-US" dirty="0"/>
              <a:t>中継ゲートウェイ</a:t>
            </a:r>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3171" y="615441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657206" y="6229202"/>
            <a:ext cx="1924989" cy="369332"/>
          </a:xfrm>
          <a:prstGeom prst="rect">
            <a:avLst/>
          </a:prstGeom>
          <a:noFill/>
        </p:spPr>
        <p:txBody>
          <a:bodyPr wrap="square" rtlCol="0">
            <a:spAutoFit/>
          </a:bodyPr>
          <a:lstStyle/>
          <a:p>
            <a:r>
              <a:rPr kumimoji="1" lang="ja-JP" altLang="en-US" dirty="0"/>
              <a:t>中継ゲートウェイ</a:t>
            </a:r>
          </a:p>
        </p:txBody>
      </p:sp>
      <p:sp>
        <p:nvSpPr>
          <p:cNvPr id="82" name="テキスト ボックス 81"/>
          <p:cNvSpPr txBox="1"/>
          <p:nvPr/>
        </p:nvSpPr>
        <p:spPr>
          <a:xfrm>
            <a:off x="6567649" y="4023441"/>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85" name="直線コネクタ 84"/>
          <p:cNvCxnSpPr/>
          <p:nvPr/>
        </p:nvCxnSpPr>
        <p:spPr>
          <a:xfrm>
            <a:off x="7216619" y="303988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480848" y="207818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414230" y="2404507"/>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sp>
        <p:nvSpPr>
          <p:cNvPr id="89" name="テキスト ボックス 88"/>
          <p:cNvSpPr txBox="1"/>
          <p:nvPr/>
        </p:nvSpPr>
        <p:spPr>
          <a:xfrm>
            <a:off x="279843" y="97422"/>
            <a:ext cx="9228096" cy="2400657"/>
          </a:xfrm>
          <a:prstGeom prst="rect">
            <a:avLst/>
          </a:prstGeom>
          <a:noFill/>
        </p:spPr>
        <p:txBody>
          <a:bodyPr wrap="square" rtlCol="0">
            <a:spAutoFit/>
          </a:bodyPr>
          <a:lstStyle/>
          <a:p>
            <a:r>
              <a:rPr lang="ja-JP" altLang="en-US" sz="1600" b="1" dirty="0"/>
              <a:t>冗長トポロジ例 </a:t>
            </a:r>
            <a:r>
              <a:rPr lang="en-US" altLang="ja-JP" sz="1600" b="1" dirty="0"/>
              <a:t>#5:</a:t>
            </a:r>
          </a:p>
          <a:p>
            <a:r>
              <a:rPr lang="ja-JP" altLang="en-US" sz="1600" dirty="0"/>
              <a:t>コントローラ用のローカルネットワークがいくつかあり、複数台のコントローラが分散して接続されている。</a:t>
            </a:r>
            <a:endParaRPr kumimoji="1" lang="en-US" altLang="ja-JP" sz="1600" dirty="0"/>
          </a:p>
          <a:p>
            <a:r>
              <a:rPr kumimoji="1" lang="ja-JP" altLang="en-US" sz="1600" dirty="0"/>
              <a:t>中継ゲートウェイネットワークがいくつかあり、複数台の中継ゲートウェイが分散して接続されている。</a:t>
            </a:r>
            <a:endParaRPr kumimoji="1" lang="en-US" altLang="ja-JP" sz="1600" dirty="0"/>
          </a:p>
          <a:p>
            <a:r>
              <a:rPr lang="ja-JP" altLang="en-US" sz="1600" b="1" dirty="0"/>
              <a:t>動作の仕組み</a:t>
            </a:r>
            <a:r>
              <a:rPr lang="en-US" altLang="ja-JP" sz="1600" b="1" dirty="0"/>
              <a:t>:</a:t>
            </a:r>
          </a:p>
          <a:p>
            <a:r>
              <a:rPr lang="ja-JP" altLang="en-US" sz="1400" dirty="0"/>
              <a:t>コントローラ </a:t>
            </a:r>
            <a:r>
              <a:rPr lang="en-US" altLang="ja-JP" sz="1400" dirty="0"/>
              <a:t>1 </a:t>
            </a:r>
            <a:r>
              <a:rPr lang="ja-JP" altLang="en-US" sz="1400" dirty="0"/>
              <a:t>またはそのインターネット接続がダウンした場合、すべてのユーザーはコントローラ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またはそのインターネット接続がダウンした場合、すべてのユーザーはコントローラ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lang="ja-JP" altLang="en-US" sz="1400" dirty="0"/>
              <a:t>中継ゲートウェイの一部のインターネット接続系がダウンした場合、すべてのユーザーは生存している他のインターネット接続系にある中継ゲートウェイを用いる。</a:t>
            </a:r>
          </a:p>
          <a:p>
            <a:endParaRPr kumimoji="1" lang="ja-JP" altLang="en-US" sz="1600" dirty="0"/>
          </a:p>
        </p:txBody>
      </p:sp>
      <p:cxnSp>
        <p:nvCxnSpPr>
          <p:cNvPr id="91" name="直線コネクタ 90"/>
          <p:cNvCxnSpPr/>
          <p:nvPr/>
        </p:nvCxnSpPr>
        <p:spPr>
          <a:xfrm flipH="1">
            <a:off x="5824222" y="3065585"/>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4777465" y="5009470"/>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5163294" y="5301216"/>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78" name="直線コネクタ 77"/>
          <p:cNvCxnSpPr/>
          <p:nvPr/>
        </p:nvCxnSpPr>
        <p:spPr>
          <a:xfrm>
            <a:off x="5110870" y="3088480"/>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146" name="Group 4338"/>
          <p:cNvGrpSpPr>
            <a:grpSpLocks/>
          </p:cNvGrpSpPr>
          <p:nvPr/>
        </p:nvGrpSpPr>
        <p:grpSpPr bwMode="auto">
          <a:xfrm>
            <a:off x="597842" y="3009063"/>
            <a:ext cx="501869" cy="756484"/>
            <a:chOff x="536" y="997"/>
            <a:chExt cx="492" cy="685"/>
          </a:xfrm>
        </p:grpSpPr>
        <p:sp>
          <p:nvSpPr>
            <p:cNvPr id="1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1" name="テキスト ボックス 170"/>
          <p:cNvSpPr txBox="1"/>
          <p:nvPr/>
        </p:nvSpPr>
        <p:spPr>
          <a:xfrm>
            <a:off x="101026" y="3821596"/>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grpSp>
        <p:nvGrpSpPr>
          <p:cNvPr id="172" name="Group 4338"/>
          <p:cNvGrpSpPr>
            <a:grpSpLocks/>
          </p:cNvGrpSpPr>
          <p:nvPr/>
        </p:nvGrpSpPr>
        <p:grpSpPr bwMode="auto">
          <a:xfrm>
            <a:off x="715797" y="5528634"/>
            <a:ext cx="501869" cy="756484"/>
            <a:chOff x="536" y="997"/>
            <a:chExt cx="492" cy="685"/>
          </a:xfrm>
        </p:grpSpPr>
        <p:sp>
          <p:nvSpPr>
            <p:cNvPr id="17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9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97" name="テキスト ボックス 196"/>
          <p:cNvSpPr txBox="1"/>
          <p:nvPr/>
        </p:nvSpPr>
        <p:spPr>
          <a:xfrm>
            <a:off x="264150" y="6262208"/>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sp>
        <p:nvSpPr>
          <p:cNvPr id="198" name="楕円 197"/>
          <p:cNvSpPr/>
          <p:nvPr/>
        </p:nvSpPr>
        <p:spPr>
          <a:xfrm>
            <a:off x="578363" y="368227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テキスト ボックス 198"/>
          <p:cNvSpPr txBox="1"/>
          <p:nvPr/>
        </p:nvSpPr>
        <p:spPr>
          <a:xfrm>
            <a:off x="881544" y="4146014"/>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 </a:t>
            </a:r>
            <a:r>
              <a:rPr lang="en-US" altLang="ja-JP" dirty="0"/>
              <a:t>1</a:t>
            </a:r>
            <a:r>
              <a:rPr lang="ja-JP" altLang="en-US" dirty="0"/>
              <a:t>用</a:t>
            </a:r>
            <a:r>
              <a:rPr lang="en-US" altLang="ja-JP" dirty="0"/>
              <a:t>)</a:t>
            </a:r>
            <a:endParaRPr kumimoji="1" lang="ja-JP" altLang="en-US" dirty="0"/>
          </a:p>
        </p:txBody>
      </p:sp>
      <p:cxnSp>
        <p:nvCxnSpPr>
          <p:cNvPr id="200" name="直線コネクタ 199"/>
          <p:cNvCxnSpPr/>
          <p:nvPr/>
        </p:nvCxnSpPr>
        <p:spPr>
          <a:xfrm flipH="1">
            <a:off x="1523634" y="2807002"/>
            <a:ext cx="1131845" cy="87526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a:off x="2152585" y="2871801"/>
            <a:ext cx="769124" cy="9134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2" name="楕円 201"/>
          <p:cNvSpPr/>
          <p:nvPr/>
        </p:nvSpPr>
        <p:spPr>
          <a:xfrm>
            <a:off x="1263666" y="521726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1566847" y="5681009"/>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 </a:t>
            </a:r>
            <a:r>
              <a:rPr lang="en-US" altLang="ja-JP" dirty="0"/>
              <a:t>2</a:t>
            </a:r>
            <a:r>
              <a:rPr lang="ja-JP" altLang="en-US" dirty="0"/>
              <a:t>用</a:t>
            </a:r>
            <a:r>
              <a:rPr lang="en-US" altLang="ja-JP" dirty="0"/>
              <a:t>)</a:t>
            </a:r>
            <a:endParaRPr kumimoji="1" lang="ja-JP" altLang="en-US" dirty="0"/>
          </a:p>
        </p:txBody>
      </p:sp>
      <p:cxnSp>
        <p:nvCxnSpPr>
          <p:cNvPr id="204" name="直線コネクタ 203"/>
          <p:cNvCxnSpPr/>
          <p:nvPr/>
        </p:nvCxnSpPr>
        <p:spPr>
          <a:xfrm flipH="1">
            <a:off x="3405872" y="3088480"/>
            <a:ext cx="431479" cy="24856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3159655" y="3039880"/>
            <a:ext cx="349583" cy="231647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6" name="直線コネクタ 205"/>
          <p:cNvCxnSpPr>
            <a:endCxn id="81" idx="0"/>
          </p:cNvCxnSpPr>
          <p:nvPr/>
        </p:nvCxnSpPr>
        <p:spPr>
          <a:xfrm>
            <a:off x="7524616" y="2802874"/>
            <a:ext cx="117672" cy="87165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7" name="テキスト ボックス 206"/>
          <p:cNvSpPr txBox="1"/>
          <p:nvPr/>
        </p:nvSpPr>
        <p:spPr>
          <a:xfrm>
            <a:off x="9507939" y="1173044"/>
            <a:ext cx="2703040" cy="5339923"/>
          </a:xfrm>
          <a:prstGeom prst="rect">
            <a:avLst/>
          </a:prstGeom>
          <a:solidFill>
            <a:srgbClr val="FFFFCC"/>
          </a:solidFill>
        </p:spPr>
        <p:txBody>
          <a:bodyPr wrap="square" rtlCol="0">
            <a:spAutoFit/>
          </a:bodyPr>
          <a:lstStyle/>
          <a:p>
            <a:r>
              <a:rPr kumimoji="1" lang="ja-JP" altLang="en-US" sz="1100" dirty="0"/>
              <a:t>メリット</a:t>
            </a:r>
          </a:p>
          <a:p>
            <a:pPr marL="285750" indent="-285750">
              <a:buFont typeface="Arial" panose="020B0604020202020204" pitchFamily="34" charset="0"/>
              <a:buChar char="•"/>
            </a:pPr>
            <a:r>
              <a:rPr lang="ja-JP" altLang="en-US" sz="1100" dirty="0"/>
              <a:t>コントローラ、中継ゲートウェイとも、それぞれのホスト単体でみても、インターネット接続系でみても冗長化されている。</a:t>
            </a:r>
            <a:endParaRPr lang="en-US" altLang="ja-JP" sz="1100" dirty="0"/>
          </a:p>
          <a:p>
            <a:pPr marL="285750" indent="-285750">
              <a:buFont typeface="Arial" panose="020B0604020202020204" pitchFamily="34" charset="0"/>
              <a:buChar char="•"/>
            </a:pPr>
            <a:r>
              <a:rPr lang="ja-JP" altLang="en-US" sz="1100" dirty="0"/>
              <a:t>例</a:t>
            </a:r>
            <a:r>
              <a:rPr lang="en-US" altLang="ja-JP" sz="1100" dirty="0"/>
              <a:t>: </a:t>
            </a:r>
            <a:r>
              <a:rPr lang="ja-JP" altLang="en-US" sz="1100" dirty="0"/>
              <a:t>コントローラは </a:t>
            </a:r>
            <a:r>
              <a:rPr lang="en-US" altLang="ja-JP" sz="1100" dirty="0"/>
              <a:t>AWS </a:t>
            </a:r>
            <a:r>
              <a:rPr lang="ja-JP" altLang="en-US" sz="1100" dirty="0"/>
              <a:t>に構築し、中継ゲートウェイは安価なフレッツ </a:t>
            </a:r>
            <a:r>
              <a:rPr lang="en-US" altLang="ja-JP" sz="1100" dirty="0"/>
              <a:t>ISP </a:t>
            </a:r>
            <a:r>
              <a:rPr lang="ja-JP" altLang="en-US" sz="1100" dirty="0"/>
              <a:t>回線を利用する等ができる。</a:t>
            </a:r>
            <a:endParaRPr lang="en-US" altLang="ja-JP" sz="1100" dirty="0"/>
          </a:p>
          <a:p>
            <a:pPr marL="285750" indent="-285750">
              <a:buFont typeface="Arial" panose="020B0604020202020204" pitchFamily="34" charset="0"/>
              <a:buChar char="•"/>
            </a:pPr>
            <a:r>
              <a:rPr lang="ja-JP" altLang="en-US" sz="1100" dirty="0"/>
              <a:t>中継ゲートウェイの </a:t>
            </a:r>
            <a:r>
              <a:rPr lang="en-US" altLang="ja-JP" sz="1100" dirty="0"/>
              <a:t>2 </a:t>
            </a:r>
            <a:r>
              <a:rPr lang="ja-JP" altLang="en-US" sz="1100" dirty="0" err="1"/>
              <a:t>つの</a:t>
            </a:r>
            <a:r>
              <a:rPr lang="ja-JP" altLang="en-US" sz="1100" dirty="0"/>
              <a:t>ネットワークを、別々の安価なフレッツ </a:t>
            </a:r>
            <a:r>
              <a:rPr lang="en-US" altLang="ja-JP" sz="1100" dirty="0"/>
              <a:t>ISP </a:t>
            </a:r>
            <a:r>
              <a:rPr lang="ja-JP" altLang="en-US" sz="1100" dirty="0"/>
              <a:t>回線を利用して構築することができる。一方がダウンしても、自動的にもう一方が全利用される。</a:t>
            </a:r>
            <a:endParaRPr lang="en-US" altLang="ja-JP" sz="1100" dirty="0"/>
          </a:p>
          <a:p>
            <a:pPr marL="285750" indent="-285750">
              <a:buFont typeface="Arial" panose="020B0604020202020204" pitchFamily="34" charset="0"/>
              <a:buChar char="•"/>
            </a:pPr>
            <a:r>
              <a:rPr lang="ja-JP" altLang="en-US" sz="1100" dirty="0"/>
              <a:t>コントローラを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r>
              <a:rPr lang="ja-JP" altLang="en-US" sz="1100" dirty="0"/>
              <a:t>中継ゲートウェイを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endParaRPr lang="ja-JP" altLang="en-US" sz="1100" dirty="0"/>
          </a:p>
          <a:p>
            <a:r>
              <a:rPr lang="ja-JP" altLang="en-US" sz="1100" dirty="0"/>
              <a:t>デメリット</a:t>
            </a:r>
          </a:p>
          <a:p>
            <a:pPr marL="285750" indent="-285750">
              <a:buFont typeface="Arial" panose="020B0604020202020204" pitchFamily="34" charset="0"/>
              <a:buChar char="•"/>
            </a:pPr>
            <a:r>
              <a:rPr lang="ja-JP" altLang="en-US" sz="1100" dirty="0"/>
              <a:t>コストがかかる。</a:t>
            </a:r>
            <a:endParaRPr lang="en-US" altLang="ja-JP" sz="1100" dirty="0"/>
          </a:p>
          <a:p>
            <a:endParaRPr lang="en-US" altLang="ja-JP" sz="1100" dirty="0"/>
          </a:p>
          <a:p>
            <a:r>
              <a:rPr lang="ja-JP" altLang="en-US" sz="1100" dirty="0"/>
              <a:t>考察</a:t>
            </a:r>
            <a:endParaRPr lang="en-US" altLang="ja-JP" sz="1100" dirty="0"/>
          </a:p>
          <a:p>
            <a:pPr marL="285750" indent="-285750">
              <a:buFont typeface="Arial" panose="020B0604020202020204" pitchFamily="34" charset="0"/>
              <a:buChar char="•"/>
            </a:pPr>
            <a:r>
              <a:rPr lang="ja-JP" altLang="en-US" sz="1100" dirty="0"/>
              <a:t>最も多様性を高くすることができ、一部の </a:t>
            </a:r>
            <a:r>
              <a:rPr lang="en-US" altLang="ja-JP" sz="1100" dirty="0"/>
              <a:t>VM / </a:t>
            </a:r>
            <a:r>
              <a:rPr lang="ja-JP" altLang="en-US" sz="1100" dirty="0"/>
              <a:t>クラウドシステムやインターネット回線に不具合が発生したとしても、なかなか停止しない堅牢なシステムを作ることができる。</a:t>
            </a:r>
            <a:endParaRPr lang="en-US" altLang="ja-JP" sz="1100" dirty="0"/>
          </a:p>
          <a:p>
            <a:endParaRPr lang="en-US" altLang="ja-JP" sz="1100" dirty="0"/>
          </a:p>
          <a:p>
            <a:r>
              <a:rPr lang="ja-JP" altLang="en-US" sz="1100" b="1" dirty="0">
                <a:solidFill>
                  <a:srgbClr val="C00000"/>
                </a:solidFill>
              </a:rPr>
              <a:t>「シン・テレワークシステム パブリック版」は、このトポロジを用いて冗長を実現している。</a:t>
            </a:r>
            <a:endParaRPr lang="en-US" altLang="ja-JP" sz="1100" b="1" dirty="0">
              <a:solidFill>
                <a:srgbClr val="C00000"/>
              </a:solidFill>
            </a:endParaRPr>
          </a:p>
          <a:p>
            <a:r>
              <a:rPr kumimoji="1" lang="ja-JP" altLang="en-US" sz="1100" b="1" dirty="0">
                <a:solidFill>
                  <a:srgbClr val="C00000"/>
                </a:solidFill>
              </a:rPr>
              <a:t>詳しくは、第 </a:t>
            </a:r>
            <a:r>
              <a:rPr kumimoji="1" lang="en-US" altLang="ja-JP" sz="1100" b="1" dirty="0">
                <a:solidFill>
                  <a:srgbClr val="C00000"/>
                </a:solidFill>
              </a:rPr>
              <a:t>10 </a:t>
            </a:r>
            <a:r>
              <a:rPr kumimoji="1" lang="ja-JP" altLang="en-US" sz="1100" b="1" dirty="0">
                <a:solidFill>
                  <a:srgbClr val="C00000"/>
                </a:solidFill>
              </a:rPr>
              <a:t>章で述べる。</a:t>
            </a:r>
          </a:p>
        </p:txBody>
      </p:sp>
      <p:sp>
        <p:nvSpPr>
          <p:cNvPr id="208" name="テキスト ボックス 207"/>
          <p:cNvSpPr txBox="1"/>
          <p:nvPr/>
        </p:nvSpPr>
        <p:spPr>
          <a:xfrm>
            <a:off x="4059028" y="836563"/>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1546161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ja-JP" altLang="en-US" sz="2000" dirty="0"/>
              <a:t>冗長パターン </a:t>
            </a:r>
            <a:r>
              <a:rPr kumimoji="1" lang="en-US" altLang="ja-JP" sz="2000" dirty="0"/>
              <a:t>A, B </a:t>
            </a:r>
            <a:r>
              <a:rPr kumimoji="1" lang="ja-JP" altLang="en-US" sz="2000" dirty="0"/>
              <a:t>いずれでも、各コントローラから、</a:t>
            </a:r>
            <a:r>
              <a:rPr kumimoji="1" lang="en-US" altLang="ja-JP" sz="2000" dirty="0"/>
              <a:t>DB </a:t>
            </a:r>
            <a:r>
              <a:rPr kumimoji="1" lang="ja-JP" altLang="en-US" sz="2000" dirty="0"/>
              <a:t>に対して、</a:t>
            </a:r>
            <a:r>
              <a:rPr kumimoji="1" lang="en-US" altLang="ja-JP" sz="2000" dirty="0"/>
              <a:t>MS-SQL </a:t>
            </a:r>
            <a:r>
              <a:rPr kumimoji="1" lang="ja-JP" altLang="en-US" sz="2000" dirty="0"/>
              <a:t>プロトコル </a:t>
            </a:r>
            <a:r>
              <a:rPr kumimoji="1" lang="en-US" altLang="ja-JP" sz="2000" dirty="0"/>
              <a:t>(TCP 1433) </a:t>
            </a:r>
            <a:r>
              <a:rPr kumimoji="1" lang="ja-JP" altLang="en-US" sz="2000" dirty="0"/>
              <a:t>の</a:t>
            </a:r>
            <a:r>
              <a:rPr lang="en-US" altLang="ja-JP" sz="2000" dirty="0"/>
              <a:t> IPv4 </a:t>
            </a:r>
            <a:r>
              <a:rPr kumimoji="1" lang="ja-JP" altLang="en-US" sz="2000" dirty="0"/>
              <a:t>通信が可能である必要がある。</a:t>
            </a:r>
            <a:endParaRPr kumimoji="1" lang="en-US" altLang="ja-JP" sz="2000" dirty="0"/>
          </a:p>
          <a:p>
            <a:r>
              <a:rPr lang="ja-JP" altLang="en-US" sz="2000" dirty="0"/>
              <a:t>各コントローラから、</a:t>
            </a:r>
            <a:r>
              <a:rPr kumimoji="1" lang="en-US" altLang="ja-JP" sz="2000" dirty="0"/>
              <a:t>DB </a:t>
            </a:r>
            <a:r>
              <a:rPr kumimoji="1" lang="ja-JP" altLang="en-US" sz="2000" dirty="0" err="1"/>
              <a:t>への</a:t>
            </a:r>
            <a:r>
              <a:rPr kumimoji="1" lang="ja-JP" altLang="en-US" sz="2000" dirty="0"/>
              <a:t> </a:t>
            </a:r>
            <a:r>
              <a:rPr kumimoji="1" lang="en-US" altLang="ja-JP" sz="2000" dirty="0"/>
              <a:t>TCP 1433 </a:t>
            </a:r>
            <a:r>
              <a:rPr kumimoji="1" lang="ja-JP" altLang="en-US" sz="2000" dirty="0"/>
              <a:t>宛の通信は、グローバル </a:t>
            </a:r>
            <a:r>
              <a:rPr kumimoji="1" lang="en-US" altLang="ja-JP" sz="2000" dirty="0"/>
              <a:t>IPv4 </a:t>
            </a:r>
            <a:r>
              <a:rPr kumimoji="1" lang="ja-JP" altLang="en-US" sz="2000" dirty="0"/>
              <a:t>アドレス宛でも、プライベート </a:t>
            </a:r>
            <a:r>
              <a:rPr kumimoji="1" lang="en-US" altLang="ja-JP" sz="2000" dirty="0"/>
              <a:t>IPv4 </a:t>
            </a:r>
            <a:r>
              <a:rPr kumimoji="1" lang="ja-JP" altLang="en-US" sz="2000" dirty="0"/>
              <a:t>アドレス宛でも、どちらでもよい。</a:t>
            </a:r>
            <a:br>
              <a:rPr kumimoji="1" lang="en-US" altLang="ja-JP" sz="2000" dirty="0"/>
            </a:br>
            <a:endParaRPr kumimoji="1" lang="en-US" altLang="ja-JP" sz="2000" dirty="0"/>
          </a:p>
          <a:p>
            <a:r>
              <a:rPr lang="ja-JP" altLang="en-US" sz="2400" dirty="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の通信をグローバル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で行なう際のメリットとデメリット</a:t>
            </a:r>
            <a:endParaRPr lang="en-US" altLang="ja-JP" sz="2400" dirty="0">
              <a:sym typeface="Wingdings" panose="05000000000000000000" pitchFamily="2" charset="2"/>
            </a:endParaRPr>
          </a:p>
          <a:p>
            <a:pPr lvl="1"/>
            <a:r>
              <a:rPr lang="ja-JP" altLang="en-US" sz="2000" dirty="0"/>
              <a:t>異なるクラウド基盤上や、異なるデータセンタ上に複数に分散したコントローラから、容易に </a:t>
            </a:r>
            <a:r>
              <a:rPr lang="en-US" altLang="ja-JP" sz="2000" dirty="0"/>
              <a:t>DB </a:t>
            </a:r>
            <a:r>
              <a:rPr lang="ja-JP" altLang="en-US" sz="2000" dirty="0"/>
              <a:t>に接続できる。</a:t>
            </a:r>
            <a:endParaRPr lang="en-US" altLang="ja-JP" sz="2000" dirty="0"/>
          </a:p>
          <a:p>
            <a:pPr lvl="1"/>
            <a:r>
              <a:rPr lang="en-US" altLang="ja-JP" sz="2000" dirty="0"/>
              <a:t>DB </a:t>
            </a:r>
            <a:r>
              <a:rPr lang="ja-JP" altLang="en-US" sz="2000" dirty="0"/>
              <a:t>サーバーの </a:t>
            </a:r>
            <a:r>
              <a:rPr lang="en-US" altLang="ja-JP" sz="2000" dirty="0"/>
              <a:t>TCP </a:t>
            </a:r>
            <a:r>
              <a:rPr lang="ja-JP" altLang="en-US" sz="2000" dirty="0"/>
              <a:t>ポートをインターネットに露出させる部分でセキュリティ対策を行なう必要が生じる。</a:t>
            </a:r>
            <a:endParaRPr lang="en-US" altLang="ja-JP" sz="2000" dirty="0"/>
          </a:p>
          <a:p>
            <a:pPr lvl="2"/>
            <a:r>
              <a:rPr lang="en-US" altLang="ja-JP" sz="1600" dirty="0"/>
              <a:t>DB </a:t>
            </a:r>
            <a:r>
              <a:rPr lang="ja-JP" altLang="en-US" sz="1600" dirty="0"/>
              <a:t>サーバーをグローバル </a:t>
            </a:r>
            <a:r>
              <a:rPr lang="en-US" altLang="ja-JP" sz="1600" dirty="0"/>
              <a:t>IPv4 </a:t>
            </a:r>
            <a:r>
              <a:rPr lang="ja-JP" altLang="en-US" sz="1600" dirty="0"/>
              <a:t>アドレスで稼働させる場合は、接続する可能性があるコントローラの </a:t>
            </a:r>
            <a:r>
              <a:rPr lang="en-US" altLang="ja-JP" sz="1600" dirty="0"/>
              <a:t>IPv4 </a:t>
            </a:r>
            <a:r>
              <a:rPr lang="ja-JP" altLang="en-US" sz="1600" dirty="0"/>
              <a:t>アドレス一覧からの </a:t>
            </a:r>
            <a:r>
              <a:rPr lang="en-US" altLang="ja-JP" sz="1600" dirty="0"/>
              <a:t>TCP 1433 </a:t>
            </a:r>
            <a:r>
              <a:rPr lang="ja-JP" altLang="en-US" sz="1600" dirty="0"/>
              <a:t>宛通信を受付けるようなファイアウォール設定を行なうことを推奨する。この設定を実施しない場合は、</a:t>
            </a:r>
            <a:r>
              <a:rPr lang="en-US" altLang="ja-JP" sz="1600" dirty="0"/>
              <a:t>DB </a:t>
            </a:r>
            <a:r>
              <a:rPr lang="ja-JP" altLang="en-US" sz="1600" dirty="0"/>
              <a:t>サーバーにインターネットから任意の者による接続試行が行なわれ、</a:t>
            </a:r>
            <a:r>
              <a:rPr lang="en-US" altLang="ja-JP" sz="1600" dirty="0"/>
              <a:t>CPU </a:t>
            </a:r>
            <a:r>
              <a:rPr lang="ja-JP" altLang="en-US" sz="1600" dirty="0"/>
              <a:t>使用率が高まったり、万一 </a:t>
            </a:r>
            <a:r>
              <a:rPr lang="en-US" altLang="ja-JP" sz="1600" dirty="0"/>
              <a:t>SQL Server </a:t>
            </a:r>
            <a:r>
              <a:rPr lang="ja-JP" altLang="en-US" sz="1600" dirty="0"/>
              <a:t>に脆弱性があった場合またはパスワードがデフォルトのままであった場合に、侵入されるおそれがあるためである。</a:t>
            </a:r>
            <a:endParaRPr lang="en-US" altLang="ja-JP" sz="1600" dirty="0"/>
          </a:p>
          <a:p>
            <a:r>
              <a:rPr lang="ja-JP" altLang="en-US" sz="2400" dirty="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の通信をプライベート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で行なう際のメリットとデメリット</a:t>
            </a:r>
            <a:endParaRPr lang="en-US" altLang="ja-JP" sz="2400" dirty="0">
              <a:sym typeface="Wingdings" panose="05000000000000000000" pitchFamily="2" charset="2"/>
            </a:endParaRPr>
          </a:p>
          <a:p>
            <a:pPr lvl="1"/>
            <a:r>
              <a:rPr lang="en-US" altLang="ja-JP" sz="2000" dirty="0"/>
              <a:t>DB </a:t>
            </a:r>
            <a:r>
              <a:rPr lang="ja-JP" altLang="en-US" sz="2000" dirty="0"/>
              <a:t>サーバーの </a:t>
            </a:r>
            <a:r>
              <a:rPr lang="en-US" altLang="ja-JP" sz="2000" dirty="0"/>
              <a:t>TCP </a:t>
            </a:r>
            <a:r>
              <a:rPr lang="ja-JP" altLang="en-US" sz="2000" dirty="0"/>
              <a:t>ポートをインターネットに露出させる必要がなくなる。</a:t>
            </a:r>
            <a:endParaRPr lang="en-US" altLang="ja-JP" sz="2000" dirty="0"/>
          </a:p>
          <a:p>
            <a:pPr lvl="1"/>
            <a:r>
              <a:rPr lang="ja-JP" altLang="en-US" sz="2000" dirty="0"/>
              <a:t>異なるクラウド基盤上や、異なるデータセンタ上に複数に分散したコントローラ間のプライベート </a:t>
            </a:r>
            <a:r>
              <a:rPr lang="en-US" altLang="ja-JP" sz="2000" dirty="0"/>
              <a:t>IPv4 </a:t>
            </a:r>
            <a:r>
              <a:rPr lang="ja-JP" altLang="en-US" sz="2000" dirty="0"/>
              <a:t>を用いた通信には、別途、通信経路を用意する必要がある。</a:t>
            </a:r>
            <a:endParaRPr lang="en-US" altLang="ja-JP" sz="2000" dirty="0"/>
          </a:p>
          <a:p>
            <a:endParaRPr kumimoji="1" lang="ja-JP" altLang="en-US" sz="2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187</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7-2. </a:t>
            </a:r>
            <a:r>
              <a:rPr lang="ja-JP" altLang="en-US" dirty="0"/>
              <a:t>コントローラから </a:t>
            </a:r>
            <a:r>
              <a:rPr lang="en-US" altLang="ja-JP" dirty="0"/>
              <a:t>DB </a:t>
            </a:r>
            <a:r>
              <a:rPr lang="ja-JP" altLang="en-US" dirty="0" err="1"/>
              <a:t>への</a:t>
            </a:r>
            <a:r>
              <a:rPr lang="ja-JP" altLang="en-US" dirty="0"/>
              <a:t>通信の必要性</a:t>
            </a:r>
            <a:endParaRPr kumimoji="1" lang="ja-JP" altLang="en-US" dirty="0"/>
          </a:p>
        </p:txBody>
      </p:sp>
    </p:spTree>
    <p:extLst>
      <p:ext uri="{BB962C8B-B14F-4D97-AF65-F5344CB8AC3E}">
        <p14:creationId xmlns:p14="http://schemas.microsoft.com/office/powerpoint/2010/main" val="243969034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pPr marL="0" indent="0">
              <a:buNone/>
            </a:pPr>
            <a:r>
              <a:rPr kumimoji="1" lang="ja-JP" altLang="en-US" dirty="0"/>
              <a:t>冗長パターン </a:t>
            </a:r>
            <a:r>
              <a:rPr kumimoji="1" lang="en-US" altLang="ja-JP" dirty="0"/>
              <a:t>A, B </a:t>
            </a:r>
            <a:r>
              <a:rPr kumimoji="1" lang="ja-JP" altLang="en-US" dirty="0"/>
              <a:t>のいずれでも、コントローラ冗長化で必要な作業はほぼ同一であり、大変シンプルで、短時間で実現できる。</a:t>
            </a:r>
            <a:endParaRPr kumimoji="1" lang="en-US" altLang="ja-JP" dirty="0"/>
          </a:p>
          <a:p>
            <a:pPr marL="0" indent="0">
              <a:buNone/>
            </a:pPr>
            <a:r>
              <a:rPr kumimoji="1" lang="ja-JP" altLang="en-US" dirty="0"/>
              <a:t>以下の </a:t>
            </a:r>
            <a:r>
              <a:rPr kumimoji="1" lang="en-US" altLang="ja-JP" dirty="0"/>
              <a:t>5 </a:t>
            </a:r>
            <a:r>
              <a:rPr kumimoji="1" lang="ja-JP" altLang="en-US" dirty="0" err="1"/>
              <a:t>つの</a:t>
            </a:r>
            <a:r>
              <a:rPr kumimoji="1" lang="ja-JP" altLang="en-US" dirty="0"/>
              <a:t>作業で冗長化が完了する。</a:t>
            </a:r>
            <a:endParaRPr kumimoji="1" lang="en-US" altLang="ja-JP" dirty="0"/>
          </a:p>
          <a:p>
            <a:r>
              <a:rPr lang="en-US" altLang="ja-JP" sz="3200" dirty="0"/>
              <a:t>7-4. DB </a:t>
            </a:r>
            <a:r>
              <a:rPr lang="ja-JP" altLang="en-US" sz="3200" dirty="0"/>
              <a:t>の独立 </a:t>
            </a:r>
            <a:r>
              <a:rPr lang="en-US" altLang="ja-JP" sz="3200" u="sng" dirty="0">
                <a:solidFill>
                  <a:schemeClr val="accent2">
                    <a:lumMod val="75000"/>
                  </a:schemeClr>
                </a:solidFill>
              </a:rPr>
              <a:t>(</a:t>
            </a:r>
            <a:r>
              <a:rPr lang="ja-JP" altLang="en-US" sz="3200" u="sng" dirty="0">
                <a:solidFill>
                  <a:schemeClr val="accent2">
                    <a:lumMod val="75000"/>
                  </a:schemeClr>
                </a:solidFill>
              </a:rPr>
              <a:t>冗長パターン </a:t>
            </a:r>
            <a:r>
              <a:rPr lang="en-US" altLang="ja-JP" sz="3200" u="sng" dirty="0">
                <a:solidFill>
                  <a:schemeClr val="accent2">
                    <a:lumMod val="75000"/>
                  </a:schemeClr>
                </a:solidFill>
              </a:rPr>
              <a:t>B </a:t>
            </a:r>
            <a:r>
              <a:rPr lang="ja-JP" altLang="en-US" sz="3200" u="sng" dirty="0">
                <a:solidFill>
                  <a:schemeClr val="accent2">
                    <a:lumMod val="75000"/>
                  </a:schemeClr>
                </a:solidFill>
              </a:rPr>
              <a:t>の場合のみ</a:t>
            </a:r>
            <a:r>
              <a:rPr lang="en-US" altLang="ja-JP" sz="3200" u="sng" dirty="0">
                <a:solidFill>
                  <a:schemeClr val="accent2">
                    <a:lumMod val="75000"/>
                  </a:schemeClr>
                </a:solidFill>
              </a:rPr>
              <a:t>)</a:t>
            </a:r>
          </a:p>
          <a:p>
            <a:r>
              <a:rPr kumimoji="1" lang="en-US" altLang="ja-JP" sz="3200" dirty="0"/>
              <a:t>7-5. </a:t>
            </a:r>
            <a:r>
              <a:rPr lang="en-US" altLang="ja-JP" sz="3200" dirty="0"/>
              <a:t>2 </a:t>
            </a:r>
            <a:r>
              <a:rPr lang="ja-JP" altLang="en-US" sz="3200" dirty="0"/>
              <a:t>台目以降のコントローラの構築</a:t>
            </a:r>
            <a:endParaRPr lang="en-US" altLang="ja-JP" sz="3200" dirty="0"/>
          </a:p>
          <a:p>
            <a:r>
              <a:rPr lang="en-US" altLang="ja-JP" sz="3200" dirty="0"/>
              <a:t>7-6. </a:t>
            </a:r>
            <a:r>
              <a:rPr lang="ja-JP" altLang="en-US" sz="3200" dirty="0"/>
              <a:t>各コントローラから単一の </a:t>
            </a:r>
            <a:r>
              <a:rPr lang="en-US" altLang="ja-JP" sz="3200" dirty="0"/>
              <a:t>DB </a:t>
            </a:r>
            <a:r>
              <a:rPr lang="ja-JP" altLang="en-US" sz="3200" dirty="0" err="1"/>
              <a:t>への</a:t>
            </a:r>
            <a:r>
              <a:rPr lang="ja-JP" altLang="en-US" sz="3200" dirty="0"/>
              <a:t>ネットワーク経由の参照設定</a:t>
            </a:r>
            <a:endParaRPr lang="en-US" altLang="ja-JP" sz="3200" dirty="0"/>
          </a:p>
          <a:p>
            <a:r>
              <a:rPr kumimoji="1" lang="en-US" altLang="ja-JP" sz="3200" dirty="0"/>
              <a:t>7-7. </a:t>
            </a:r>
            <a:r>
              <a:rPr kumimoji="1" lang="ja-JP" altLang="en-US" sz="3200" dirty="0"/>
              <a:t>各中継ゲートウェイから、すべてのコントローラへの接続の設定</a:t>
            </a:r>
            <a:endParaRPr kumimoji="1" lang="en-US" altLang="ja-JP" sz="3200" dirty="0"/>
          </a:p>
          <a:p>
            <a:r>
              <a:rPr lang="en-US" altLang="ja-JP" sz="3200" dirty="0"/>
              <a:t>7-8. </a:t>
            </a:r>
            <a:r>
              <a:rPr lang="ja-JP" altLang="en-US" sz="3200" dirty="0"/>
              <a:t>アプリケーションの </a:t>
            </a:r>
            <a:r>
              <a:rPr lang="en-US" altLang="ja-JP" sz="3200" dirty="0"/>
              <a:t>EntryPoint.dat </a:t>
            </a:r>
            <a:r>
              <a:rPr lang="ja-JP" altLang="en-US" sz="3200" dirty="0" err="1"/>
              <a:t>への</a:t>
            </a:r>
            <a:r>
              <a:rPr lang="ja-JP" altLang="en-US" sz="3200" dirty="0"/>
              <a:t>すべてのコントローラへの接続の設定の書き込みとアプリケーションの再ビルド</a:t>
            </a:r>
            <a:endParaRPr kumimoji="1" lang="ja-JP" altLang="en-US" sz="3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7-3. </a:t>
            </a:r>
            <a:r>
              <a:rPr lang="ja-JP" altLang="en-US" dirty="0"/>
              <a:t>コントローラ冗長化で必要な作業</a:t>
            </a:r>
            <a:endParaRPr kumimoji="1" lang="ja-JP" altLang="en-US" dirty="0"/>
          </a:p>
        </p:txBody>
      </p:sp>
    </p:spTree>
    <p:extLst>
      <p:ext uri="{BB962C8B-B14F-4D97-AF65-F5344CB8AC3E}">
        <p14:creationId xmlns:p14="http://schemas.microsoft.com/office/powerpoint/2010/main" val="131576018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913444"/>
          </a:xfrm>
        </p:spPr>
        <p:txBody>
          <a:bodyPr/>
          <a:lstStyle/>
          <a:p>
            <a:r>
              <a:rPr kumimoji="1" lang="ja-JP" altLang="en-US" dirty="0"/>
              <a:t>冗長パターン </a:t>
            </a:r>
            <a:r>
              <a:rPr kumimoji="1" lang="en-US" altLang="ja-JP" dirty="0"/>
              <a:t>B </a:t>
            </a:r>
            <a:r>
              <a:rPr kumimoji="1" lang="ja-JP" altLang="en-US" dirty="0"/>
              <a:t>をとる場合、まず、</a:t>
            </a:r>
            <a:r>
              <a:rPr kumimoji="1" lang="en-US" altLang="ja-JP" dirty="0"/>
              <a:t>DB </a:t>
            </a:r>
            <a:r>
              <a:rPr kumimoji="1" lang="ja-JP" altLang="en-US" dirty="0"/>
              <a:t>を新たに用意した別ホストに独立させる必要がある。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7-4. DB </a:t>
            </a:r>
            <a:r>
              <a:rPr lang="ja-JP" altLang="en-US" dirty="0"/>
              <a:t>の独立 </a:t>
            </a:r>
            <a:r>
              <a:rPr lang="en-US" altLang="ja-JP" u="sng" dirty="0">
                <a:solidFill>
                  <a:schemeClr val="accent2">
                    <a:lumMod val="75000"/>
                  </a:schemeClr>
                </a:solidFill>
              </a:rPr>
              <a:t>(</a:t>
            </a:r>
            <a:r>
              <a:rPr lang="ja-JP" altLang="en-US" u="sng" dirty="0">
                <a:solidFill>
                  <a:schemeClr val="accent2">
                    <a:lumMod val="75000"/>
                  </a:schemeClr>
                </a:solidFill>
              </a:rPr>
              <a:t>冗長パターン </a:t>
            </a:r>
            <a:r>
              <a:rPr lang="en-US" altLang="ja-JP" u="sng" dirty="0">
                <a:solidFill>
                  <a:schemeClr val="accent2">
                    <a:lumMod val="75000"/>
                  </a:schemeClr>
                </a:solidFill>
              </a:rPr>
              <a:t>B </a:t>
            </a:r>
            <a:r>
              <a:rPr lang="ja-JP" altLang="en-US" u="sng" dirty="0">
                <a:solidFill>
                  <a:schemeClr val="accent2">
                    <a:lumMod val="75000"/>
                  </a:schemeClr>
                </a:solidFill>
              </a:rPr>
              <a:t>の場合のみ</a:t>
            </a:r>
            <a:r>
              <a:rPr lang="en-US" altLang="ja-JP" u="sng" dirty="0">
                <a:solidFill>
                  <a:schemeClr val="accent2">
                    <a:lumMod val="75000"/>
                  </a:schemeClr>
                </a:solidFill>
              </a:rPr>
              <a:t>)</a:t>
            </a:r>
            <a:endParaRPr kumimoji="1" lang="ja-JP" altLang="en-US" u="sng" dirty="0">
              <a:solidFill>
                <a:schemeClr val="accent2">
                  <a:lumMod val="75000"/>
                </a:schemeClr>
              </a:solidFill>
            </a:endParaRPr>
          </a:p>
        </p:txBody>
      </p:sp>
      <p:grpSp>
        <p:nvGrpSpPr>
          <p:cNvPr id="5" name="Group 4338"/>
          <p:cNvGrpSpPr>
            <a:grpSpLocks/>
          </p:cNvGrpSpPr>
          <p:nvPr/>
        </p:nvGrpSpPr>
        <p:grpSpPr bwMode="auto">
          <a:xfrm>
            <a:off x="4623840" y="204951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22681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4363591" y="2782571"/>
            <a:ext cx="1324304" cy="369332"/>
          </a:xfrm>
          <a:prstGeom prst="rect">
            <a:avLst/>
          </a:prstGeom>
          <a:noFill/>
        </p:spPr>
        <p:txBody>
          <a:bodyPr wrap="square" rtlCol="0">
            <a:spAutoFit/>
          </a:bodyPr>
          <a:lstStyle/>
          <a:p>
            <a:r>
              <a:rPr kumimoji="1" lang="ja-JP" altLang="en-US" dirty="0"/>
              <a:t>コントローラ</a:t>
            </a:r>
          </a:p>
        </p:txBody>
      </p:sp>
      <p:sp>
        <p:nvSpPr>
          <p:cNvPr id="32" name="フローチャート: 磁気ディスク 31"/>
          <p:cNvSpPr/>
          <p:nvPr/>
        </p:nvSpPr>
        <p:spPr>
          <a:xfrm>
            <a:off x="3584831" y="2119340"/>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3347352" y="2502728"/>
            <a:ext cx="1324304" cy="738664"/>
          </a:xfrm>
          <a:prstGeom prst="rect">
            <a:avLst/>
          </a:prstGeom>
          <a:noFill/>
        </p:spPr>
        <p:txBody>
          <a:bodyPr wrap="square" rtlCol="0">
            <a:spAutoFit/>
          </a:bodyPr>
          <a:lstStyle/>
          <a:p>
            <a:r>
              <a:rPr kumimoji="1" lang="ja-JP" altLang="en-US" sz="1400" dirty="0"/>
              <a:t>同一ホスト上の</a:t>
            </a:r>
            <a:endParaRPr kumimoji="1" lang="en-US" altLang="ja-JP" sz="1400" dirty="0"/>
          </a:p>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8720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354141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454741" y="2292475"/>
            <a:ext cx="1924989" cy="369332"/>
          </a:xfrm>
          <a:prstGeom prst="rect">
            <a:avLst/>
          </a:prstGeom>
          <a:noFill/>
        </p:spPr>
        <p:txBody>
          <a:bodyPr wrap="square" rtlCol="0">
            <a:spAutoFit/>
          </a:bodyPr>
          <a:lstStyle/>
          <a:p>
            <a:r>
              <a:rPr kumimoji="1" lang="ja-JP" altLang="en-US" dirty="0"/>
              <a:t>中継ゲートウェイ</a:t>
            </a:r>
          </a:p>
        </p:txBody>
      </p:sp>
      <p:sp>
        <p:nvSpPr>
          <p:cNvPr id="37" name="テキスト ボックス 36"/>
          <p:cNvSpPr txBox="1"/>
          <p:nvPr/>
        </p:nvSpPr>
        <p:spPr>
          <a:xfrm>
            <a:off x="8454741" y="3040756"/>
            <a:ext cx="1924989" cy="369332"/>
          </a:xfrm>
          <a:prstGeom prst="rect">
            <a:avLst/>
          </a:prstGeom>
          <a:noFill/>
        </p:spPr>
        <p:txBody>
          <a:bodyPr wrap="square" rtlCol="0">
            <a:spAutoFit/>
          </a:bodyPr>
          <a:lstStyle/>
          <a:p>
            <a:r>
              <a:rPr kumimoji="1" lang="ja-JP" altLang="en-US" dirty="0"/>
              <a:t>中継ゲートウェイ</a:t>
            </a:r>
          </a:p>
        </p:txBody>
      </p:sp>
      <p:sp>
        <p:nvSpPr>
          <p:cNvPr id="38" name="テキスト ボックス 37"/>
          <p:cNvSpPr txBox="1"/>
          <p:nvPr/>
        </p:nvSpPr>
        <p:spPr>
          <a:xfrm>
            <a:off x="8454740" y="3752820"/>
            <a:ext cx="1924989" cy="369332"/>
          </a:xfrm>
          <a:prstGeom prst="rect">
            <a:avLst/>
          </a:prstGeom>
          <a:noFill/>
        </p:spPr>
        <p:txBody>
          <a:bodyPr wrap="square" rtlCol="0">
            <a:spAutoFit/>
          </a:bodyPr>
          <a:lstStyle/>
          <a:p>
            <a:r>
              <a:rPr kumimoji="1" lang="ja-JP" altLang="en-US" dirty="0"/>
              <a:t>中継ゲートウェイ</a:t>
            </a:r>
          </a:p>
        </p:txBody>
      </p:sp>
      <p:cxnSp>
        <p:nvCxnSpPr>
          <p:cNvPr id="39" name="直線矢印コネクタ 38"/>
          <p:cNvCxnSpPr/>
          <p:nvPr/>
        </p:nvCxnSpPr>
        <p:spPr>
          <a:xfrm flipH="1">
            <a:off x="5279586" y="2452287"/>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5279587" y="2562477"/>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5288290" y="2713886"/>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687895" y="2082648"/>
            <a:ext cx="1073650" cy="369332"/>
          </a:xfrm>
          <a:prstGeom prst="rect">
            <a:avLst/>
          </a:prstGeom>
          <a:noFill/>
        </p:spPr>
        <p:txBody>
          <a:bodyPr wrap="square" rtlCol="0">
            <a:spAutoFit/>
          </a:bodyPr>
          <a:lstStyle/>
          <a:p>
            <a:r>
              <a:rPr kumimoji="1" lang="ja-JP" altLang="en-US" dirty="0"/>
              <a:t>登録</a:t>
            </a:r>
          </a:p>
        </p:txBody>
      </p:sp>
      <p:sp>
        <p:nvSpPr>
          <p:cNvPr id="43" name="テキスト ボックス 42"/>
          <p:cNvSpPr txBox="1"/>
          <p:nvPr/>
        </p:nvSpPr>
        <p:spPr>
          <a:xfrm>
            <a:off x="5924312" y="2445062"/>
            <a:ext cx="1073650" cy="369332"/>
          </a:xfrm>
          <a:prstGeom prst="rect">
            <a:avLst/>
          </a:prstGeom>
          <a:noFill/>
        </p:spPr>
        <p:txBody>
          <a:bodyPr wrap="square" rtlCol="0">
            <a:spAutoFit/>
          </a:bodyPr>
          <a:lstStyle/>
          <a:p>
            <a:r>
              <a:rPr kumimoji="1" lang="ja-JP" altLang="en-US" dirty="0"/>
              <a:t>登録</a:t>
            </a:r>
          </a:p>
        </p:txBody>
      </p:sp>
      <p:sp>
        <p:nvSpPr>
          <p:cNvPr id="44" name="テキスト ボックス 43"/>
          <p:cNvSpPr txBox="1"/>
          <p:nvPr/>
        </p:nvSpPr>
        <p:spPr>
          <a:xfrm>
            <a:off x="6017223" y="2848474"/>
            <a:ext cx="1073650" cy="369332"/>
          </a:xfrm>
          <a:prstGeom prst="rect">
            <a:avLst/>
          </a:prstGeom>
          <a:noFill/>
        </p:spPr>
        <p:txBody>
          <a:bodyPr wrap="square" rtlCol="0">
            <a:spAutoFit/>
          </a:bodyPr>
          <a:lstStyle/>
          <a:p>
            <a:r>
              <a:rPr kumimoji="1" lang="ja-JP" altLang="en-US" dirty="0"/>
              <a:t>登録</a:t>
            </a:r>
          </a:p>
        </p:txBody>
      </p:sp>
      <p:cxnSp>
        <p:nvCxnSpPr>
          <p:cNvPr id="45" name="直線コネクタ 44"/>
          <p:cNvCxnSpPr>
            <a:stCxn id="32" idx="4"/>
          </p:cNvCxnSpPr>
          <p:nvPr/>
        </p:nvCxnSpPr>
        <p:spPr>
          <a:xfrm flipV="1">
            <a:off x="4254865" y="2292475"/>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46" name="Group 4338"/>
          <p:cNvGrpSpPr>
            <a:grpSpLocks/>
          </p:cNvGrpSpPr>
          <p:nvPr/>
        </p:nvGrpSpPr>
        <p:grpSpPr bwMode="auto">
          <a:xfrm>
            <a:off x="4671656" y="4472105"/>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1"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464940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 name="テキスト ボックス 71"/>
          <p:cNvSpPr txBox="1"/>
          <p:nvPr/>
        </p:nvSpPr>
        <p:spPr>
          <a:xfrm>
            <a:off x="4407762" y="5205159"/>
            <a:ext cx="1327949" cy="369332"/>
          </a:xfrm>
          <a:prstGeom prst="rect">
            <a:avLst/>
          </a:prstGeom>
          <a:noFill/>
        </p:spPr>
        <p:txBody>
          <a:bodyPr wrap="square" rtlCol="0">
            <a:spAutoFit/>
          </a:bodyPr>
          <a:lstStyle/>
          <a:p>
            <a:r>
              <a:rPr kumimoji="1" lang="ja-JP" altLang="en-US" dirty="0"/>
              <a:t>コントローラ</a:t>
            </a:r>
          </a:p>
        </p:txBody>
      </p:sp>
      <p:pic>
        <p:nvPicPr>
          <p:cNvPr id="7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29464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9639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 name="テキスト ボックス 76"/>
          <p:cNvSpPr txBox="1"/>
          <p:nvPr/>
        </p:nvSpPr>
        <p:spPr>
          <a:xfrm>
            <a:off x="8502557" y="4715063"/>
            <a:ext cx="1924989" cy="369332"/>
          </a:xfrm>
          <a:prstGeom prst="rect">
            <a:avLst/>
          </a:prstGeom>
          <a:noFill/>
        </p:spPr>
        <p:txBody>
          <a:bodyPr wrap="square" rtlCol="0">
            <a:spAutoFit/>
          </a:bodyPr>
          <a:lstStyle/>
          <a:p>
            <a:r>
              <a:rPr kumimoji="1" lang="ja-JP" altLang="en-US" dirty="0"/>
              <a:t>中継ゲートウェイ</a:t>
            </a:r>
          </a:p>
        </p:txBody>
      </p:sp>
      <p:sp>
        <p:nvSpPr>
          <p:cNvPr id="78" name="テキスト ボックス 77"/>
          <p:cNvSpPr txBox="1"/>
          <p:nvPr/>
        </p:nvSpPr>
        <p:spPr>
          <a:xfrm>
            <a:off x="8502557" y="5463344"/>
            <a:ext cx="1924989" cy="369332"/>
          </a:xfrm>
          <a:prstGeom prst="rect">
            <a:avLst/>
          </a:prstGeom>
          <a:noFill/>
        </p:spPr>
        <p:txBody>
          <a:bodyPr wrap="square" rtlCol="0">
            <a:spAutoFit/>
          </a:bodyPr>
          <a:lstStyle/>
          <a:p>
            <a:r>
              <a:rPr kumimoji="1" lang="ja-JP" altLang="en-US" dirty="0"/>
              <a:t>中継ゲートウェイ</a:t>
            </a:r>
          </a:p>
        </p:txBody>
      </p:sp>
      <p:sp>
        <p:nvSpPr>
          <p:cNvPr id="79" name="テキスト ボックス 78"/>
          <p:cNvSpPr txBox="1"/>
          <p:nvPr/>
        </p:nvSpPr>
        <p:spPr>
          <a:xfrm>
            <a:off x="8502556" y="6175408"/>
            <a:ext cx="1924989" cy="369332"/>
          </a:xfrm>
          <a:prstGeom prst="rect">
            <a:avLst/>
          </a:prstGeom>
          <a:noFill/>
        </p:spPr>
        <p:txBody>
          <a:bodyPr wrap="square" rtlCol="0">
            <a:spAutoFit/>
          </a:bodyPr>
          <a:lstStyle/>
          <a:p>
            <a:r>
              <a:rPr kumimoji="1" lang="ja-JP" altLang="en-US" dirty="0"/>
              <a:t>中継ゲートウェイ</a:t>
            </a:r>
          </a:p>
        </p:txBody>
      </p:sp>
      <p:cxnSp>
        <p:nvCxnSpPr>
          <p:cNvPr id="80" name="直線矢印コネクタ 79"/>
          <p:cNvCxnSpPr/>
          <p:nvPr/>
        </p:nvCxnSpPr>
        <p:spPr>
          <a:xfrm flipH="1">
            <a:off x="5327402" y="487487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flipH="1" flipV="1">
            <a:off x="5327403" y="4985065"/>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flipH="1" flipV="1">
            <a:off x="5336106" y="5136474"/>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5735711" y="4505236"/>
            <a:ext cx="1073650" cy="369332"/>
          </a:xfrm>
          <a:prstGeom prst="rect">
            <a:avLst/>
          </a:prstGeom>
          <a:noFill/>
        </p:spPr>
        <p:txBody>
          <a:bodyPr wrap="square" rtlCol="0">
            <a:spAutoFit/>
          </a:bodyPr>
          <a:lstStyle/>
          <a:p>
            <a:r>
              <a:rPr kumimoji="1" lang="ja-JP" altLang="en-US" dirty="0"/>
              <a:t>登録</a:t>
            </a:r>
          </a:p>
        </p:txBody>
      </p:sp>
      <p:sp>
        <p:nvSpPr>
          <p:cNvPr id="84" name="テキスト ボックス 83"/>
          <p:cNvSpPr txBox="1"/>
          <p:nvPr/>
        </p:nvSpPr>
        <p:spPr>
          <a:xfrm>
            <a:off x="5972128" y="4867650"/>
            <a:ext cx="1073650" cy="369332"/>
          </a:xfrm>
          <a:prstGeom prst="rect">
            <a:avLst/>
          </a:prstGeom>
          <a:noFill/>
        </p:spPr>
        <p:txBody>
          <a:bodyPr wrap="square" rtlCol="0">
            <a:spAutoFit/>
          </a:bodyPr>
          <a:lstStyle/>
          <a:p>
            <a:r>
              <a:rPr kumimoji="1" lang="ja-JP" altLang="en-US" dirty="0"/>
              <a:t>登録</a:t>
            </a:r>
          </a:p>
        </p:txBody>
      </p:sp>
      <p:sp>
        <p:nvSpPr>
          <p:cNvPr id="85" name="テキスト ボックス 84"/>
          <p:cNvSpPr txBox="1"/>
          <p:nvPr/>
        </p:nvSpPr>
        <p:spPr>
          <a:xfrm>
            <a:off x="6065039" y="5271062"/>
            <a:ext cx="1073650" cy="369332"/>
          </a:xfrm>
          <a:prstGeom prst="rect">
            <a:avLst/>
          </a:prstGeom>
          <a:noFill/>
        </p:spPr>
        <p:txBody>
          <a:bodyPr wrap="square" rtlCol="0">
            <a:spAutoFit/>
          </a:bodyPr>
          <a:lstStyle/>
          <a:p>
            <a:r>
              <a:rPr kumimoji="1" lang="ja-JP" altLang="en-US" dirty="0"/>
              <a:t>登録</a:t>
            </a:r>
          </a:p>
        </p:txBody>
      </p:sp>
      <p:sp>
        <p:nvSpPr>
          <p:cNvPr id="87" name="フローチャート: 磁気ディスク 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ボックス 87"/>
          <p:cNvSpPr txBox="1"/>
          <p:nvPr/>
        </p:nvSpPr>
        <p:spPr>
          <a:xfrm>
            <a:off x="583409" y="5509384"/>
            <a:ext cx="1324304" cy="523220"/>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89" name="図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90" name="テキスト ボックス 89"/>
          <p:cNvSpPr txBox="1"/>
          <p:nvPr/>
        </p:nvSpPr>
        <p:spPr>
          <a:xfrm>
            <a:off x="1540716" y="4385155"/>
            <a:ext cx="1543317" cy="646331"/>
          </a:xfrm>
          <a:prstGeom prst="rect">
            <a:avLst/>
          </a:prstGeom>
          <a:noFill/>
        </p:spPr>
        <p:txBody>
          <a:bodyPr wrap="square" rtlCol="0">
            <a:spAutoFit/>
          </a:bodyPr>
          <a:lstStyle/>
          <a:p>
            <a:r>
              <a:rPr kumimoji="1" lang="ja-JP" altLang="en-US" dirty="0"/>
              <a:t>データベース</a:t>
            </a:r>
          </a:p>
          <a:p>
            <a:r>
              <a:rPr kumimoji="1" lang="ja-JP" altLang="en-US" dirty="0"/>
              <a:t>専用サーバー</a:t>
            </a:r>
          </a:p>
        </p:txBody>
      </p:sp>
      <p:cxnSp>
        <p:nvCxnSpPr>
          <p:cNvPr id="91" name="直線コネクタ 90"/>
          <p:cNvCxnSpPr/>
          <p:nvPr/>
        </p:nvCxnSpPr>
        <p:spPr>
          <a:xfrm flipV="1">
            <a:off x="1447869" y="4867650"/>
            <a:ext cx="3220854" cy="447769"/>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3" name="下矢印 92"/>
          <p:cNvSpPr/>
          <p:nvPr/>
        </p:nvSpPr>
        <p:spPr>
          <a:xfrm>
            <a:off x="4812425" y="3541410"/>
            <a:ext cx="1204798" cy="746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フローチャート: 磁気ディスク 93"/>
          <p:cNvSpPr/>
          <p:nvPr/>
        </p:nvSpPr>
        <p:spPr>
          <a:xfrm>
            <a:off x="3505883" y="51584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テキスト ボックス 94"/>
          <p:cNvSpPr txBox="1"/>
          <p:nvPr/>
        </p:nvSpPr>
        <p:spPr>
          <a:xfrm>
            <a:off x="3268404" y="5541864"/>
            <a:ext cx="1324304" cy="738664"/>
          </a:xfrm>
          <a:prstGeom prst="rect">
            <a:avLst/>
          </a:prstGeom>
          <a:noFill/>
        </p:spPr>
        <p:txBody>
          <a:bodyPr wrap="square" rtlCol="0">
            <a:spAutoFit/>
          </a:bodyPr>
          <a:lstStyle/>
          <a:p>
            <a:r>
              <a:rPr kumimoji="1" lang="ja-JP" altLang="en-US" sz="1400" dirty="0"/>
              <a:t>同一ホスト上の</a:t>
            </a:r>
            <a:endParaRPr kumimoji="1" lang="en-US" altLang="ja-JP" sz="1400" dirty="0"/>
          </a:p>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cxnSp>
        <p:nvCxnSpPr>
          <p:cNvPr id="96" name="直線コネクタ 95"/>
          <p:cNvCxnSpPr>
            <a:stCxn id="94" idx="4"/>
            <a:endCxn id="49" idx="1"/>
          </p:cNvCxnSpPr>
          <p:nvPr/>
        </p:nvCxnSpPr>
        <p:spPr>
          <a:xfrm flipV="1">
            <a:off x="4175917" y="5007718"/>
            <a:ext cx="498799" cy="347827"/>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8" name="テキスト ボックス 97"/>
          <p:cNvSpPr txBox="1"/>
          <p:nvPr/>
        </p:nvSpPr>
        <p:spPr>
          <a:xfrm>
            <a:off x="3302876" y="4935200"/>
            <a:ext cx="1977782" cy="923330"/>
          </a:xfrm>
          <a:prstGeom prst="rect">
            <a:avLst/>
          </a:prstGeom>
          <a:noFill/>
        </p:spPr>
        <p:txBody>
          <a:bodyPr wrap="square" rtlCol="0">
            <a:spAutoFit/>
          </a:bodyPr>
          <a:lstStyle/>
          <a:p>
            <a:r>
              <a:rPr lang="en-US" altLang="ja-JP" sz="5400" b="1" dirty="0">
                <a:solidFill>
                  <a:srgbClr val="FF0000"/>
                </a:solidFill>
              </a:rPr>
              <a:t>×</a:t>
            </a:r>
            <a:endParaRPr lang="ja-JP" altLang="en-US" sz="5400" b="1" dirty="0">
              <a:solidFill>
                <a:srgbClr val="FF0000"/>
              </a:solidFill>
            </a:endParaRPr>
          </a:p>
        </p:txBody>
      </p:sp>
      <p:sp>
        <p:nvSpPr>
          <p:cNvPr id="100" name="テキスト ボックス 99"/>
          <p:cNvSpPr txBox="1"/>
          <p:nvPr/>
        </p:nvSpPr>
        <p:spPr>
          <a:xfrm>
            <a:off x="4064977" y="5337971"/>
            <a:ext cx="1331604" cy="369332"/>
          </a:xfrm>
          <a:prstGeom prst="rect">
            <a:avLst/>
          </a:prstGeom>
          <a:noFill/>
        </p:spPr>
        <p:txBody>
          <a:bodyPr wrap="square" rtlCol="0">
            <a:spAutoFit/>
          </a:bodyPr>
          <a:lstStyle/>
          <a:p>
            <a:r>
              <a:rPr kumimoji="1" lang="ja-JP" altLang="en-US" b="1" dirty="0">
                <a:solidFill>
                  <a:srgbClr val="FF0000"/>
                </a:solidFill>
              </a:rPr>
              <a:t>廃止</a:t>
            </a:r>
          </a:p>
        </p:txBody>
      </p:sp>
      <p:sp>
        <p:nvSpPr>
          <p:cNvPr id="101" name="下カーブ矢印 100"/>
          <p:cNvSpPr/>
          <p:nvPr/>
        </p:nvSpPr>
        <p:spPr>
          <a:xfrm flipH="1" flipV="1">
            <a:off x="1787789" y="5602889"/>
            <a:ext cx="1292687" cy="3900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2" name="テキスト ボックス 101"/>
          <p:cNvSpPr txBox="1"/>
          <p:nvPr/>
        </p:nvSpPr>
        <p:spPr>
          <a:xfrm>
            <a:off x="1930143" y="5962398"/>
            <a:ext cx="2022843" cy="923330"/>
          </a:xfrm>
          <a:prstGeom prst="rect">
            <a:avLst/>
          </a:prstGeom>
          <a:noFill/>
        </p:spPr>
        <p:txBody>
          <a:bodyPr wrap="square" rtlCol="0">
            <a:spAutoFit/>
          </a:bodyPr>
          <a:lstStyle/>
          <a:p>
            <a:r>
              <a:rPr kumimoji="1" lang="ja-JP" altLang="en-US" dirty="0"/>
              <a:t>バックアップと</a:t>
            </a:r>
          </a:p>
          <a:p>
            <a:r>
              <a:rPr kumimoji="1" lang="ja-JP" altLang="en-US" dirty="0"/>
              <a:t>復元により</a:t>
            </a:r>
          </a:p>
          <a:p>
            <a:r>
              <a:rPr kumimoji="1" lang="ja-JP" altLang="en-US" dirty="0"/>
              <a:t>コピー</a:t>
            </a:r>
          </a:p>
        </p:txBody>
      </p:sp>
    </p:spTree>
    <p:extLst>
      <p:ext uri="{BB962C8B-B14F-4D97-AF65-F5344CB8AC3E}">
        <p14:creationId xmlns:p14="http://schemas.microsoft.com/office/powerpoint/2010/main" val="663591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400" dirty="0"/>
              <a:t>中継ゲートウェイ </a:t>
            </a:r>
            <a:r>
              <a:rPr kumimoji="1" lang="en-US" altLang="ja-JP" sz="2400" dirty="0"/>
              <a:t>(1 </a:t>
            </a:r>
            <a:r>
              <a:rPr kumimoji="1" lang="ja-JP" altLang="en-US" sz="2400" dirty="0"/>
              <a:t>台以上</a:t>
            </a:r>
            <a:r>
              <a:rPr kumimoji="1" lang="en-US" altLang="ja-JP" sz="2400" dirty="0"/>
              <a:t>)</a:t>
            </a:r>
            <a:endParaRPr lang="en-US" altLang="ja-JP" sz="2400" dirty="0"/>
          </a:p>
          <a:p>
            <a:pPr lvl="1"/>
            <a:r>
              <a:rPr lang="en-US" altLang="ja-JP" sz="2000" dirty="0"/>
              <a:t>CPU: (Intel/AMD x64) 2.0GHz </a:t>
            </a:r>
            <a:r>
              <a:rPr lang="ja-JP" altLang="en-US" sz="2000" dirty="0"/>
              <a:t>程度、</a:t>
            </a:r>
            <a:r>
              <a:rPr lang="en-US" altLang="ja-JP" sz="2000" dirty="0"/>
              <a:t>4 </a:t>
            </a:r>
            <a:r>
              <a:rPr lang="ja-JP" altLang="en-US" sz="2000" dirty="0"/>
              <a:t>コア以上</a:t>
            </a:r>
            <a:br>
              <a:rPr lang="en-US" altLang="ja-JP" sz="2000" dirty="0"/>
            </a:br>
            <a:r>
              <a:rPr lang="ja-JP" altLang="en-US" sz="2000" dirty="0"/>
              <a:t>または </a:t>
            </a:r>
            <a:r>
              <a:rPr lang="en-US" altLang="ja-JP" sz="2000" dirty="0"/>
              <a:t>Raspberry Pi 4 Model B (ARM 4 </a:t>
            </a:r>
            <a:r>
              <a:rPr lang="ja-JP" altLang="en-US" sz="2000" dirty="0"/>
              <a:t>コア</a:t>
            </a:r>
            <a:r>
              <a:rPr lang="en-US" altLang="ja-JP" sz="2000" dirty="0"/>
              <a:t>)</a:t>
            </a:r>
          </a:p>
          <a:p>
            <a:pPr lvl="1"/>
            <a:r>
              <a:rPr lang="en-US" altLang="ja-JP" sz="2000" dirty="0"/>
              <a:t>RAM: 4GB </a:t>
            </a:r>
            <a:r>
              <a:rPr lang="ja-JP" altLang="en-US" sz="2000" dirty="0"/>
              <a:t>以上</a:t>
            </a:r>
            <a:endParaRPr lang="en-US" altLang="ja-JP" sz="2000" dirty="0"/>
          </a:p>
          <a:p>
            <a:pPr lvl="1"/>
            <a:r>
              <a:rPr lang="ja-JP" altLang="en-US" sz="2000" dirty="0"/>
              <a:t>ストレージ</a:t>
            </a:r>
            <a:r>
              <a:rPr lang="en-US" altLang="ja-JP" sz="2000" dirty="0"/>
              <a:t>:</a:t>
            </a:r>
            <a:r>
              <a:rPr lang="ja-JP" altLang="en-US" sz="2000" dirty="0"/>
              <a:t> </a:t>
            </a:r>
            <a:r>
              <a:rPr lang="en-US" altLang="ja-JP" sz="2000" dirty="0"/>
              <a:t>32GB</a:t>
            </a:r>
            <a:r>
              <a:rPr lang="ja-JP" altLang="en-US" sz="2000" dirty="0"/>
              <a:t> 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a:t>Linux (Ubuntu 16.04/18.04/20.04</a:t>
            </a:r>
            <a:r>
              <a:rPr lang="ja-JP" altLang="en-US" sz="2000" dirty="0"/>
              <a:t> を推奨</a:t>
            </a:r>
            <a:r>
              <a:rPr lang="en-US" altLang="ja-JP" sz="2000" dirty="0"/>
              <a:t>)</a:t>
            </a:r>
          </a:p>
          <a:p>
            <a:r>
              <a:rPr kumimoji="1" lang="ja-JP" altLang="en-US" sz="2400" dirty="0"/>
              <a:t>中継ゲートウェイ </a:t>
            </a:r>
            <a:r>
              <a:rPr kumimoji="1" lang="en-US" altLang="ja-JP" sz="2400" dirty="0"/>
              <a:t>1 </a:t>
            </a:r>
            <a:r>
              <a:rPr kumimoji="1" lang="ja-JP" altLang="en-US" sz="2400" dirty="0"/>
              <a:t>台あたりのサーバーセッション数</a:t>
            </a:r>
            <a:endParaRPr kumimoji="1" lang="en-US" altLang="ja-JP" sz="2400" dirty="0"/>
          </a:p>
          <a:p>
            <a:pPr lvl="1"/>
            <a:r>
              <a:rPr lang="en-US" altLang="ja-JP" sz="2000" dirty="0"/>
              <a:t>500 </a:t>
            </a:r>
            <a:r>
              <a:rPr lang="ja-JP" altLang="en-US" sz="2000" dirty="0"/>
              <a:t>サーバーセッション程度を通常値として設計することを推奨。← 高品質サービスの基準値</a:t>
            </a:r>
          </a:p>
          <a:p>
            <a:pPr lvl="1"/>
            <a:r>
              <a:rPr lang="en-US" altLang="ja-JP" sz="2000" dirty="0"/>
              <a:t>1,000 </a:t>
            </a:r>
            <a:r>
              <a:rPr lang="ja-JP" altLang="en-US" sz="2000" dirty="0"/>
              <a:t>サーバーセッション程度を上限として設計することを推奨。</a:t>
            </a:r>
            <a:endParaRPr lang="en-US" altLang="ja-JP" sz="2000" dirty="0"/>
          </a:p>
          <a:p>
            <a:pPr lvl="1"/>
            <a:r>
              <a:rPr lang="ja-JP" altLang="en-US" sz="2000" dirty="0"/>
              <a:t>参考</a:t>
            </a:r>
            <a:endParaRPr lang="en-US" altLang="ja-JP" sz="2000" dirty="0"/>
          </a:p>
          <a:p>
            <a:pPr lvl="2"/>
            <a:r>
              <a:rPr lang="ja-JP" altLang="en-US" sz="1600" dirty="0"/>
              <a:t>パブリック版の実験中、実際には上記スペックで </a:t>
            </a:r>
            <a:r>
              <a:rPr lang="en-US" altLang="ja-JP" sz="1600" dirty="0"/>
              <a:t>3,000 </a:t>
            </a:r>
            <a:r>
              <a:rPr lang="ja-JP" altLang="en-US" sz="1600" dirty="0"/>
              <a:t>サーバーセッション程度まで処理の実績あり。</a:t>
            </a:r>
          </a:p>
          <a:p>
            <a:pPr lvl="2"/>
            <a:r>
              <a:rPr lang="ja-JP" altLang="en-US" sz="1600" dirty="0"/>
              <a:t>理論上限値は </a:t>
            </a:r>
            <a:r>
              <a:rPr lang="en-US" altLang="ja-JP" sz="1600" dirty="0"/>
              <a:t>1 </a:t>
            </a:r>
            <a:r>
              <a:rPr lang="ja-JP" altLang="en-US" sz="1600" dirty="0"/>
              <a:t>中継ゲートウェイあたり </a:t>
            </a:r>
            <a:r>
              <a:rPr lang="en-US" altLang="ja-JP" sz="1600" dirty="0"/>
              <a:t>5,000 </a:t>
            </a:r>
            <a:r>
              <a:rPr lang="ja-JP" altLang="en-US" sz="1600" dirty="0"/>
              <a:t>サーバーセッション程度。</a:t>
            </a:r>
            <a:endParaRPr lang="en-US" altLang="ja-JP" sz="1600" dirty="0"/>
          </a:p>
          <a:p>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356110356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859259" cy="5453913"/>
          </a:xfrm>
        </p:spPr>
        <p:txBody>
          <a:bodyPr>
            <a:normAutofit fontScale="62500" lnSpcReduction="20000"/>
          </a:bodyPr>
          <a:lstStyle/>
          <a:p>
            <a:pPr>
              <a:lnSpc>
                <a:spcPct val="120000"/>
              </a:lnSpc>
            </a:pPr>
            <a:r>
              <a:rPr lang="en-US" altLang="ja-JP" sz="2400" dirty="0"/>
              <a:t>DB </a:t>
            </a:r>
            <a:r>
              <a:rPr lang="ja-JP" altLang="en-US" sz="2400" dirty="0"/>
              <a:t>の独立の手順 </a:t>
            </a:r>
            <a:r>
              <a:rPr lang="en-US" altLang="ja-JP" sz="2400" dirty="0"/>
              <a:t>(</a:t>
            </a:r>
            <a:r>
              <a:rPr lang="ja-JP" altLang="en-US" sz="2400" dirty="0"/>
              <a:t>新たなシステム構築で最初から冗長パターン </a:t>
            </a:r>
            <a:r>
              <a:rPr lang="en-US" altLang="ja-JP" sz="2400" dirty="0"/>
              <a:t>B </a:t>
            </a:r>
            <a:r>
              <a:rPr lang="ja-JP" altLang="en-US" sz="2400" dirty="0"/>
              <a:t>を選ぶ場合</a:t>
            </a:r>
            <a:r>
              <a:rPr lang="en-US" altLang="ja-JP" sz="2400" dirty="0"/>
              <a:t>)</a:t>
            </a:r>
          </a:p>
          <a:p>
            <a:pPr marL="457200" lvl="1" indent="0">
              <a:lnSpc>
                <a:spcPct val="120000"/>
              </a:lnSpc>
              <a:buNone/>
            </a:pPr>
            <a:r>
              <a:rPr kumimoji="1" lang="ja-JP" altLang="en-US" sz="2000" dirty="0"/>
              <a:t>新たに </a:t>
            </a:r>
            <a:r>
              <a:rPr kumimoji="1" lang="en-US" altLang="ja-JP" sz="2000" dirty="0"/>
              <a:t>DB </a:t>
            </a:r>
            <a:r>
              <a:rPr kumimoji="1" lang="ja-JP" altLang="en-US" sz="2000" dirty="0"/>
              <a:t>を一から構築するため、データの移行は必要ない。</a:t>
            </a:r>
            <a:endParaRPr kumimoji="1" lang="en-US" altLang="ja-JP" sz="2000" dirty="0"/>
          </a:p>
          <a:p>
            <a:pPr marL="914400" lvl="1" indent="-457200">
              <a:lnSpc>
                <a:spcPct val="120000"/>
              </a:lnSpc>
              <a:buFont typeface="+mj-lt"/>
              <a:buAutoNum type="arabicPeriod"/>
            </a:pPr>
            <a:r>
              <a:rPr lang="en-US" altLang="ja-JP" sz="2000" dirty="0"/>
              <a:t>DB </a:t>
            </a:r>
            <a:r>
              <a:rPr lang="ja-JP" altLang="en-US" sz="2000" dirty="0"/>
              <a:t>専用のホストを構築する。</a:t>
            </a:r>
            <a:r>
              <a:rPr lang="en-US" altLang="ja-JP" sz="2000" dirty="0"/>
              <a:t>OS </a:t>
            </a:r>
            <a:r>
              <a:rPr lang="ja-JP" altLang="en-US" sz="2000" dirty="0"/>
              <a:t>は </a:t>
            </a:r>
            <a:r>
              <a:rPr lang="en-US" altLang="ja-JP" sz="2000" dirty="0"/>
              <a:t>SQL Server 2019 Express </a:t>
            </a:r>
            <a:r>
              <a:rPr lang="ja-JP" altLang="en-US" sz="2000" dirty="0"/>
              <a:t>が動作する任意の </a:t>
            </a:r>
            <a:r>
              <a:rPr lang="en-US" altLang="ja-JP" sz="2000" dirty="0"/>
              <a:t>OS </a:t>
            </a:r>
            <a:r>
              <a:rPr lang="ja-JP" altLang="en-US" sz="2000" dirty="0"/>
              <a:t>でよい。</a:t>
            </a:r>
            <a:r>
              <a:rPr lang="en-US" altLang="ja-JP" sz="2000" dirty="0"/>
              <a:t>(Windows Server 2019, Ubuntu Linux </a:t>
            </a:r>
            <a:r>
              <a:rPr lang="ja-JP" altLang="en-US" sz="2000" dirty="0"/>
              <a:t>等</a:t>
            </a:r>
            <a:r>
              <a:rPr lang="en-US" altLang="ja-JP" sz="2000" dirty="0"/>
              <a:t>)</a:t>
            </a:r>
            <a:br>
              <a:rPr lang="en-US" altLang="ja-JP" sz="2000" dirty="0"/>
            </a:br>
            <a:r>
              <a:rPr kumimoji="1" lang="ja-JP" altLang="en-US" sz="2000" dirty="0"/>
              <a:t>「</a:t>
            </a:r>
            <a:r>
              <a:rPr kumimoji="1" lang="en-US" altLang="ja-JP" sz="2000" dirty="0"/>
              <a:t>3-3</a:t>
            </a:r>
            <a:r>
              <a:rPr kumimoji="1" lang="ja-JP" altLang="en-US" sz="2000" dirty="0"/>
              <a:t>」 </a:t>
            </a:r>
            <a:r>
              <a:rPr kumimoji="1" lang="en-US" altLang="ja-JP" sz="2000" dirty="0"/>
              <a:t>(Windows </a:t>
            </a:r>
            <a:r>
              <a:rPr kumimoji="1" lang="ja-JP" altLang="en-US" sz="2000" dirty="0"/>
              <a:t>の場合</a:t>
            </a:r>
            <a:r>
              <a:rPr kumimoji="1" lang="en-US" altLang="ja-JP" sz="2000" dirty="0"/>
              <a:t>) </a:t>
            </a:r>
            <a:r>
              <a:rPr kumimoji="1" lang="ja-JP" altLang="en-US" sz="2000" dirty="0"/>
              <a:t>または 「</a:t>
            </a:r>
            <a:r>
              <a:rPr kumimoji="1" lang="en-US" altLang="ja-JP" sz="2000" dirty="0"/>
              <a:t>4-3</a:t>
            </a:r>
            <a:r>
              <a:rPr kumimoji="1" lang="ja-JP" altLang="en-US" sz="2000" dirty="0"/>
              <a:t>」  </a:t>
            </a:r>
            <a:r>
              <a:rPr kumimoji="1" lang="en-US" altLang="ja-JP" sz="2000" dirty="0"/>
              <a:t>(Linux </a:t>
            </a:r>
            <a:r>
              <a:rPr kumimoji="1" lang="ja-JP" altLang="en-US" sz="2000" dirty="0"/>
              <a:t>の場合</a:t>
            </a:r>
            <a:r>
              <a:rPr kumimoji="1" lang="en-US" altLang="ja-JP" sz="2000" dirty="0"/>
              <a:t>) </a:t>
            </a:r>
            <a:r>
              <a:rPr kumimoji="1" lang="ja-JP" altLang="en-US" sz="2000" dirty="0"/>
              <a:t>の手順に従い、</a:t>
            </a:r>
            <a:r>
              <a:rPr kumimoji="1" lang="en-US" altLang="ja-JP" sz="2000" dirty="0"/>
              <a:t>SQL Server </a:t>
            </a:r>
            <a:r>
              <a:rPr kumimoji="1" lang="ja-JP" altLang="en-US" sz="2000" dirty="0"/>
              <a:t>をインストールする。</a:t>
            </a:r>
          </a:p>
          <a:p>
            <a:pPr marL="914400" lvl="1" indent="-457200">
              <a:lnSpc>
                <a:spcPct val="120000"/>
              </a:lnSpc>
              <a:buFont typeface="+mj-lt"/>
              <a:buAutoNum type="arabicPeriod"/>
            </a:pPr>
            <a:r>
              <a:rPr lang="ja-JP" altLang="en-US" sz="2000" dirty="0"/>
              <a:t>「</a:t>
            </a:r>
            <a:r>
              <a:rPr lang="en-US" altLang="ja-JP" sz="2000" dirty="0"/>
              <a:t>3-4</a:t>
            </a:r>
            <a:r>
              <a:rPr lang="ja-JP" altLang="en-US" sz="2000" dirty="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a:t>4-4</a:t>
            </a:r>
            <a:r>
              <a:rPr lang="ja-JP" altLang="en-US" sz="2000" dirty="0"/>
              <a:t>」  </a:t>
            </a:r>
            <a:r>
              <a:rPr lang="en-US" altLang="ja-JP" sz="2000" dirty="0"/>
              <a:t>(Linux </a:t>
            </a:r>
            <a:r>
              <a:rPr lang="ja-JP" altLang="en-US" sz="2000" dirty="0"/>
              <a:t>の場合</a:t>
            </a:r>
            <a:r>
              <a:rPr lang="en-US" altLang="ja-JP" sz="2000" dirty="0"/>
              <a:t>) </a:t>
            </a:r>
            <a:r>
              <a:rPr lang="ja-JP" altLang="en-US" sz="2000" dirty="0"/>
              <a:t>の手順に従い、</a:t>
            </a:r>
            <a:r>
              <a:rPr lang="en-US" altLang="ja-JP" sz="2000" dirty="0"/>
              <a:t>SQL Server </a:t>
            </a:r>
            <a:r>
              <a:rPr lang="ja-JP" altLang="en-US" sz="2000" dirty="0"/>
              <a:t>のテーブル等を初期構築する。</a:t>
            </a:r>
            <a:endParaRPr kumimoji="1" lang="en-US" altLang="ja-JP" sz="2000" dirty="0"/>
          </a:p>
          <a:p>
            <a:pPr>
              <a:lnSpc>
                <a:spcPct val="120000"/>
              </a:lnSpc>
            </a:pPr>
            <a:r>
              <a:rPr kumimoji="1" lang="en-US" altLang="ja-JP" sz="2400" dirty="0"/>
              <a:t>DB </a:t>
            </a:r>
            <a:r>
              <a:rPr kumimoji="1" lang="ja-JP" altLang="en-US" sz="2400" dirty="0"/>
              <a:t>の独立の手順 </a:t>
            </a:r>
            <a:r>
              <a:rPr kumimoji="1" lang="en-US" altLang="ja-JP" sz="2400" dirty="0"/>
              <a:t>(</a:t>
            </a:r>
            <a:r>
              <a:rPr kumimoji="1" lang="ja-JP" altLang="en-US" sz="2400" dirty="0"/>
              <a:t>すでにコントローラとの同居 </a:t>
            </a:r>
            <a:r>
              <a:rPr kumimoji="1" lang="en-US" altLang="ja-JP" sz="2400" dirty="0"/>
              <a:t>DB </a:t>
            </a:r>
            <a:r>
              <a:rPr kumimoji="1" lang="ja-JP" altLang="en-US" sz="2400" dirty="0"/>
              <a:t>を運用している場合</a:t>
            </a:r>
            <a:r>
              <a:rPr kumimoji="1" lang="en-US" altLang="ja-JP" sz="2400" dirty="0"/>
              <a:t>)</a:t>
            </a:r>
          </a:p>
          <a:p>
            <a:pPr marL="457200" lvl="1" indent="0">
              <a:lnSpc>
                <a:spcPct val="120000"/>
              </a:lnSpc>
              <a:buNone/>
            </a:pPr>
            <a:r>
              <a:rPr lang="ja-JP" altLang="en-US" sz="2000" dirty="0"/>
              <a:t>すでに動作している </a:t>
            </a:r>
            <a:r>
              <a:rPr lang="en-US" altLang="ja-JP" sz="2000" dirty="0"/>
              <a:t>DB </a:t>
            </a:r>
            <a:r>
              <a:rPr lang="ja-JP" altLang="en-US" sz="2000" dirty="0"/>
              <a:t>のデータを、新たな </a:t>
            </a:r>
            <a:r>
              <a:rPr lang="en-US" altLang="ja-JP" sz="2000" dirty="0"/>
              <a:t>DB </a:t>
            </a:r>
            <a:r>
              <a:rPr lang="ja-JP" altLang="en-US" sz="2000" dirty="0"/>
              <a:t>サーバーに移行する必要がある。</a:t>
            </a:r>
            <a:endParaRPr lang="en-US" altLang="ja-JP" sz="2000" dirty="0"/>
          </a:p>
          <a:p>
            <a:pPr marL="914400" lvl="1" indent="-457200">
              <a:lnSpc>
                <a:spcPct val="120000"/>
              </a:lnSpc>
              <a:buFont typeface="+mj-lt"/>
              <a:buAutoNum type="arabicPeriod"/>
            </a:pPr>
            <a:r>
              <a:rPr lang="ja-JP" altLang="en-US" sz="2000" dirty="0"/>
              <a:t>念のため、既存の </a:t>
            </a:r>
            <a:r>
              <a:rPr lang="en-US" altLang="ja-JP" sz="2000" dirty="0"/>
              <a:t>DB </a:t>
            </a:r>
            <a:r>
              <a:rPr lang="ja-JP" altLang="en-US" sz="2000" dirty="0"/>
              <a:t>が稼働しているホストのデータを完全にバックアップする。</a:t>
            </a:r>
            <a:endParaRPr lang="en-US" altLang="ja-JP" sz="2000" dirty="0"/>
          </a:p>
          <a:p>
            <a:pPr marL="914400" lvl="1" indent="-457200">
              <a:lnSpc>
                <a:spcPct val="120000"/>
              </a:lnSpc>
              <a:buFont typeface="+mj-lt"/>
              <a:buAutoNum type="arabicPeriod"/>
            </a:pPr>
            <a:r>
              <a:rPr lang="ja-JP" altLang="en-US" sz="2000" dirty="0"/>
              <a:t>既存の </a:t>
            </a:r>
            <a:r>
              <a:rPr lang="en-US" altLang="ja-JP" sz="2000" dirty="0"/>
              <a:t>DB </a:t>
            </a:r>
            <a:r>
              <a:rPr lang="ja-JP" altLang="en-US" sz="2000" dirty="0"/>
              <a:t>サーバーの「</a:t>
            </a:r>
            <a:r>
              <a:rPr lang="en-US" altLang="ja-JP" sz="2000" dirty="0"/>
              <a:t>THINDB</a:t>
            </a:r>
            <a:r>
              <a:rPr lang="ja-JP" altLang="en-US" sz="2000" dirty="0"/>
              <a:t>」データベースにおいて、 「</a:t>
            </a:r>
            <a:r>
              <a:rPr lang="en-US" altLang="ja-JP" sz="2000" dirty="0"/>
              <a:t>MACHINE</a:t>
            </a:r>
            <a:r>
              <a:rPr lang="ja-JP" altLang="en-US" sz="2000" dirty="0"/>
              <a:t>」テーブル、「</a:t>
            </a:r>
            <a:r>
              <a:rPr lang="en-US" altLang="ja-JP" sz="2000" dirty="0"/>
              <a:t>STAT</a:t>
            </a:r>
            <a:r>
              <a:rPr lang="ja-JP" altLang="en-US" sz="2000" dirty="0"/>
              <a:t>」テーブル、「</a:t>
            </a:r>
            <a:r>
              <a:rPr lang="en-US" altLang="ja-JP" sz="2000" dirty="0"/>
              <a:t>SVC</a:t>
            </a:r>
            <a:r>
              <a:rPr lang="ja-JP" altLang="en-US" sz="2000" dirty="0"/>
              <a:t>」テーブル、「</a:t>
            </a:r>
            <a:r>
              <a:rPr lang="en-US" altLang="ja-JP" sz="2000" dirty="0"/>
              <a:t>VAR</a:t>
            </a:r>
            <a:r>
              <a:rPr lang="ja-JP" altLang="en-US" sz="2000" dirty="0"/>
              <a:t>」テーブルの内容を表示する。念のため </a:t>
            </a:r>
            <a:r>
              <a:rPr lang="en-US" altLang="ja-JP" sz="2000" dirty="0"/>
              <a:t>CSV </a:t>
            </a:r>
            <a:r>
              <a:rPr lang="ja-JP" altLang="en-US" sz="2000" dirty="0"/>
              <a:t>等で安全・秘密に手元端末に保存する。</a:t>
            </a:r>
            <a:r>
              <a:rPr lang="en-US" altLang="ja-JP" sz="2000" dirty="0"/>
              <a:t>(</a:t>
            </a:r>
            <a:r>
              <a:rPr lang="ja-JP" altLang="en-US" sz="2000" dirty="0"/>
              <a:t>これらの </a:t>
            </a:r>
            <a:r>
              <a:rPr lang="en-US" altLang="ja-JP" sz="2000" dirty="0"/>
              <a:t>CSV </a:t>
            </a:r>
            <a:r>
              <a:rPr lang="ja-JP" altLang="en-US" sz="2000" dirty="0"/>
              <a:t>は </a:t>
            </a:r>
            <a:r>
              <a:rPr lang="en-US" altLang="ja-JP" sz="2000" dirty="0"/>
              <a:t>7. </a:t>
            </a:r>
            <a:r>
              <a:rPr lang="ja-JP" altLang="en-US" sz="2000" dirty="0"/>
              <a:t>で復元が完了したことの確認で参考程度に利用するものであり、バックアップ目的ではない。</a:t>
            </a:r>
            <a:r>
              <a:rPr lang="en-US" altLang="ja-JP" sz="2000" dirty="0"/>
              <a:t>)</a:t>
            </a:r>
          </a:p>
          <a:p>
            <a:pPr marL="914400" lvl="1" indent="-457200">
              <a:lnSpc>
                <a:spcPct val="120000"/>
              </a:lnSpc>
              <a:buFont typeface="+mj-lt"/>
              <a:buAutoNum type="arabicPeriod"/>
            </a:pPr>
            <a:r>
              <a:rPr lang="en-US" altLang="ja-JP" sz="2000" dirty="0"/>
              <a:t>DB </a:t>
            </a:r>
            <a:r>
              <a:rPr lang="ja-JP" altLang="en-US" sz="2000" dirty="0"/>
              <a:t>専用のホストを構築する。</a:t>
            </a:r>
            <a:r>
              <a:rPr lang="en-US" altLang="ja-JP" sz="2000" dirty="0"/>
              <a:t>OS </a:t>
            </a:r>
            <a:r>
              <a:rPr lang="ja-JP" altLang="en-US" sz="2000" dirty="0"/>
              <a:t>は </a:t>
            </a:r>
            <a:r>
              <a:rPr lang="en-US" altLang="ja-JP" sz="2000" dirty="0"/>
              <a:t>SQL Server 2019 Express </a:t>
            </a:r>
            <a:r>
              <a:rPr lang="ja-JP" altLang="en-US" sz="2000" dirty="0"/>
              <a:t>が動作する任意の </a:t>
            </a:r>
            <a:r>
              <a:rPr lang="en-US" altLang="ja-JP" sz="2000" dirty="0"/>
              <a:t>OS </a:t>
            </a:r>
            <a:r>
              <a:rPr lang="ja-JP" altLang="en-US" sz="2000" dirty="0"/>
              <a:t>でよい。</a:t>
            </a:r>
            <a:r>
              <a:rPr lang="en-US" altLang="ja-JP" sz="2000" dirty="0"/>
              <a:t>(Windows Server 2019, Ubuntu Linux </a:t>
            </a:r>
            <a:r>
              <a:rPr lang="ja-JP" altLang="en-US" sz="2000" dirty="0"/>
              <a:t>等</a:t>
            </a:r>
            <a:r>
              <a:rPr lang="en-US" altLang="ja-JP" sz="2000" dirty="0"/>
              <a:t>)</a:t>
            </a:r>
            <a:br>
              <a:rPr lang="en-US" altLang="ja-JP" sz="2000" dirty="0"/>
            </a:br>
            <a:r>
              <a:rPr lang="ja-JP" altLang="en-US" sz="2000" dirty="0"/>
              <a:t>「</a:t>
            </a:r>
            <a:r>
              <a:rPr lang="en-US" altLang="ja-JP" sz="2000" dirty="0"/>
              <a:t>3-3</a:t>
            </a:r>
            <a:r>
              <a:rPr lang="ja-JP" altLang="en-US" sz="2000" dirty="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a:t>4-3</a:t>
            </a:r>
            <a:r>
              <a:rPr lang="ja-JP" altLang="en-US" sz="2000" dirty="0"/>
              <a:t>」  </a:t>
            </a:r>
            <a:r>
              <a:rPr lang="en-US" altLang="ja-JP" sz="2000" dirty="0"/>
              <a:t>(Linux </a:t>
            </a:r>
            <a:r>
              <a:rPr lang="ja-JP" altLang="en-US" sz="2000" dirty="0"/>
              <a:t>の場合</a:t>
            </a:r>
            <a:r>
              <a:rPr lang="en-US" altLang="ja-JP" sz="2000" dirty="0"/>
              <a:t>) </a:t>
            </a:r>
            <a:r>
              <a:rPr lang="ja-JP" altLang="en-US" sz="2000" dirty="0"/>
              <a:t>の手順に従い、</a:t>
            </a:r>
            <a:r>
              <a:rPr lang="en-US" altLang="ja-JP" sz="2000" dirty="0"/>
              <a:t>SQL Server </a:t>
            </a:r>
            <a:r>
              <a:rPr lang="ja-JP" altLang="en-US" sz="2000" dirty="0"/>
              <a:t>をインストールする。</a:t>
            </a:r>
            <a:endParaRPr lang="en-US" altLang="ja-JP" sz="2000" dirty="0"/>
          </a:p>
          <a:p>
            <a:pPr marL="914400" lvl="1" indent="-457200">
              <a:lnSpc>
                <a:spcPct val="120000"/>
              </a:lnSpc>
              <a:buFont typeface="+mj-lt"/>
              <a:buAutoNum type="arabicPeriod"/>
            </a:pPr>
            <a:r>
              <a:rPr lang="en-US" altLang="ja-JP" sz="2000" dirty="0"/>
              <a:t>SQL Server 2019 Express </a:t>
            </a:r>
            <a:r>
              <a:rPr lang="ja-JP" altLang="en-US" sz="2000" dirty="0"/>
              <a:t>の標準的手順 </a:t>
            </a:r>
            <a:r>
              <a:rPr lang="en-US" altLang="ja-JP" sz="2000" dirty="0"/>
              <a:t>(Microsoft </a:t>
            </a:r>
            <a:r>
              <a:rPr lang="ja-JP" altLang="en-US" sz="2000" dirty="0"/>
              <a:t>社提供</a:t>
            </a:r>
            <a:r>
              <a:rPr lang="en-US" altLang="ja-JP" sz="2000" dirty="0"/>
              <a:t>) </a:t>
            </a:r>
            <a:r>
              <a:rPr lang="ja-JP" altLang="en-US" sz="2000" dirty="0"/>
              <a:t>に従い、従来の </a:t>
            </a:r>
            <a:r>
              <a:rPr lang="en-US" altLang="ja-JP" sz="2000" dirty="0"/>
              <a:t>DB </a:t>
            </a:r>
            <a:r>
              <a:rPr lang="ja-JP" altLang="en-US" sz="2000" dirty="0"/>
              <a:t>サーバーの </a:t>
            </a:r>
            <a:r>
              <a:rPr lang="en-US" altLang="ja-JP" sz="2000" dirty="0"/>
              <a:t>THINDB </a:t>
            </a:r>
            <a:r>
              <a:rPr lang="ja-JP" altLang="en-US" sz="2000" dirty="0"/>
              <a:t>データベースをフルバックアップし、その直後に、</a:t>
            </a:r>
            <a:r>
              <a:rPr lang="en-US" altLang="ja-JP" sz="2000" dirty="0"/>
              <a:t>SQL Server </a:t>
            </a:r>
            <a:r>
              <a:rPr lang="ja-JP" altLang="en-US" sz="2000" dirty="0" err="1"/>
              <a:t>を停</a:t>
            </a:r>
            <a:r>
              <a:rPr lang="ja-JP" altLang="en-US" sz="2000" dirty="0"/>
              <a:t>止させる。</a:t>
            </a:r>
            <a:r>
              <a:rPr lang="en-US" altLang="ja-JP" sz="2000" dirty="0"/>
              <a:t>(</a:t>
            </a:r>
            <a:r>
              <a:rPr lang="ja-JP" altLang="en-US" sz="2000" dirty="0"/>
              <a:t>バックアップダンプファイルが生成される</a:t>
            </a:r>
            <a:r>
              <a:rPr lang="en-US" altLang="ja-JP" sz="2000" dirty="0"/>
              <a:t>)</a:t>
            </a:r>
          </a:p>
          <a:p>
            <a:pPr lvl="2">
              <a:lnSpc>
                <a:spcPct val="120000"/>
              </a:lnSpc>
            </a:pPr>
            <a:r>
              <a:rPr lang="en-US" altLang="ja-JP" sz="1600" dirty="0"/>
              <a:t>https://docs.microsoft.com/ja-jp/sql/relational-databases/backup-restore/back-up-and-restore-of-sql-server-databases?view=sql-server-ver15</a:t>
            </a:r>
          </a:p>
          <a:p>
            <a:pPr marL="914400" lvl="1" indent="-457200">
              <a:lnSpc>
                <a:spcPct val="120000"/>
              </a:lnSpc>
              <a:buFont typeface="+mj-lt"/>
              <a:buAutoNum type="arabicPeriod"/>
            </a:pPr>
            <a:r>
              <a:rPr lang="en-US" altLang="ja-JP" sz="2000" dirty="0"/>
              <a:t>2 </a:t>
            </a:r>
            <a:r>
              <a:rPr lang="ja-JP" altLang="en-US" sz="2000" dirty="0"/>
              <a:t>で生成したバックアップダンプファイルを、新たな </a:t>
            </a:r>
            <a:r>
              <a:rPr lang="en-US" altLang="ja-JP" sz="2000" dirty="0"/>
              <a:t>DB </a:t>
            </a:r>
            <a:r>
              <a:rPr lang="ja-JP" altLang="en-US" sz="2000" dirty="0"/>
              <a:t>サーバーに任意の方法でコピーする。次に、</a:t>
            </a:r>
            <a:r>
              <a:rPr lang="en-US" altLang="ja-JP" sz="2000" dirty="0"/>
              <a:t>DB </a:t>
            </a:r>
            <a:r>
              <a:rPr lang="ja-JP" altLang="en-US" sz="2000" dirty="0"/>
              <a:t>サーバーに、「</a:t>
            </a:r>
            <a:r>
              <a:rPr lang="en-US" altLang="ja-JP" sz="2000" dirty="0"/>
              <a:t>THINDB</a:t>
            </a:r>
            <a:r>
              <a:rPr lang="ja-JP" altLang="en-US" sz="2000" dirty="0"/>
              <a:t>」データベースという名称でそのまま復元をする。</a:t>
            </a:r>
            <a:endParaRPr lang="en-US" altLang="ja-JP" sz="2000" dirty="0"/>
          </a:p>
          <a:p>
            <a:pPr marL="914400" lvl="1" indent="-457200">
              <a:lnSpc>
                <a:spcPct val="120000"/>
              </a:lnSpc>
              <a:buFont typeface="+mj-lt"/>
              <a:buAutoNum type="arabicPeriod"/>
            </a:pPr>
            <a:r>
              <a:rPr lang="ja-JP" altLang="en-US" sz="2000" dirty="0"/>
              <a:t>「</a:t>
            </a:r>
            <a:r>
              <a:rPr lang="en-US" altLang="ja-JP" sz="2000" dirty="0"/>
              <a:t>THINDB</a:t>
            </a:r>
            <a:r>
              <a:rPr lang="ja-JP" altLang="en-US" sz="2000" dirty="0"/>
              <a:t>」データベースを復元をしただけでは、「</a:t>
            </a:r>
            <a:r>
              <a:rPr lang="en-US" altLang="ja-JP" sz="2000" dirty="0"/>
              <a:t>3-3</a:t>
            </a:r>
            <a:r>
              <a:rPr lang="ja-JP" altLang="en-US" sz="2000" dirty="0"/>
              <a:t>」または「</a:t>
            </a:r>
            <a:r>
              <a:rPr lang="en-US" altLang="ja-JP" sz="2000" dirty="0"/>
              <a:t>4-3</a:t>
            </a:r>
            <a:r>
              <a:rPr lang="ja-JP" altLang="en-US" sz="2000" dirty="0"/>
              <a:t>」の「</a:t>
            </a:r>
            <a:r>
              <a:rPr lang="en-US" altLang="ja-JP" sz="2000" dirty="0"/>
              <a:t>6.</a:t>
            </a:r>
            <a:r>
              <a:rPr lang="ja-JP" altLang="en-US" sz="2000" dirty="0"/>
              <a:t>」で述べている「</a:t>
            </a:r>
            <a:r>
              <a:rPr lang="en-US" altLang="ja-JP" sz="2000" dirty="0"/>
              <a:t>01_SQL_Server_DB_Scripts</a:t>
            </a:r>
            <a:r>
              <a:rPr lang="ja-JP" altLang="en-US" sz="2000" dirty="0"/>
              <a:t>」スクリプト集の「</a:t>
            </a:r>
            <a:r>
              <a:rPr lang="en-US" altLang="ja-JP" sz="2000" dirty="0"/>
              <a:t>2_Create_Users.sql</a:t>
            </a:r>
            <a:r>
              <a:rPr lang="ja-JP" altLang="en-US" sz="2000" dirty="0"/>
              <a:t>」で定義されているユーザーが </a:t>
            </a:r>
            <a:r>
              <a:rPr lang="en-US" altLang="ja-JP" sz="2000" dirty="0"/>
              <a:t>THINDB </a:t>
            </a:r>
            <a:r>
              <a:rPr lang="ja-JP" altLang="en-US" sz="2000" dirty="0"/>
              <a:t>に対して正しく復元されていない場合がある。</a:t>
            </a:r>
            <a:br>
              <a:rPr lang="en-US" altLang="ja-JP" sz="2000" dirty="0"/>
            </a:br>
            <a:r>
              <a:rPr lang="ja-JP" altLang="en-US" sz="2000" dirty="0"/>
              <a:t>そこで、</a:t>
            </a:r>
            <a:r>
              <a:rPr lang="en-US" altLang="ja-JP" sz="2000" dirty="0"/>
              <a:t>THINDB </a:t>
            </a:r>
            <a:r>
              <a:rPr lang="ja-JP" altLang="en-US" sz="2000" dirty="0"/>
              <a:t>内の「</a:t>
            </a:r>
            <a:r>
              <a:rPr lang="en-US" altLang="ja-JP" sz="2000" dirty="0" err="1"/>
              <a:t>sql_thin_reader</a:t>
            </a:r>
            <a:r>
              <a:rPr lang="ja-JP" altLang="en-US" sz="2000" dirty="0"/>
              <a:t>」、「</a:t>
            </a:r>
            <a:r>
              <a:rPr lang="en-US" altLang="ja-JP" sz="2000" dirty="0" err="1"/>
              <a:t>sql_thin_writer</a:t>
            </a:r>
            <a:r>
              <a:rPr lang="ja-JP" altLang="en-US" sz="2000" dirty="0"/>
              <a:t>」ユーザーを一旦削除し、次に、同スクリプト集の「</a:t>
            </a:r>
            <a:r>
              <a:rPr lang="en-US" altLang="ja-JP" sz="2000" dirty="0"/>
              <a:t>2_Create_Users.sql</a:t>
            </a:r>
            <a:r>
              <a:rPr lang="ja-JP" altLang="en-US" sz="2000" dirty="0"/>
              <a:t>」を再度実行して、ユーザーを作成し、これらのユーザーが </a:t>
            </a:r>
            <a:r>
              <a:rPr lang="en-US" altLang="ja-JP" sz="2000" dirty="0"/>
              <a:t>THINDB </a:t>
            </a:r>
            <a:r>
              <a:rPr lang="ja-JP" altLang="en-US" sz="2000" dirty="0"/>
              <a:t>データベースにアクセスできるようにする。</a:t>
            </a:r>
            <a:endParaRPr lang="en-US" altLang="ja-JP" sz="2000" dirty="0"/>
          </a:p>
          <a:p>
            <a:pPr marL="914400" lvl="1" indent="-457200">
              <a:lnSpc>
                <a:spcPct val="120000"/>
              </a:lnSpc>
              <a:buFont typeface="+mj-lt"/>
              <a:buAutoNum type="arabicPeriod"/>
            </a:pPr>
            <a:r>
              <a:rPr lang="ja-JP" altLang="en-US" sz="2000" dirty="0"/>
              <a:t>「</a:t>
            </a:r>
            <a:r>
              <a:rPr lang="en-US" altLang="ja-JP" sz="2000" dirty="0"/>
              <a:t>THINDB</a:t>
            </a:r>
            <a:r>
              <a:rPr lang="ja-JP" altLang="en-US" sz="2000" dirty="0"/>
              <a:t>」データベースで、「</a:t>
            </a:r>
            <a:r>
              <a:rPr lang="en-US" altLang="ja-JP" sz="2000" dirty="0"/>
              <a:t>MACHINE</a:t>
            </a:r>
            <a:r>
              <a:rPr lang="ja-JP" altLang="en-US" sz="2000" dirty="0"/>
              <a:t>」テーブル、「</a:t>
            </a:r>
            <a:r>
              <a:rPr lang="en-US" altLang="ja-JP" sz="2000" dirty="0"/>
              <a:t>STAT</a:t>
            </a:r>
            <a:r>
              <a:rPr lang="ja-JP" altLang="en-US" sz="2000" dirty="0"/>
              <a:t>」テーブル、「</a:t>
            </a:r>
            <a:r>
              <a:rPr lang="en-US" altLang="ja-JP" sz="2000" dirty="0"/>
              <a:t>SVC</a:t>
            </a:r>
            <a:r>
              <a:rPr lang="ja-JP" altLang="en-US" sz="2000" dirty="0"/>
              <a:t>」テーブル、「</a:t>
            </a:r>
            <a:r>
              <a:rPr lang="en-US" altLang="ja-JP" sz="2000" dirty="0"/>
              <a:t>VAR</a:t>
            </a:r>
            <a:r>
              <a:rPr lang="ja-JP" altLang="en-US" sz="2000" dirty="0"/>
              <a:t>」テーブルの内容を表示し、</a:t>
            </a:r>
            <a:r>
              <a:rPr lang="en-US" altLang="ja-JP" sz="2000" dirty="0"/>
              <a:t>2. </a:t>
            </a:r>
            <a:r>
              <a:rPr lang="ja-JP" altLang="en-US" sz="2000" dirty="0"/>
              <a:t>の結果と比較して、正しく復元されていることを確認する。</a:t>
            </a:r>
            <a:endParaRPr lang="en-US" altLang="ja-JP" sz="2000" dirty="0"/>
          </a:p>
          <a:p>
            <a:pPr marL="914400" lvl="1" indent="-457200">
              <a:lnSpc>
                <a:spcPct val="120000"/>
              </a:lnSpc>
              <a:buFont typeface="+mj-lt"/>
              <a:buAutoNum type="arabicPeriod"/>
            </a:pPr>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405694621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a:t>2 </a:t>
            </a:r>
            <a:r>
              <a:rPr kumimoji="1" lang="ja-JP" altLang="en-US" dirty="0"/>
              <a:t>台目以降のコントローラの構築作業は、第 </a:t>
            </a:r>
            <a:r>
              <a:rPr kumimoji="1" lang="en-US" altLang="ja-JP" dirty="0"/>
              <a:t>3 </a:t>
            </a:r>
            <a:r>
              <a:rPr kumimoji="1" lang="ja-JP" altLang="en-US" dirty="0"/>
              <a:t>章 または 第 </a:t>
            </a:r>
            <a:r>
              <a:rPr kumimoji="1" lang="en-US" altLang="ja-JP" dirty="0"/>
              <a:t>4 </a:t>
            </a:r>
            <a:r>
              <a:rPr kumimoji="1" lang="ja-JP" altLang="en-US" dirty="0"/>
              <a:t>章で解説した手順と同一である。</a:t>
            </a:r>
            <a:r>
              <a:rPr kumimoji="1" lang="en-US" altLang="ja-JP" dirty="0"/>
              <a:t>(</a:t>
            </a:r>
            <a:r>
              <a:rPr kumimoji="1" lang="ja-JP" altLang="en-US" dirty="0"/>
              <a:t>以下をのぞく</a:t>
            </a:r>
            <a:r>
              <a:rPr kumimoji="1" lang="en-US" altLang="ja-JP" dirty="0"/>
              <a:t>)</a:t>
            </a:r>
          </a:p>
          <a:p>
            <a:r>
              <a:rPr kumimoji="1" lang="ja-JP" altLang="en-US" dirty="0"/>
              <a:t>ただし、</a:t>
            </a:r>
            <a:r>
              <a:rPr kumimoji="1" lang="en-US" altLang="ja-JP" dirty="0"/>
              <a:t>2 </a:t>
            </a:r>
            <a:r>
              <a:rPr kumimoji="1" lang="ja-JP" altLang="en-US" dirty="0"/>
              <a:t>台目以降のコントローラ構築時においては、</a:t>
            </a:r>
            <a:r>
              <a:rPr kumimoji="1" lang="en-US" altLang="ja-JP" dirty="0"/>
              <a:t>SQL Server 2019 Express </a:t>
            </a:r>
            <a:r>
              <a:rPr kumimoji="1" lang="ja-JP" altLang="en-US" dirty="0"/>
              <a:t>のインストール、およびデータベースの初期構築 </a:t>
            </a:r>
            <a:r>
              <a:rPr kumimoji="1" lang="en-US" altLang="ja-JP" dirty="0"/>
              <a:t>(3-3, 3-4, 4-3, 4-4 </a:t>
            </a:r>
            <a:r>
              <a:rPr kumimoji="1" lang="ja-JP" altLang="en-US" dirty="0"/>
              <a:t>の手順</a:t>
            </a:r>
            <a:r>
              <a:rPr kumimoji="1" lang="en-US" altLang="ja-JP" dirty="0"/>
              <a:t>) </a:t>
            </a:r>
            <a:r>
              <a:rPr kumimoji="1" lang="ja-JP" altLang="en-US" dirty="0"/>
              <a:t>は不要である。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191</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7-5. 2 </a:t>
            </a:r>
            <a:r>
              <a:rPr lang="ja-JP" altLang="en-US" dirty="0"/>
              <a:t>台目以降のコントローラの構築</a:t>
            </a:r>
            <a:endParaRPr kumimoji="1" lang="ja-JP" altLang="en-US" dirty="0"/>
          </a:p>
        </p:txBody>
      </p:sp>
    </p:spTree>
    <p:extLst>
      <p:ext uri="{BB962C8B-B14F-4D97-AF65-F5344CB8AC3E}">
        <p14:creationId xmlns:p14="http://schemas.microsoft.com/office/powerpoint/2010/main" val="247617130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66547"/>
            <a:ext cx="11545223" cy="3952294"/>
          </a:xfrm>
        </p:spPr>
        <p:txBody>
          <a:bodyPr>
            <a:normAutofit fontScale="55000" lnSpcReduction="20000"/>
          </a:bodyPr>
          <a:lstStyle/>
          <a:p>
            <a:pPr>
              <a:lnSpc>
                <a:spcPct val="120000"/>
              </a:lnSpc>
            </a:pPr>
            <a:r>
              <a:rPr kumimoji="1" lang="ja-JP" altLang="en-US" dirty="0"/>
              <a:t>各コントローラの構築が完了したら、各コントローラの以下の設定ファイル </a:t>
            </a:r>
            <a:r>
              <a:rPr kumimoji="1" lang="en-US" altLang="ja-JP" dirty="0"/>
              <a:t>(JSON</a:t>
            </a:r>
            <a:r>
              <a:rPr lang="en-US" altLang="ja-JP" dirty="0"/>
              <a:t>)</a:t>
            </a:r>
            <a:r>
              <a:rPr lang="ja-JP" altLang="en-US" dirty="0"/>
              <a:t> をテキストエディタで書換えて、</a:t>
            </a:r>
            <a:r>
              <a:rPr lang="en-US" altLang="ja-JP" dirty="0"/>
              <a:t>DB </a:t>
            </a:r>
            <a:r>
              <a:rPr lang="ja-JP" altLang="en-US" dirty="0"/>
              <a:t>サーバーの </a:t>
            </a:r>
            <a:r>
              <a:rPr lang="en-US" altLang="ja-JP" dirty="0"/>
              <a:t>IP </a:t>
            </a:r>
            <a:r>
              <a:rPr lang="ja-JP" altLang="en-US" dirty="0"/>
              <a:t>アドレスを指定する。</a:t>
            </a:r>
            <a:endParaRPr lang="en-US" altLang="ja-JP" dirty="0"/>
          </a:p>
          <a:p>
            <a:pPr lvl="1">
              <a:lnSpc>
                <a:spcPct val="120000"/>
              </a:lnSpc>
            </a:pPr>
            <a:r>
              <a:rPr lang="en-US" altLang="ja-JP" dirty="0"/>
              <a:t>※</a:t>
            </a:r>
            <a:r>
              <a:rPr lang="ja-JP" altLang="en-US" dirty="0"/>
              <a:t> 冗長パターン </a:t>
            </a:r>
            <a:r>
              <a:rPr lang="en-US" altLang="ja-JP" dirty="0"/>
              <a:t>A </a:t>
            </a:r>
            <a:r>
              <a:rPr lang="ja-JP" altLang="en-US" dirty="0"/>
              <a:t>の場合、同居させているコントローラ自身のみ、</a:t>
            </a:r>
            <a:r>
              <a:rPr lang="en-US" altLang="ja-JP" dirty="0"/>
              <a:t>DB </a:t>
            </a:r>
            <a:r>
              <a:rPr lang="ja-JP" altLang="en-US" dirty="0"/>
              <a:t>接続先は </a:t>
            </a:r>
            <a:r>
              <a:rPr lang="en-US" altLang="ja-JP" dirty="0"/>
              <a:t>127.0.0.1 </a:t>
            </a:r>
            <a:r>
              <a:rPr lang="ja-JP" altLang="en-US" dirty="0" err="1"/>
              <a:t>のままで</a:t>
            </a:r>
            <a:r>
              <a:rPr lang="ja-JP" altLang="en-US" dirty="0"/>
              <a:t>良いので、変更の必要はない。</a:t>
            </a:r>
            <a:endParaRPr lang="en-US" altLang="ja-JP" dirty="0"/>
          </a:p>
          <a:p>
            <a:pPr>
              <a:lnSpc>
                <a:spcPct val="120000"/>
              </a:lnSpc>
            </a:pPr>
            <a:r>
              <a:rPr kumimoji="1" lang="ja-JP" altLang="en-US" dirty="0"/>
              <a:t>書換えるべき </a:t>
            </a:r>
            <a:r>
              <a:rPr kumimoji="1" lang="en-US" altLang="ja-JP" dirty="0"/>
              <a:t>JSON </a:t>
            </a:r>
            <a:r>
              <a:rPr kumimoji="1" lang="ja-JP" altLang="en-US" dirty="0"/>
              <a:t>設定ファイル</a:t>
            </a:r>
            <a:br>
              <a:rPr kumimoji="1" lang="en-US" altLang="ja-JP" dirty="0"/>
            </a:br>
            <a:r>
              <a:rPr kumimoji="1" lang="en-US" altLang="ja-JP" dirty="0"/>
              <a:t>※ JSON </a:t>
            </a:r>
            <a:r>
              <a:rPr kumimoji="1" lang="ja-JP" altLang="en-US" dirty="0"/>
              <a:t>ファイルが存在しない場合は、「</a:t>
            </a:r>
            <a:r>
              <a:rPr kumimoji="1" lang="en-US" altLang="ja-JP" dirty="0"/>
              <a:t>3-5</a:t>
            </a:r>
            <a:r>
              <a:rPr kumimoji="1" lang="ja-JP" altLang="en-US" dirty="0"/>
              <a:t>」または「</a:t>
            </a:r>
            <a:r>
              <a:rPr kumimoji="1" lang="en-US" altLang="ja-JP" dirty="0"/>
              <a:t>4-5</a:t>
            </a:r>
            <a:r>
              <a:rPr kumimoji="1" lang="ja-JP" altLang="en-US" dirty="0"/>
              <a:t>」のコントローラのテスト実行をまだ </a:t>
            </a:r>
            <a:r>
              <a:rPr kumimoji="1" lang="en-US" altLang="ja-JP" dirty="0"/>
              <a:t>1 </a:t>
            </a:r>
            <a:r>
              <a:rPr kumimoji="1" lang="ja-JP" altLang="en-US" dirty="0"/>
              <a:t>度も行なっていない可能性があるので、</a:t>
            </a:r>
            <a:r>
              <a:rPr kumimoji="1" lang="en-US" altLang="ja-JP" dirty="0"/>
              <a:t>1 </a:t>
            </a:r>
            <a:r>
              <a:rPr kumimoji="1" lang="ja-JP" altLang="en-US" dirty="0"/>
              <a:t>度テスト実行を行なうこと。</a:t>
            </a:r>
            <a:endParaRPr kumimoji="1" lang="en-US" altLang="ja-JP" dirty="0"/>
          </a:p>
          <a:p>
            <a:pPr lvl="1">
              <a:lnSpc>
                <a:spcPct val="120000"/>
              </a:lnSpc>
            </a:pPr>
            <a:r>
              <a:rPr lang="en-US" altLang="ja-JP" dirty="0"/>
              <a:t>Windows </a:t>
            </a:r>
            <a:r>
              <a:rPr lang="ja-JP" altLang="en-US" dirty="0"/>
              <a:t>版</a:t>
            </a:r>
            <a:r>
              <a:rPr lang="en-US" altLang="ja-JP" dirty="0"/>
              <a:t>:</a:t>
            </a:r>
          </a:p>
          <a:p>
            <a:pPr lvl="2">
              <a:lnSpc>
                <a:spcPct val="120000"/>
              </a:lnSpc>
            </a:pPr>
            <a:r>
              <a:rPr lang="en-US" altLang="ja-JP" sz="2900" dirty="0"/>
              <a:t>C:\git\IPA-DN-ThinController-Private\ThinControllerApp\Local\App_IPA.App.ThinControllerApp\Config\ThinController.json</a:t>
            </a:r>
          </a:p>
          <a:p>
            <a:pPr lvl="1">
              <a:lnSpc>
                <a:spcPct val="120000"/>
              </a:lnSpc>
            </a:pPr>
            <a:r>
              <a:rPr kumimoji="1" lang="en-US" altLang="ja-JP" dirty="0"/>
              <a:t>Linux </a:t>
            </a:r>
            <a:r>
              <a:rPr kumimoji="1" lang="ja-JP" altLang="en-US" dirty="0"/>
              <a:t>版</a:t>
            </a:r>
            <a:r>
              <a:rPr kumimoji="1" lang="en-US" altLang="ja-JP" dirty="0"/>
              <a:t>:</a:t>
            </a:r>
          </a:p>
          <a:p>
            <a:pPr lvl="2">
              <a:lnSpc>
                <a:spcPct val="120000"/>
              </a:lnSpc>
            </a:pPr>
            <a:r>
              <a:rPr lang="en-US" altLang="ja-JP" sz="2900" dirty="0"/>
              <a:t>~/IPA-DN-</a:t>
            </a:r>
            <a:r>
              <a:rPr lang="en-US" altLang="ja-JP" sz="2900" dirty="0" err="1"/>
              <a:t>ThinController</a:t>
            </a:r>
            <a:r>
              <a:rPr lang="en-US" altLang="ja-JP" sz="2900" dirty="0"/>
              <a:t>-Private/</a:t>
            </a:r>
            <a:r>
              <a:rPr lang="en-US" altLang="ja-JP" sz="2900" dirty="0" err="1"/>
              <a:t>ThinControllerApp</a:t>
            </a:r>
            <a:r>
              <a:rPr lang="en-US" altLang="ja-JP" sz="2900" dirty="0"/>
              <a:t>/Local/</a:t>
            </a:r>
            <a:r>
              <a:rPr lang="en-US" altLang="ja-JP" sz="2900" dirty="0" err="1"/>
              <a:t>App_IPA.App.ThinControllerApp</a:t>
            </a:r>
            <a:r>
              <a:rPr lang="en-US" altLang="ja-JP" sz="2900" dirty="0"/>
              <a:t>/</a:t>
            </a:r>
            <a:r>
              <a:rPr lang="en-US" altLang="ja-JP" sz="2900" dirty="0" err="1"/>
              <a:t>Config</a:t>
            </a:r>
            <a:r>
              <a:rPr lang="en-US" altLang="ja-JP" sz="2900" dirty="0"/>
              <a:t>/</a:t>
            </a:r>
            <a:r>
              <a:rPr lang="en-US" altLang="ja-JP" sz="2900" dirty="0" err="1"/>
              <a:t>ThinController.json</a:t>
            </a:r>
            <a:endParaRPr lang="en-US" altLang="ja-JP" sz="2900" dirty="0"/>
          </a:p>
          <a:p>
            <a:pPr>
              <a:lnSpc>
                <a:spcPct val="120000"/>
              </a:lnSpc>
            </a:pPr>
            <a:r>
              <a:rPr kumimoji="1" lang="ja-JP" altLang="en-US" sz="2500" dirty="0"/>
              <a:t>書換えの内容</a:t>
            </a:r>
            <a:endParaRPr kumimoji="1" lang="en-US" altLang="ja-JP" sz="2500" dirty="0"/>
          </a:p>
          <a:p>
            <a:pPr lvl="1">
              <a:lnSpc>
                <a:spcPct val="120000"/>
              </a:lnSpc>
            </a:pPr>
            <a:r>
              <a:rPr lang="en-US" altLang="ja-JP" sz="2100" dirty="0"/>
              <a:t>JSON </a:t>
            </a:r>
            <a:r>
              <a:rPr lang="ja-JP" altLang="en-US" sz="2100" dirty="0"/>
              <a:t>ファイルの内容の下記の</a:t>
            </a:r>
            <a:r>
              <a:rPr lang="ja-JP" altLang="en-US" sz="2100" b="1" u="sng" dirty="0">
                <a:solidFill>
                  <a:srgbClr val="0000FF"/>
                </a:solidFill>
              </a:rPr>
              <a:t>青文字下線</a:t>
            </a:r>
            <a:r>
              <a:rPr lang="ja-JP" altLang="en-US" sz="2100" dirty="0"/>
              <a:t>部分 </a:t>
            </a:r>
            <a:r>
              <a:rPr lang="en-US" altLang="ja-JP" sz="2100" dirty="0"/>
              <a:t>(</a:t>
            </a:r>
            <a:r>
              <a:rPr lang="ja-JP" altLang="en-US" sz="2100" dirty="0"/>
              <a:t>デフォルトでは </a:t>
            </a:r>
            <a:r>
              <a:rPr lang="en-US" altLang="ja-JP" sz="2100" dirty="0"/>
              <a:t>127.0.0.1) </a:t>
            </a:r>
            <a:r>
              <a:rPr lang="ja-JP" altLang="en-US" sz="2100" dirty="0"/>
              <a:t>を、</a:t>
            </a:r>
            <a:r>
              <a:rPr lang="en-US" altLang="ja-JP" sz="2100" dirty="0"/>
              <a:t>DB </a:t>
            </a:r>
            <a:r>
              <a:rPr lang="ja-JP" altLang="en-US" sz="2100" dirty="0"/>
              <a:t>サーバーの </a:t>
            </a:r>
            <a:r>
              <a:rPr lang="en-US" altLang="ja-JP" sz="2100" dirty="0"/>
              <a:t>IPv4 </a:t>
            </a:r>
            <a:r>
              <a:rPr lang="ja-JP" altLang="en-US" sz="2100" dirty="0"/>
              <a:t>アドレスに書換えて上書き保存する。</a:t>
            </a:r>
            <a:br>
              <a:rPr lang="en-US" altLang="ja-JP" sz="2100" dirty="0"/>
            </a:br>
            <a:r>
              <a:rPr lang="en-US" altLang="ja-JP" sz="2100" dirty="0"/>
              <a:t>(7-2 </a:t>
            </a:r>
            <a:r>
              <a:rPr lang="ja-JP" altLang="en-US" sz="2100" dirty="0"/>
              <a:t>も参照すること。</a:t>
            </a:r>
            <a:r>
              <a:rPr lang="en-US" altLang="ja-JP" sz="2100" dirty="0"/>
              <a:t>)</a:t>
            </a:r>
          </a:p>
          <a:p>
            <a:pPr>
              <a:lnSpc>
                <a:spcPct val="120000"/>
              </a:lnSpc>
            </a:pPr>
            <a:r>
              <a:rPr kumimoji="1" lang="ja-JP" altLang="en-US" sz="2500" dirty="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a:t>(</a:t>
            </a:r>
            <a:r>
              <a:rPr kumimoji="1" lang="ja-JP" altLang="en-US" sz="2500" dirty="0"/>
              <a:t>デーモン</a:t>
            </a:r>
            <a:r>
              <a:rPr kumimoji="1" lang="en-US" altLang="ja-JP" sz="2500" dirty="0"/>
              <a:t>) </a:t>
            </a:r>
            <a:r>
              <a:rPr kumimoji="1" lang="ja-JP" altLang="en-US" sz="2500" dirty="0"/>
              <a:t>を一度停止し </a:t>
            </a:r>
            <a:r>
              <a:rPr kumimoji="1" lang="en-US" altLang="ja-JP" sz="2500" dirty="0"/>
              <a:t>(</a:t>
            </a:r>
            <a:r>
              <a:rPr kumimoji="1" lang="ja-JP" altLang="en-US" sz="2500" dirty="0"/>
              <a:t>すでに動作している場合</a:t>
            </a:r>
            <a:r>
              <a:rPr kumimoji="1" lang="en-US" altLang="ja-JP" sz="2500" dirty="0"/>
              <a:t>)</a:t>
            </a:r>
            <a:r>
              <a:rPr kumimoji="1" lang="ja-JP" altLang="en-US" sz="2500" dirty="0" err="1"/>
              <a:t>、</a:t>
            </a:r>
            <a:r>
              <a:rPr kumimoji="1" lang="ja-JP" altLang="en-US" sz="2500" dirty="0"/>
              <a:t>開始する。</a:t>
            </a:r>
            <a:br>
              <a:rPr lang="ja-JP" altLang="en-US" sz="2500" dirty="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a:t>」に従い、コントローラが正常に起動しているかどうか、</a:t>
            </a:r>
            <a:r>
              <a:rPr lang="en-US" altLang="ja-JP" sz="2500" dirty="0"/>
              <a:t>DB </a:t>
            </a:r>
            <a:r>
              <a:rPr lang="ja-JP" altLang="en-US" sz="2500" dirty="0" err="1"/>
              <a:t>への</a:t>
            </a:r>
            <a:r>
              <a:rPr lang="ja-JP" altLang="en-US" sz="2500" dirty="0"/>
              <a:t>接続が成功しているかどうか確認する。</a:t>
            </a:r>
            <a:endParaRPr kumimoji="1" lang="ja-JP" altLang="en-US" sz="25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192</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7-6. </a:t>
            </a:r>
            <a:r>
              <a:rPr lang="ja-JP" altLang="en-US" sz="2800" dirty="0"/>
              <a:t>各コントローラから単一の </a:t>
            </a:r>
            <a:r>
              <a:rPr lang="en-US" altLang="ja-JP" sz="2800" dirty="0"/>
              <a:t>DB </a:t>
            </a:r>
            <a:r>
              <a:rPr lang="ja-JP" altLang="en-US" sz="2800" dirty="0" err="1"/>
              <a:t>への</a:t>
            </a:r>
            <a:r>
              <a:rPr lang="ja-JP" altLang="en-US" sz="2800" dirty="0"/>
              <a:t>ネットワーク経由の参照設定</a:t>
            </a:r>
            <a:endParaRPr kumimoji="1" lang="ja-JP" altLang="en-US" sz="2800" dirty="0"/>
          </a:p>
        </p:txBody>
      </p:sp>
      <p:sp>
        <p:nvSpPr>
          <p:cNvPr id="5" name="テキスト ボックス 4"/>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Source=</a:t>
            </a:r>
            <a:r>
              <a:rPr lang="en-US" altLang="ja-JP" sz="1200" b="1" u="sng" dirty="0">
                <a:solidFill>
                  <a:srgbClr val="0000FF"/>
                </a:solidFill>
                <a:latin typeface="Consolas" panose="020B0609020204030204" pitchFamily="49" charset="0"/>
              </a:rPr>
              <a:t>192.168.0.123</a:t>
            </a:r>
            <a:r>
              <a:rPr lang="en-US" altLang="ja-JP" sz="1200" dirty="0">
                <a:latin typeface="Consolas" panose="020B0609020204030204" pitchFamily="49" charset="0"/>
              </a:rPr>
              <a:t>;Initial 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Source=</a:t>
            </a:r>
            <a:r>
              <a:rPr lang="en-US" altLang="ja-JP" sz="1200" b="1" u="sng" dirty="0">
                <a:solidFill>
                  <a:srgbClr val="0000FF"/>
                </a:solidFill>
                <a:latin typeface="Consolas" panose="020B0609020204030204" pitchFamily="49" charset="0"/>
              </a:rPr>
              <a:t>192.168.0.123</a:t>
            </a:r>
            <a:r>
              <a:rPr lang="en-US" altLang="ja-JP" sz="1200" dirty="0">
                <a:latin typeface="Consolas" panose="020B0609020204030204" pitchFamily="49" charset="0"/>
              </a:rPr>
              <a:t>;Initial 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a:latin typeface="Consolas" panose="020B0609020204030204" pitchFamily="49" charset="0"/>
              </a:rPr>
              <a:t>=********;"</a:t>
            </a: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22583299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7649" y="1001770"/>
            <a:ext cx="11545223" cy="1347292"/>
          </a:xfrm>
        </p:spPr>
        <p:txBody>
          <a:bodyPr>
            <a:normAutofit/>
          </a:bodyPr>
          <a:lstStyle/>
          <a:p>
            <a:r>
              <a:rPr kumimoji="1" lang="ja-JP" altLang="en-US" sz="1600" dirty="0"/>
              <a:t>コントローラを複数台に冗長化させた場合、すべての中継ゲートウェイの </a:t>
            </a:r>
            <a:r>
              <a:rPr kumimoji="1" lang="en-US" altLang="ja-JP" sz="1600" dirty="0"/>
              <a:t>ThinGate.ini </a:t>
            </a:r>
            <a:r>
              <a:rPr kumimoji="1" lang="ja-JP" altLang="en-US" sz="1600" dirty="0"/>
              <a:t>ファイルを編集して、すべてのコントローラに対する接続設定を行なう必要がある。</a:t>
            </a:r>
          </a:p>
          <a:p>
            <a:r>
              <a:rPr kumimoji="1" lang="ja-JP" altLang="en-US" sz="1600" dirty="0"/>
              <a:t>必ず、すべての中継ゲートウェイに対して、全コントローラに対する接続設定を行なうこと。</a:t>
            </a:r>
            <a:endParaRPr kumimoji="1" lang="en-US" altLang="ja-JP" sz="1600" dirty="0"/>
          </a:p>
          <a:p>
            <a:pPr lvl="1"/>
            <a:r>
              <a:rPr kumimoji="1" lang="ja-JP" altLang="en-US" sz="1400" dirty="0"/>
              <a:t>仮に、一部の中継ゲートウェイにおける一部のコントローラに対する設定が抜けていると、クライアントが接続したコントローラによっては、あるサーバーセッションに接続できたりできなかったりする事象が発生してしまう。</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193</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7-7. </a:t>
            </a:r>
            <a:r>
              <a:rPr lang="ja-JP" altLang="en-US" sz="2800" dirty="0"/>
              <a:t>各中継ゲートウェイから、すべてのコントローラへの接続の設定</a:t>
            </a:r>
            <a:endParaRPr kumimoji="1" lang="ja-JP" altLang="en-US" sz="2800" dirty="0"/>
          </a:p>
        </p:txBody>
      </p:sp>
      <p:sp>
        <p:nvSpPr>
          <p:cNvPr id="5" name="テキスト ボックス 4"/>
          <p:cNvSpPr txBox="1"/>
          <p:nvPr/>
        </p:nvSpPr>
        <p:spPr>
          <a:xfrm>
            <a:off x="423371" y="2694877"/>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3091387"/>
            <a:ext cx="11122573" cy="369332"/>
          </a:xfrm>
          <a:prstGeom prst="rect">
            <a:avLst/>
          </a:prstGeom>
          <a:noFill/>
        </p:spPr>
        <p:txBody>
          <a:bodyPr wrap="square" rtlCol="0">
            <a:spAutoFit/>
          </a:bodyPr>
          <a:lstStyle/>
          <a:p>
            <a:r>
              <a:rPr lang="en-US" altLang="ja-JP" dirty="0" err="1"/>
              <a:t>PageDown</a:t>
            </a:r>
            <a:r>
              <a:rPr lang="ja-JP" altLang="en-US" dirty="0"/>
              <a:t> キーを押して一番下までスクロールする。「</a:t>
            </a:r>
            <a:r>
              <a:rPr lang="en-US" altLang="ja-JP" dirty="0" err="1"/>
              <a:t>ControllerUrl</a:t>
            </a:r>
            <a:r>
              <a:rPr lang="ja-JP" altLang="en-US" dirty="0"/>
              <a:t>」という名前の行を、コントローラあたり </a:t>
            </a:r>
            <a:r>
              <a:rPr lang="en-US" altLang="ja-JP" dirty="0"/>
              <a:t>1 </a:t>
            </a:r>
            <a:r>
              <a:rPr lang="ja-JP" altLang="en-US" dirty="0"/>
              <a:t>行記述する。</a:t>
            </a:r>
            <a:endParaRPr kumimoji="1" lang="ja-JP" altLang="en-US" dirty="0"/>
          </a:p>
        </p:txBody>
      </p:sp>
      <p:sp>
        <p:nvSpPr>
          <p:cNvPr id="7" name="テキスト ボックス 6"/>
          <p:cNvSpPr txBox="1"/>
          <p:nvPr/>
        </p:nvSpPr>
        <p:spPr>
          <a:xfrm>
            <a:off x="423371" y="3567204"/>
            <a:ext cx="11353780" cy="1384995"/>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br>
              <a:rPr lang="en-US" altLang="ja-JP" sz="1400" dirty="0">
                <a:solidFill>
                  <a:schemeClr val="bg1"/>
                </a:solidFill>
                <a:latin typeface="Consolas" panose="020B0609020204030204" pitchFamily="49" charset="0"/>
              </a:rPr>
            </a:b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略</a:t>
            </a:r>
            <a:r>
              <a:rPr lang="en-US" altLang="ja-JP" sz="1400" dirty="0">
                <a:solidFill>
                  <a:schemeClr val="bg1"/>
                </a:solidFill>
                <a:latin typeface="Consolas" panose="020B0609020204030204" pitchFamily="49" charset="0"/>
              </a:rPr>
              <a:t>)</a:t>
            </a:r>
            <a:endParaRPr lang="ja-JP" altLang="en-US" sz="1400" dirty="0">
              <a:solidFill>
                <a:schemeClr val="bg1"/>
              </a:solidFill>
              <a:latin typeface="Consolas" panose="020B0609020204030204" pitchFamily="49" charset="0"/>
            </a:endParaRP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http://9.10.11.12:88/thincontrol/</a:t>
            </a:r>
          </a:p>
        </p:txBody>
      </p:sp>
      <p:sp>
        <p:nvSpPr>
          <p:cNvPr id="8" name="テキスト ボックス 7"/>
          <p:cNvSpPr txBox="1"/>
          <p:nvPr/>
        </p:nvSpPr>
        <p:spPr>
          <a:xfrm>
            <a:off x="327649" y="5058684"/>
            <a:ext cx="11122573" cy="369332"/>
          </a:xfrm>
          <a:prstGeom prst="rect">
            <a:avLst/>
          </a:prstGeom>
          <a:noFill/>
        </p:spPr>
        <p:txBody>
          <a:bodyPr wrap="square" rtlCol="0">
            <a:spAutoFit/>
          </a:bodyPr>
          <a:lstStyle/>
          <a:p>
            <a:r>
              <a:rPr lang="en-US" altLang="ja-JP" dirty="0"/>
              <a:t>Ctrl + O</a:t>
            </a:r>
            <a:r>
              <a:rPr lang="ja-JP" altLang="en-US" dirty="0"/>
              <a:t> の後に</a:t>
            </a:r>
            <a:r>
              <a:rPr lang="en-US" altLang="ja-JP" dirty="0"/>
              <a:t> Enter </a:t>
            </a:r>
            <a:r>
              <a:rPr lang="ja-JP" altLang="en-US" dirty="0"/>
              <a:t>で上書き保存、</a:t>
            </a:r>
            <a:r>
              <a:rPr lang="en-US" altLang="ja-JP" dirty="0"/>
              <a:t>Ctrl + X </a:t>
            </a:r>
            <a:r>
              <a:rPr lang="ja-JP" altLang="en-US" dirty="0"/>
              <a:t>でテキストエディタを終了する。その後、</a:t>
            </a:r>
            <a:r>
              <a:rPr lang="en-US" altLang="ja-JP" dirty="0" err="1"/>
              <a:t>ThinGate</a:t>
            </a:r>
            <a:r>
              <a:rPr lang="en-US" altLang="ja-JP" dirty="0"/>
              <a:t> </a:t>
            </a:r>
            <a:r>
              <a:rPr lang="ja-JP" altLang="en-US" dirty="0"/>
              <a:t>デーモンを再起動する。</a:t>
            </a:r>
          </a:p>
        </p:txBody>
      </p:sp>
      <p:sp>
        <p:nvSpPr>
          <p:cNvPr id="9" name="テキスト ボックス 8"/>
          <p:cNvSpPr txBox="1"/>
          <p:nvPr/>
        </p:nvSpPr>
        <p:spPr>
          <a:xfrm>
            <a:off x="277561" y="2298367"/>
            <a:ext cx="11122573" cy="369332"/>
          </a:xfrm>
          <a:prstGeom prst="rect">
            <a:avLst/>
          </a:prstGeom>
          <a:noFill/>
        </p:spPr>
        <p:txBody>
          <a:bodyPr wrap="square" rtlCol="0">
            <a:spAutoFit/>
          </a:bodyPr>
          <a:lstStyle/>
          <a:p>
            <a:r>
              <a:rPr kumimoji="1" lang="ja-JP" altLang="en-US" dirty="0"/>
              <a:t>書換方法</a:t>
            </a:r>
            <a:r>
              <a:rPr kumimoji="1" lang="en-US" altLang="ja-JP" dirty="0"/>
              <a:t>: </a:t>
            </a:r>
            <a:r>
              <a:rPr kumimoji="1" lang="ja-JP" altLang="en-US" dirty="0"/>
              <a:t>中継ゲートウェイ上の以下の </a:t>
            </a:r>
            <a:r>
              <a:rPr kumimoji="1" lang="en-US" altLang="ja-JP" dirty="0"/>
              <a:t>ThinGate.ini </a:t>
            </a:r>
            <a:r>
              <a:rPr kumimoji="1" lang="ja-JP" altLang="en-US" dirty="0"/>
              <a:t>ファイルを、テキストエディタで編集する。</a:t>
            </a:r>
          </a:p>
        </p:txBody>
      </p:sp>
      <p:sp>
        <p:nvSpPr>
          <p:cNvPr id="10" name="テキスト ボックス 9"/>
          <p:cNvSpPr txBox="1"/>
          <p:nvPr/>
        </p:nvSpPr>
        <p:spPr>
          <a:xfrm>
            <a:off x="423371" y="5456537"/>
            <a:ext cx="11353780" cy="923330"/>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stop</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Tree>
    <p:extLst>
      <p:ext uri="{BB962C8B-B14F-4D97-AF65-F5344CB8AC3E}">
        <p14:creationId xmlns:p14="http://schemas.microsoft.com/office/powerpoint/2010/main" val="72006468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9347" y="836528"/>
            <a:ext cx="11545223" cy="1504651"/>
          </a:xfrm>
        </p:spPr>
        <p:txBody>
          <a:bodyPr>
            <a:normAutofit/>
          </a:bodyPr>
          <a:lstStyle/>
          <a:p>
            <a:r>
              <a:rPr kumimoji="1" lang="ja-JP" altLang="en-US" sz="1800" dirty="0"/>
              <a:t>すべての中継ゲートウェイにおいて、すべてのコントローラに対する接続設定が完了したら、各コントローラの </a:t>
            </a:r>
            <a:r>
              <a:rPr kumimoji="1" lang="en-US" altLang="ja-JP" sz="1800" dirty="0"/>
              <a:t>HTML </a:t>
            </a:r>
            <a:r>
              <a:rPr kumimoji="1" lang="ja-JP" altLang="en-US" sz="1800" dirty="0"/>
              <a:t>管理画面を表示する。「ゲートウェイ一覧」ページで、ゲートウェイの数が全コントローラからみて同じかどうか、全ゲートウェイがゲートウェイ一覧に表示されているか、確認する。</a:t>
            </a:r>
            <a:r>
              <a:rPr kumimoji="1" lang="en-US" altLang="ja-JP" sz="1800" dirty="0"/>
              <a:t>(</a:t>
            </a:r>
            <a:r>
              <a:rPr kumimoji="1" lang="ja-JP" altLang="en-US" sz="1800" dirty="0"/>
              <a:t>あるゲートウェイが、特定のコントローラ上で表示されるものの、別の特定のコントローラ上で表示されないという場合、ゲートウェイ側の設定が漏れている可能性があるため、直ちに修正する。</a:t>
            </a:r>
            <a:r>
              <a:rPr kumimoji="1" lang="en-US" altLang="ja-JP" sz="1800" dirty="0"/>
              <a:t>)</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6" name="図 5"/>
          <p:cNvPicPr>
            <a:picLocks noChangeAspect="1"/>
          </p:cNvPicPr>
          <p:nvPr/>
        </p:nvPicPr>
        <p:blipFill>
          <a:blip r:embed="rId2"/>
          <a:stretch>
            <a:fillRect/>
          </a:stretch>
        </p:blipFill>
        <p:spPr>
          <a:xfrm>
            <a:off x="233164" y="2146994"/>
            <a:ext cx="7816766" cy="3456393"/>
          </a:xfrm>
          <a:prstGeom prst="rect">
            <a:avLst/>
          </a:prstGeom>
        </p:spPr>
      </p:pic>
      <p:sp>
        <p:nvSpPr>
          <p:cNvPr id="7" name="正方形/長方形 6"/>
          <p:cNvSpPr/>
          <p:nvPr/>
        </p:nvSpPr>
        <p:spPr>
          <a:xfrm>
            <a:off x="279347" y="2341179"/>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2"/>
          <a:stretch>
            <a:fillRect/>
          </a:stretch>
        </p:blipFill>
        <p:spPr>
          <a:xfrm>
            <a:off x="1186978" y="2770340"/>
            <a:ext cx="7816766" cy="3456393"/>
          </a:xfrm>
          <a:prstGeom prst="rect">
            <a:avLst/>
          </a:prstGeom>
        </p:spPr>
      </p:pic>
      <p:sp>
        <p:nvSpPr>
          <p:cNvPr id="9" name="正方形/長方形 8"/>
          <p:cNvSpPr/>
          <p:nvPr/>
        </p:nvSpPr>
        <p:spPr>
          <a:xfrm>
            <a:off x="1233161" y="2964525"/>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2"/>
          <a:stretch>
            <a:fillRect/>
          </a:stretch>
        </p:blipFill>
        <p:spPr>
          <a:xfrm>
            <a:off x="2322095" y="3227596"/>
            <a:ext cx="7816766" cy="3456393"/>
          </a:xfrm>
          <a:prstGeom prst="rect">
            <a:avLst/>
          </a:prstGeom>
        </p:spPr>
      </p:pic>
      <p:sp>
        <p:nvSpPr>
          <p:cNvPr id="11" name="正方形/長方形 10"/>
          <p:cNvSpPr/>
          <p:nvPr/>
        </p:nvSpPr>
        <p:spPr>
          <a:xfrm>
            <a:off x="2368278" y="3421781"/>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3036927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90295"/>
            <a:ext cx="11545223" cy="1915512"/>
          </a:xfrm>
        </p:spPr>
        <p:txBody>
          <a:bodyPr>
            <a:normAutofit fontScale="70000" lnSpcReduction="20000"/>
          </a:bodyPr>
          <a:lstStyle/>
          <a:p>
            <a:r>
              <a:rPr kumimoji="1" lang="ja-JP" altLang="en-US" dirty="0"/>
              <a:t>「シン・テレワークシステム サーバー」および「クライアント」のインストーラに、コントローラの一覧を埋め込む必要がある。</a:t>
            </a:r>
          </a:p>
          <a:p>
            <a:r>
              <a:rPr kumimoji="1" lang="ja-JP" altLang="en-US" dirty="0"/>
              <a:t>「</a:t>
            </a:r>
            <a:r>
              <a:rPr kumimoji="1" lang="en-US" altLang="ja-JP" dirty="0"/>
              <a:t>6-4</a:t>
            </a:r>
            <a:r>
              <a:rPr kumimoji="1" lang="ja-JP" altLang="en-US" dirty="0"/>
              <a:t>」で述べた </a:t>
            </a:r>
            <a:r>
              <a:rPr kumimoji="1" lang="en-US" altLang="ja-JP" dirty="0"/>
              <a:t>EntryPoint.dat </a:t>
            </a:r>
            <a:r>
              <a:rPr kumimoji="1" lang="ja-JP" altLang="en-US" dirty="0"/>
              <a:t>ファイルの </a:t>
            </a:r>
            <a:r>
              <a:rPr kumimoji="1" lang="en-US" altLang="ja-JP" dirty="0"/>
              <a:t>URL </a:t>
            </a:r>
            <a:r>
              <a:rPr kumimoji="1" lang="ja-JP" altLang="en-US" dirty="0"/>
              <a:t>部分に、複数のコントローラの </a:t>
            </a:r>
            <a:r>
              <a:rPr kumimoji="1" lang="en-US" altLang="ja-JP" dirty="0"/>
              <a:t>URL </a:t>
            </a:r>
            <a:r>
              <a:rPr kumimoji="1" lang="ja-JP" altLang="en-US" dirty="0"/>
              <a:t>を 「</a:t>
            </a:r>
            <a:r>
              <a:rPr kumimoji="1" lang="en-US" altLang="ja-JP" dirty="0"/>
              <a:t>;</a:t>
            </a:r>
            <a:r>
              <a:rPr kumimoji="1" lang="ja-JP" altLang="en-US" dirty="0"/>
              <a:t>」 </a:t>
            </a:r>
            <a:r>
              <a:rPr kumimoji="1" lang="en-US" altLang="ja-JP" dirty="0"/>
              <a:t>(</a:t>
            </a:r>
            <a:r>
              <a:rPr kumimoji="1" lang="ja-JP" altLang="en-US" dirty="0"/>
              <a:t>セミコロン</a:t>
            </a:r>
            <a:r>
              <a:rPr kumimoji="1" lang="en-US" altLang="ja-JP" dirty="0"/>
              <a:t>) </a:t>
            </a:r>
            <a:r>
              <a:rPr kumimoji="1" lang="ja-JP" altLang="en-US" dirty="0"/>
              <a:t>で区切って </a:t>
            </a:r>
            <a:r>
              <a:rPr kumimoji="1" lang="en-US" altLang="ja-JP" dirty="0"/>
              <a:t>1 </a:t>
            </a:r>
            <a:r>
              <a:rPr kumimoji="1" lang="ja-JP" altLang="en-US" dirty="0"/>
              <a:t>行に記載する。</a:t>
            </a:r>
            <a:endParaRPr lang="en-US" altLang="ja-JP" dirty="0"/>
          </a:p>
          <a:p>
            <a:pPr lvl="1"/>
            <a:r>
              <a:rPr kumimoji="1" lang="ja-JP" altLang="en-US" dirty="0"/>
              <a:t>途中で改行をしない。また、セミコロンの前後にスペース文字列を入れない。セミコロンは、区切りにだけ記載し、末尾には記載しない。</a:t>
            </a:r>
            <a:endParaRPr kumimoji="1" lang="en-US" altLang="ja-JP" dirty="0"/>
          </a:p>
          <a:p>
            <a:r>
              <a:rPr kumimoji="1" lang="ja-JP" altLang="en-US" dirty="0"/>
              <a:t>上記を記述した状態で、第 </a:t>
            </a:r>
            <a:r>
              <a:rPr kumimoji="1" lang="en-US" altLang="ja-JP" dirty="0"/>
              <a:t>6 </a:t>
            </a:r>
            <a:r>
              <a:rPr kumimoji="1" lang="ja-JP" altLang="en-US" dirty="0"/>
              <a:t>章で述べた方法でアプリケーションをビルドし、インストーラを用いてテストを行なう。</a:t>
            </a:r>
            <a:endParaRPr kumimoji="1" lang="en-US" altLang="ja-JP"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195</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7-8. </a:t>
            </a:r>
            <a:r>
              <a:rPr lang="ja-JP" altLang="en-US" sz="2800" dirty="0"/>
              <a:t>アプリケーションの </a:t>
            </a:r>
            <a:r>
              <a:rPr lang="en-US" altLang="ja-JP" sz="2800" dirty="0"/>
              <a:t>EntryPoint.dat </a:t>
            </a:r>
            <a:r>
              <a:rPr lang="ja-JP" altLang="en-US" sz="2800" dirty="0" err="1"/>
              <a:t>への</a:t>
            </a:r>
            <a:r>
              <a:rPr lang="ja-JP" altLang="en-US" sz="2800" dirty="0"/>
              <a:t>すべてのコントローラへの接続の設定の書き込みとアプリケーションの再ビルド</a:t>
            </a:r>
            <a:endParaRPr kumimoji="1" lang="ja-JP" altLang="en-US" sz="2800" dirty="0"/>
          </a:p>
        </p:txBody>
      </p:sp>
      <p:pic>
        <p:nvPicPr>
          <p:cNvPr id="7" name="図 6"/>
          <p:cNvPicPr>
            <a:picLocks noChangeAspect="1"/>
          </p:cNvPicPr>
          <p:nvPr/>
        </p:nvPicPr>
        <p:blipFill>
          <a:blip r:embed="rId2"/>
          <a:stretch>
            <a:fillRect/>
          </a:stretch>
        </p:blipFill>
        <p:spPr>
          <a:xfrm>
            <a:off x="1120183" y="3697985"/>
            <a:ext cx="4043782" cy="2658365"/>
          </a:xfrm>
          <a:prstGeom prst="rect">
            <a:avLst/>
          </a:prstGeom>
        </p:spPr>
      </p:pic>
      <p:sp>
        <p:nvSpPr>
          <p:cNvPr id="8" name="正方形/長方形 7"/>
          <p:cNvSpPr/>
          <p:nvPr/>
        </p:nvSpPr>
        <p:spPr>
          <a:xfrm>
            <a:off x="1116027" y="5703566"/>
            <a:ext cx="1958663" cy="16909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320224" y="4877945"/>
            <a:ext cx="6580751" cy="707886"/>
          </a:xfrm>
          <a:prstGeom prst="rect">
            <a:avLst/>
          </a:prstGeom>
          <a:solidFill>
            <a:srgbClr val="FFFFCC"/>
          </a:solidFill>
          <a:ln>
            <a:solidFill>
              <a:schemeClr val="tx1"/>
            </a:solidFill>
          </a:ln>
        </p:spPr>
        <p:txBody>
          <a:bodyPr wrap="square" rtlCol="0">
            <a:spAutoFit/>
          </a:bodyPr>
          <a:lstStyle/>
          <a:p>
            <a:r>
              <a:rPr lang="en-US" altLang="ja-JP" sz="2000" dirty="0">
                <a:solidFill>
                  <a:schemeClr val="accent6">
                    <a:lumMod val="75000"/>
                  </a:schemeClr>
                </a:solidFill>
                <a:latin typeface="Consolas" panose="020B0609020204030204" pitchFamily="49" charset="0"/>
              </a:rPr>
              <a:t>https://1.2.3.4/thincontrol/</a:t>
            </a:r>
            <a:r>
              <a:rPr lang="en-US" altLang="ja-JP" sz="2000" dirty="0">
                <a:latin typeface="Consolas" panose="020B0609020204030204" pitchFamily="49" charset="0"/>
              </a:rPr>
              <a:t>;</a:t>
            </a:r>
            <a:r>
              <a:rPr lang="en-US" altLang="ja-JP" sz="2000" dirty="0">
                <a:solidFill>
                  <a:srgbClr val="0000FF"/>
                </a:solidFill>
                <a:latin typeface="Consolas" panose="020B0609020204030204" pitchFamily="49" charset="0"/>
              </a:rPr>
              <a:t>https://5.6.7.8/thincontrol/</a:t>
            </a:r>
            <a:r>
              <a:rPr lang="en-US" altLang="ja-JP" sz="2000" dirty="0">
                <a:latin typeface="Consolas" panose="020B0609020204030204" pitchFamily="49" charset="0"/>
              </a:rPr>
              <a:t>;</a:t>
            </a:r>
            <a:r>
              <a:rPr lang="en-US" altLang="ja-JP" sz="2000" dirty="0">
                <a:solidFill>
                  <a:srgbClr val="FF0000"/>
                </a:solidFill>
                <a:latin typeface="Consolas" panose="020B0609020204030204" pitchFamily="49" charset="0"/>
              </a:rPr>
              <a:t>https://9.10.11.12/thincontrol/</a:t>
            </a:r>
            <a:endParaRPr kumimoji="1" lang="ja-JP" altLang="en-US" sz="2000" dirty="0">
              <a:solidFill>
                <a:srgbClr val="FF0000"/>
              </a:solidFill>
              <a:latin typeface="Consolas" panose="020B0609020204030204" pitchFamily="49" charset="0"/>
            </a:endParaRPr>
          </a:p>
        </p:txBody>
      </p:sp>
      <p:sp>
        <p:nvSpPr>
          <p:cNvPr id="10" name="テキスト ボックス 9"/>
          <p:cNvSpPr txBox="1"/>
          <p:nvPr/>
        </p:nvSpPr>
        <p:spPr>
          <a:xfrm>
            <a:off x="5320224" y="4044827"/>
            <a:ext cx="6404841" cy="646331"/>
          </a:xfrm>
          <a:prstGeom prst="rect">
            <a:avLst/>
          </a:prstGeom>
          <a:noFill/>
        </p:spPr>
        <p:txBody>
          <a:bodyPr wrap="square" rtlCol="0">
            <a:spAutoFit/>
          </a:bodyPr>
          <a:lstStyle/>
          <a:p>
            <a:r>
              <a:rPr kumimoji="1" lang="ja-JP" altLang="en-US" dirty="0"/>
              <a:t>たとえば、コントローラが </a:t>
            </a:r>
            <a:r>
              <a:rPr kumimoji="1" lang="en-US" altLang="ja-JP" dirty="0"/>
              <a:t>3</a:t>
            </a:r>
            <a:r>
              <a:rPr kumimoji="1" lang="ja-JP" altLang="en-US" dirty="0"/>
              <a:t> 台あり、</a:t>
            </a:r>
            <a:r>
              <a:rPr lang="en-US" altLang="ja-JP" dirty="0"/>
              <a:t>1.2.3.4, 5.6.7.8, 9.10.11.12 </a:t>
            </a:r>
            <a:r>
              <a:rPr lang="ja-JP" altLang="en-US" dirty="0"/>
              <a:t>の </a:t>
            </a:r>
            <a:r>
              <a:rPr lang="en-US" altLang="ja-JP" dirty="0"/>
              <a:t>3 </a:t>
            </a:r>
            <a:r>
              <a:rPr lang="ja-JP" altLang="en-US" dirty="0"/>
              <a:t>つの </a:t>
            </a:r>
            <a:r>
              <a:rPr lang="en-US" altLang="ja-JP" dirty="0"/>
              <a:t>IP </a:t>
            </a:r>
            <a:r>
              <a:rPr lang="ja-JP" altLang="en-US" dirty="0"/>
              <a:t>アドレスで受付けを行なっている場合、以下のように記述する。</a:t>
            </a:r>
            <a:endParaRPr kumimoji="1" lang="ja-JP" altLang="en-US" dirty="0"/>
          </a:p>
        </p:txBody>
      </p:sp>
    </p:spTree>
    <p:extLst>
      <p:ext uri="{BB962C8B-B14F-4D97-AF65-F5344CB8AC3E}">
        <p14:creationId xmlns:p14="http://schemas.microsoft.com/office/powerpoint/2010/main" val="53816203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136382"/>
          </a:xfrm>
        </p:spPr>
        <p:txBody>
          <a:bodyPr>
            <a:normAutofit fontScale="92500" lnSpcReduction="10000"/>
          </a:bodyPr>
          <a:lstStyle/>
          <a:p>
            <a:pPr marL="457200" indent="-457200">
              <a:buFont typeface="+mj-lt"/>
              <a:buAutoNum type="arabicPeriod"/>
            </a:pPr>
            <a:r>
              <a:rPr kumimoji="1" lang="en-US" altLang="ja-JP" sz="1800" dirty="0"/>
              <a:t>7-8 </a:t>
            </a:r>
            <a:r>
              <a:rPr kumimoji="1" lang="ja-JP" altLang="en-US" sz="1800" dirty="0"/>
              <a:t>でビルドしたインストーラを、実際のユーザー端末を模擬した端末にインストールする。</a:t>
            </a:r>
          </a:p>
          <a:p>
            <a:pPr lvl="1"/>
            <a:r>
              <a:rPr kumimoji="1" lang="ja-JP" altLang="en-US" sz="1600" dirty="0"/>
              <a:t>サーバー側数台程度、クライアント側数台程度にインストールするとよい。</a:t>
            </a:r>
          </a:p>
          <a:p>
            <a:pPr lvl="1"/>
            <a:r>
              <a:rPr kumimoji="1" lang="ja-JP" altLang="en-US" sz="1600" dirty="0"/>
              <a:t>サーバー、クライアントとも、可能であれば異なるインターネット回線でテストをするとよい。</a:t>
            </a:r>
            <a:endParaRPr kumimoji="1" lang="en-US" altLang="ja-JP" sz="1600" dirty="0"/>
          </a:p>
          <a:p>
            <a:pPr marL="457200" indent="-457200">
              <a:buFont typeface="+mj-lt"/>
              <a:buAutoNum type="arabicPeriod"/>
            </a:pPr>
            <a:r>
              <a:rPr kumimoji="1" lang="ja-JP" altLang="en-US" sz="1800" dirty="0"/>
              <a:t>全部のコントローラを生かしておいた状態で、各機能が正常に動作することを確認</a:t>
            </a:r>
            <a:r>
              <a:rPr kumimoji="1" lang="en-US" altLang="ja-JP" sz="1800" dirty="0"/>
              <a:t>※</a:t>
            </a:r>
            <a:r>
              <a:rPr kumimoji="1" lang="ja-JP" altLang="en-US" sz="1800" dirty="0"/>
              <a:t>する。</a:t>
            </a:r>
            <a:endParaRPr kumimoji="1" lang="en-US" altLang="ja-JP" sz="1800" dirty="0"/>
          </a:p>
          <a:p>
            <a:pPr marL="457200" indent="-457200">
              <a:buFont typeface="+mj-lt"/>
              <a:buAutoNum type="arabicPeriod"/>
            </a:pPr>
            <a:r>
              <a:rPr kumimoji="1" lang="ja-JP" altLang="en-US" sz="1800" dirty="0"/>
              <a:t>コントローラのうち一部をダウンさせた状態で、</a:t>
            </a:r>
            <a:r>
              <a:rPr lang="ja-JP" altLang="en-US" sz="1800" dirty="0"/>
              <a:t>各機能が正常に動作することを確認</a:t>
            </a:r>
            <a:r>
              <a:rPr lang="en-US" altLang="ja-JP" sz="1800" dirty="0"/>
              <a:t>※</a:t>
            </a:r>
            <a:r>
              <a:rPr lang="ja-JP" altLang="en-US" sz="1800" dirty="0"/>
              <a:t>する。</a:t>
            </a:r>
            <a:br>
              <a:rPr lang="en-US" altLang="ja-JP" sz="1800" dirty="0"/>
            </a:br>
            <a:r>
              <a:rPr lang="en-US" altLang="ja-JP" sz="1800" dirty="0"/>
              <a:t>(1 </a:t>
            </a:r>
            <a:r>
              <a:rPr lang="ja-JP" altLang="en-US" sz="1800" dirty="0"/>
              <a:t>台のコントローラと </a:t>
            </a:r>
            <a:r>
              <a:rPr lang="en-US" altLang="ja-JP" sz="1800" dirty="0"/>
              <a:t>DB </a:t>
            </a:r>
            <a:r>
              <a:rPr lang="ja-JP" altLang="en-US" sz="1800" dirty="0" err="1"/>
              <a:t>とを</a:t>
            </a:r>
            <a:r>
              <a:rPr lang="ja-JP" altLang="en-US" sz="1800" dirty="0"/>
              <a:t>同居させている場合は、</a:t>
            </a:r>
            <a:r>
              <a:rPr lang="en-US" altLang="ja-JP" sz="1800" dirty="0"/>
              <a:t>DB </a:t>
            </a:r>
            <a:r>
              <a:rPr lang="ja-JP" altLang="en-US" sz="1800" dirty="0"/>
              <a:t>がダウンした場合、新サーバーの登録やコンピュータ </a:t>
            </a:r>
            <a:r>
              <a:rPr lang="en-US" altLang="ja-JP" sz="1800" dirty="0"/>
              <a:t>ID </a:t>
            </a:r>
            <a:r>
              <a:rPr lang="ja-JP" altLang="en-US" sz="1800" dirty="0"/>
              <a:t>の変更が不能になることを確認する。</a:t>
            </a:r>
            <a:r>
              <a:rPr lang="en-US" altLang="ja-JP" sz="1800" dirty="0"/>
              <a:t>)</a:t>
            </a:r>
            <a:endParaRPr lang="ja-JP" altLang="en-US" sz="1800" dirty="0"/>
          </a:p>
          <a:p>
            <a:pPr marL="457200" indent="-457200">
              <a:buFont typeface="+mj-lt"/>
              <a:buAutoNum type="arabicPeriod"/>
            </a:pPr>
            <a:r>
              <a:rPr kumimoji="1" lang="ja-JP" altLang="en-US" sz="1800" dirty="0"/>
              <a:t>ダウンさせたコントローラを復旧させた後、別のコントローラをダウンさせ、引き続き各機能が正常に動作することを確認</a:t>
            </a:r>
            <a:r>
              <a:rPr kumimoji="1" lang="en-US" altLang="ja-JP" sz="1800" dirty="0"/>
              <a:t>※</a:t>
            </a:r>
            <a:r>
              <a:rPr kumimoji="1" lang="ja-JP" altLang="en-US" sz="1800" dirty="0"/>
              <a:t>する。</a:t>
            </a:r>
            <a:endParaRPr kumimoji="1" lang="en-US" altLang="ja-JP" sz="1800" dirty="0"/>
          </a:p>
          <a:p>
            <a:pPr marL="457200" indent="-457200">
              <a:buFont typeface="+mj-lt"/>
              <a:buAutoNum type="arabicPeriod"/>
            </a:pPr>
            <a:r>
              <a:rPr kumimoji="1" lang="ja-JP" altLang="en-US" sz="1800" dirty="0"/>
              <a:t>複数のコントローラが稼働しているとき、複数の模擬サーバーおよび模擬クライアントからの初回の接続要求は、複数のコントローラにランダムにアクセスが分散することを確認する。</a:t>
            </a:r>
            <a:r>
              <a:rPr kumimoji="1" lang="en-US" altLang="ja-JP" sz="1800" dirty="0"/>
              <a:t>(</a:t>
            </a:r>
            <a:r>
              <a:rPr lang="ja-JP" altLang="en-US" sz="1800" dirty="0"/>
              <a:t>「システム管理者用 仮想ファイルブラウザ」の「</a:t>
            </a:r>
            <a:r>
              <a:rPr lang="en-US" altLang="ja-JP" sz="1800" dirty="0"/>
              <a:t>Log/Access/</a:t>
            </a:r>
            <a:r>
              <a:rPr lang="ja-JP" altLang="en-US" sz="1800" dirty="0"/>
              <a:t>」ディレクトリで、コントローラへのアクセスログを確認することができる。</a:t>
            </a:r>
            <a:r>
              <a:rPr lang="en-US" altLang="ja-JP" sz="1800" dirty="0"/>
              <a:t>)</a:t>
            </a:r>
            <a:endParaRPr kumimoji="1" lang="en-US" altLang="ja-JP"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196</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7-9. </a:t>
            </a:r>
            <a:r>
              <a:rPr kumimoji="1" lang="ja-JP" altLang="en-US" sz="2800" dirty="0"/>
              <a:t>実際のユーザーの視点に立ったコントローラ冗長化のテスト</a:t>
            </a:r>
          </a:p>
        </p:txBody>
      </p:sp>
      <p:sp>
        <p:nvSpPr>
          <p:cNvPr id="5" name="テキスト ボックス 4"/>
          <p:cNvSpPr txBox="1"/>
          <p:nvPr/>
        </p:nvSpPr>
        <p:spPr>
          <a:xfrm>
            <a:off x="332741" y="4259262"/>
            <a:ext cx="11247345" cy="2462213"/>
          </a:xfrm>
          <a:prstGeom prst="rect">
            <a:avLst/>
          </a:prstGeom>
          <a:solidFill>
            <a:schemeClr val="accent4">
              <a:lumMod val="20000"/>
              <a:lumOff val="80000"/>
            </a:schemeClr>
          </a:solidFill>
        </p:spPr>
        <p:txBody>
          <a:bodyPr wrap="square" rtlCol="0">
            <a:spAutoFit/>
          </a:bodyPr>
          <a:lstStyle/>
          <a:p>
            <a:r>
              <a:rPr kumimoji="1" lang="en-US" altLang="ja-JP" sz="1100" b="1" dirty="0"/>
              <a:t>※ </a:t>
            </a:r>
            <a:r>
              <a:rPr kumimoji="1" lang="ja-JP" altLang="en-US" sz="1100" b="1" dirty="0"/>
              <a:t>各機能の正常性の確認方法</a:t>
            </a:r>
            <a:endParaRPr kumimoji="1" lang="en-US" altLang="ja-JP" sz="1100" b="1" dirty="0"/>
          </a:p>
          <a:p>
            <a:pPr marL="342900" indent="-342900">
              <a:buFont typeface="+mj-lt"/>
              <a:buAutoNum type="arabicPeriod"/>
            </a:pPr>
            <a:r>
              <a:rPr kumimoji="1" lang="ja-JP" altLang="en-US" sz="1100" dirty="0"/>
              <a:t>一部のコントローラをダウンさせる、復活させる、インターネット接続回線を停止する等、状態を変化させ、試験したい状態を作り出す。</a:t>
            </a:r>
            <a:r>
              <a:rPr kumimoji="1" lang="en-US" altLang="ja-JP" sz="1100" dirty="0"/>
              <a:t>(</a:t>
            </a:r>
            <a:r>
              <a:rPr kumimoji="1" lang="ja-JP" altLang="en-US" sz="1100" dirty="0"/>
              <a:t>すなわち、上記本文の </a:t>
            </a:r>
            <a:r>
              <a:rPr kumimoji="1" lang="en-US" altLang="ja-JP" sz="1100" dirty="0"/>
              <a:t>2, 3, 4 </a:t>
            </a:r>
            <a:r>
              <a:rPr kumimoji="1" lang="ja-JP" altLang="en-US" sz="1100" dirty="0"/>
              <a:t>の状態を作り出す。</a:t>
            </a:r>
            <a:r>
              <a:rPr kumimoji="1" lang="en-US" altLang="ja-JP" sz="1100" dirty="0"/>
              <a:t>)</a:t>
            </a:r>
          </a:p>
          <a:p>
            <a:pPr marL="342900" indent="-342900">
              <a:buFont typeface="+mj-lt"/>
              <a:buAutoNum type="arabicPeriod"/>
            </a:pPr>
            <a:r>
              <a:rPr kumimoji="1" lang="ja-JP" altLang="en-US" sz="1100" dirty="0"/>
              <a:t>模擬サーバー端末の </a:t>
            </a:r>
            <a:r>
              <a:rPr kumimoji="1" lang="en-US" altLang="ja-JP" sz="1100" dirty="0"/>
              <a:t>Thin Telework Server (Private </a:t>
            </a:r>
            <a:r>
              <a:rPr kumimoji="1" lang="ja-JP" altLang="en-US" sz="1100" dirty="0"/>
              <a:t>版</a:t>
            </a:r>
            <a:r>
              <a:rPr kumimoji="1" lang="en-US" altLang="ja-JP" sz="1100" dirty="0"/>
              <a:t>) </a:t>
            </a:r>
            <a:r>
              <a:rPr kumimoji="1" lang="ja-JP" altLang="en-US" sz="1100" dirty="0"/>
              <a:t>のサービスを停止させ、再開させる。</a:t>
            </a:r>
            <a:endParaRPr kumimoji="1" lang="en-US" altLang="ja-JP" sz="1100" dirty="0"/>
          </a:p>
          <a:p>
            <a:pPr marL="342900" indent="-342900">
              <a:buFont typeface="+mj-lt"/>
              <a:buAutoNum type="arabicPeriod"/>
            </a:pPr>
            <a:r>
              <a:rPr kumimoji="1" lang="ja-JP" altLang="en-US" sz="1100" dirty="0"/>
              <a:t>模擬サーバー端末の該当シン・テレワークシステム サーバーの設定ツールの状態を目視し、中継システムに正しく接続されていることを確認する。</a:t>
            </a:r>
            <a:endParaRPr kumimoji="1" lang="en-US" altLang="ja-JP" sz="1100" dirty="0"/>
          </a:p>
          <a:p>
            <a:pPr marL="342900" indent="-342900">
              <a:buFont typeface="+mj-lt"/>
              <a:buAutoNum type="arabicPeriod"/>
            </a:pPr>
            <a:r>
              <a:rPr kumimoji="1" lang="ja-JP" altLang="en-US" sz="1100" dirty="0"/>
              <a:t>この状態で、模擬クライアント端末のシン・テレワークシステム クライアントから、シン・テレワークシステムを経由して、サーバーに正しくリモート接続できることを確認する。</a:t>
            </a:r>
            <a:r>
              <a:rPr kumimoji="1" lang="en-US" altLang="ja-JP" sz="1100" dirty="0"/>
              <a:t>※</a:t>
            </a:r>
            <a:r>
              <a:rPr kumimoji="1" lang="ja-JP" altLang="en-US" sz="1100" dirty="0"/>
              <a:t> 模擬クライアント端末のシン・テレワークシステム クライアントアプリは、その都度、再起動すること。</a:t>
            </a:r>
            <a:r>
              <a:rPr kumimoji="1" lang="en-US" altLang="ja-JP" sz="1100" dirty="0"/>
              <a:t>(</a:t>
            </a:r>
            <a:r>
              <a:rPr kumimoji="1" lang="ja-JP" altLang="en-US" sz="1100" dirty="0"/>
              <a:t>起動継続している場合は、状態をキャッシュしている場合があるため。</a:t>
            </a:r>
            <a:endParaRPr kumimoji="1" lang="en-US" altLang="ja-JP" sz="1100" dirty="0"/>
          </a:p>
          <a:p>
            <a:pPr marL="342900" indent="-342900">
              <a:buFont typeface="+mj-lt"/>
              <a:buAutoNum type="arabicPeriod"/>
            </a:pPr>
            <a:r>
              <a:rPr lang="ja-JP" altLang="en-US" sz="1100" dirty="0"/>
              <a:t>各コントローラの </a:t>
            </a:r>
            <a:r>
              <a:rPr lang="en-US" altLang="ja-JP" sz="1100" dirty="0"/>
              <a:t>HTML </a:t>
            </a:r>
            <a:r>
              <a:rPr lang="ja-JP" altLang="en-US" sz="1100" dirty="0"/>
              <a:t>管理画面を目視し、上記の結果と一貫性があるかを確認する。</a:t>
            </a:r>
            <a:endParaRPr lang="en-US" altLang="ja-JP" sz="1100" dirty="0"/>
          </a:p>
          <a:p>
            <a:pPr marL="342900" indent="-342900">
              <a:buFont typeface="+mj-lt"/>
              <a:buAutoNum type="arabicPeriod"/>
            </a:pPr>
            <a:r>
              <a:rPr lang="ja-JP" altLang="en-US" sz="1100" dirty="0"/>
              <a:t>模擬サーバー端末の該当シン・テレワークシステム サーバーの設定ツールから、固有 </a:t>
            </a:r>
            <a:r>
              <a:rPr lang="en-US" altLang="ja-JP" sz="1100" dirty="0"/>
              <a:t>ID </a:t>
            </a:r>
            <a:r>
              <a:rPr lang="ja-JP" altLang="en-US" sz="1100" dirty="0"/>
              <a:t>をリセットし、模擬サーバー端末の</a:t>
            </a:r>
            <a:r>
              <a:rPr lang="en-US" altLang="ja-JP" sz="1100" dirty="0"/>
              <a:t>Thin Telework Server (Private </a:t>
            </a:r>
            <a:r>
              <a:rPr lang="ja-JP" altLang="en-US" sz="1100" dirty="0"/>
              <a:t>版</a:t>
            </a:r>
            <a:r>
              <a:rPr lang="en-US" altLang="ja-JP" sz="1100" dirty="0"/>
              <a:t>) </a:t>
            </a:r>
            <a:r>
              <a:rPr lang="ja-JP" altLang="en-US" sz="1100" dirty="0"/>
              <a:t>のサービスを停止させ、再開させる。</a:t>
            </a:r>
            <a:endParaRPr lang="en-US" altLang="ja-JP" sz="1100" dirty="0"/>
          </a:p>
          <a:p>
            <a:pPr marL="342900" indent="-342900">
              <a:buFont typeface="+mj-lt"/>
              <a:buAutoNum type="arabicPeriod"/>
            </a:pPr>
            <a:r>
              <a:rPr kumimoji="1" lang="ja-JP" altLang="en-US" sz="1100" dirty="0"/>
              <a:t>模擬サーバー</a:t>
            </a:r>
            <a:r>
              <a:rPr lang="ja-JP" altLang="en-US" sz="1100" dirty="0"/>
              <a:t>端末の該当シン・テレワークシステム サーバーの設定ツールの状態を目視し、新しい「コンピュータ </a:t>
            </a:r>
            <a:r>
              <a:rPr lang="en-US" altLang="ja-JP" sz="1100" dirty="0"/>
              <a:t>ID</a:t>
            </a:r>
            <a:r>
              <a:rPr lang="ja-JP" altLang="en-US" sz="1100" dirty="0"/>
              <a:t>」で中継システムに登録され動作が開始されたことを確認する。</a:t>
            </a:r>
          </a:p>
          <a:p>
            <a:pPr marL="342900" indent="-342900">
              <a:buFont typeface="+mj-lt"/>
              <a:buAutoNum type="arabicPeriod"/>
            </a:pPr>
            <a:r>
              <a:rPr lang="ja-JP" altLang="en-US" sz="1100" dirty="0"/>
              <a:t>模擬サーバー端末の</a:t>
            </a:r>
            <a:r>
              <a:rPr kumimoji="1" lang="ja-JP" altLang="en-US" sz="1100" dirty="0"/>
              <a:t>「コンピュータ </a:t>
            </a:r>
            <a:r>
              <a:rPr kumimoji="1" lang="en-US" altLang="ja-JP" sz="1100" dirty="0"/>
              <a:t>ID</a:t>
            </a:r>
            <a:r>
              <a:rPr kumimoji="1" lang="ja-JP" altLang="en-US" sz="1100" dirty="0"/>
              <a:t>」の変更が正しく動作することを確認する。</a:t>
            </a:r>
            <a:endParaRPr kumimoji="1" lang="en-US" altLang="ja-JP" sz="1100" dirty="0"/>
          </a:p>
          <a:p>
            <a:pPr marL="342900" indent="-342900">
              <a:buFont typeface="+mj-lt"/>
              <a:buAutoNum type="arabicPeriod"/>
            </a:pPr>
            <a:r>
              <a:rPr lang="ja-JP" altLang="en-US" sz="1100" dirty="0"/>
              <a:t>模擬サーバー端末の変更後の「コンピュータ </a:t>
            </a:r>
            <a:r>
              <a:rPr lang="en-US" altLang="ja-JP" sz="1100" dirty="0"/>
              <a:t>ID</a:t>
            </a:r>
            <a:r>
              <a:rPr lang="ja-JP" altLang="en-US" sz="1100" dirty="0"/>
              <a:t>」を指定して、上記 </a:t>
            </a:r>
            <a:r>
              <a:rPr lang="en-US" altLang="ja-JP" sz="1100" dirty="0"/>
              <a:t>4. </a:t>
            </a:r>
            <a:r>
              <a:rPr lang="ja-JP" altLang="en-US" sz="1100" dirty="0"/>
              <a:t>の接続が可能であることを確認する。</a:t>
            </a:r>
          </a:p>
          <a:p>
            <a:pPr marL="342900" indent="-342900">
              <a:buFont typeface="+mj-lt"/>
              <a:buAutoNum type="arabicPeriod"/>
            </a:pPr>
            <a:r>
              <a:rPr kumimoji="1" lang="ja-JP" altLang="en-US" sz="1100" dirty="0"/>
              <a:t>上記 </a:t>
            </a:r>
            <a:r>
              <a:rPr kumimoji="1" lang="en-US" altLang="ja-JP" sz="1100" dirty="0"/>
              <a:t>5. </a:t>
            </a:r>
            <a:r>
              <a:rPr kumimoji="1" lang="ja-JP" altLang="en-US" sz="1100" dirty="0"/>
              <a:t>の一貫性を確認する。</a:t>
            </a:r>
            <a:endParaRPr kumimoji="1" lang="en-US" altLang="ja-JP" sz="1100" dirty="0"/>
          </a:p>
          <a:p>
            <a:pPr marL="342900" indent="-342900">
              <a:buFont typeface="+mj-lt"/>
              <a:buAutoNum type="arabicPeriod"/>
            </a:pPr>
            <a:r>
              <a:rPr kumimoji="1" lang="ja-JP" altLang="en-US" sz="1100" dirty="0"/>
              <a:t>上記の各手順において、原因不明な予期せぬエラーが発生していないかどうか、</a:t>
            </a:r>
            <a:r>
              <a:rPr lang="ja-JP" altLang="en-US" sz="1100" dirty="0"/>
              <a:t>各コントローラの </a:t>
            </a:r>
            <a:r>
              <a:rPr lang="en-US" altLang="ja-JP" sz="1100" dirty="0"/>
              <a:t>HTML </a:t>
            </a:r>
            <a:r>
              <a:rPr lang="ja-JP" altLang="en-US" sz="1100" dirty="0"/>
              <a:t>管理画面の「システム管理者用 仮想ファイルブラウザ」の「</a:t>
            </a:r>
            <a:r>
              <a:rPr lang="en-US" altLang="ja-JP" sz="1100" dirty="0"/>
              <a:t>Log/</a:t>
            </a:r>
            <a:r>
              <a:rPr lang="ja-JP" altLang="en-US" sz="1100" dirty="0"/>
              <a:t>」ディレクトリの内容を確認する。</a:t>
            </a:r>
            <a:endParaRPr lang="en-US" altLang="ja-JP" sz="1100" dirty="0"/>
          </a:p>
          <a:p>
            <a:pPr marL="342900" indent="-342900">
              <a:buFont typeface="+mj-lt"/>
              <a:buAutoNum type="arabicPeriod"/>
            </a:pPr>
            <a:r>
              <a:rPr kumimoji="1" lang="ja-JP" altLang="en-US" sz="1100" dirty="0"/>
              <a:t>コントローラが複数台ある場合、色々なダウンパターンが考えられる。上記の手順を、これらの各パターンで実験してみる。このことが、潜在的設定誤り等を見つけ出す最良の方法である。</a:t>
            </a:r>
          </a:p>
        </p:txBody>
      </p:sp>
    </p:spTree>
    <p:extLst>
      <p:ext uri="{BB962C8B-B14F-4D97-AF65-F5344CB8AC3E}">
        <p14:creationId xmlns:p14="http://schemas.microsoft.com/office/powerpoint/2010/main" val="167930643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459" y="3833038"/>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197</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lang="en-US" altLang="ja-JP" sz="6600" dirty="0"/>
              <a:t>8. </a:t>
            </a:r>
            <a:r>
              <a:rPr lang="ja-JP" altLang="en-US" sz="6600" dirty="0"/>
              <a:t>高度な構築・運用手法</a:t>
            </a:r>
            <a:endParaRPr kumimoji="1" lang="ja-JP" altLang="en-US" sz="66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5264" y="4684171"/>
            <a:ext cx="2337160" cy="1672179"/>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858" y="4008969"/>
            <a:ext cx="881170" cy="881170"/>
          </a:xfrm>
          <a:prstGeom prst="rect">
            <a:avLst/>
          </a:prstGeom>
        </p:spPr>
      </p:pic>
    </p:spTree>
    <p:extLst>
      <p:ext uri="{BB962C8B-B14F-4D97-AF65-F5344CB8AC3E}">
        <p14:creationId xmlns:p14="http://schemas.microsoft.com/office/powerpoint/2010/main" val="146564260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290646"/>
            <a:ext cx="11545223" cy="2430830"/>
          </a:xfrm>
        </p:spPr>
        <p:txBody>
          <a:bodyPr>
            <a:normAutofit fontScale="62500" lnSpcReduction="20000"/>
          </a:bodyPr>
          <a:lstStyle/>
          <a:p>
            <a:pPr>
              <a:lnSpc>
                <a:spcPct val="120000"/>
              </a:lnSpc>
            </a:pPr>
            <a:r>
              <a:rPr lang="en-US" altLang="ja-JP" sz="2400" dirty="0"/>
              <a:t>1. </a:t>
            </a:r>
            <a:r>
              <a:rPr lang="ja-JP" altLang="en-US" sz="2400" dirty="0"/>
              <a:t>基本的なカスタマイズ </a:t>
            </a:r>
            <a:r>
              <a:rPr lang="en-US" altLang="ja-JP" sz="2400" dirty="0"/>
              <a:t>(</a:t>
            </a:r>
            <a:r>
              <a:rPr lang="ja-JP" altLang="en-US" sz="2400" dirty="0"/>
              <a:t>一部の項目のみ変更</a:t>
            </a:r>
            <a:r>
              <a:rPr lang="en-US" altLang="ja-JP" sz="2400" dirty="0"/>
              <a:t>)</a:t>
            </a:r>
          </a:p>
          <a:p>
            <a:pPr lvl="1">
              <a:lnSpc>
                <a:spcPct val="120000"/>
              </a:lnSpc>
            </a:pP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strtable_ja.patch.stb</a:t>
            </a:r>
            <a:r>
              <a:rPr lang="en-US" altLang="ja-JP" sz="2000" dirty="0"/>
              <a:t> </a:t>
            </a:r>
            <a:r>
              <a:rPr lang="ja-JP" altLang="en-US" sz="2000" dirty="0"/>
              <a:t>および </a:t>
            </a:r>
            <a:r>
              <a:rPr lang="en-US" altLang="ja-JP" sz="2000" dirty="0" err="1"/>
              <a:t>strtable_en.patch.stb</a:t>
            </a:r>
            <a:r>
              <a:rPr lang="en-US" altLang="ja-JP" sz="2000" dirty="0"/>
              <a:t> </a:t>
            </a:r>
            <a:r>
              <a:rPr lang="ja-JP" altLang="en-US" sz="2000" dirty="0"/>
              <a:t>ファイルをテキストエディタで編集することにより、ソフトウェアのブランド名などを変更することができる。</a:t>
            </a:r>
            <a:endParaRPr lang="en-US" altLang="ja-JP" sz="2000" dirty="0"/>
          </a:p>
          <a:p>
            <a:pPr lvl="1">
              <a:lnSpc>
                <a:spcPct val="120000"/>
              </a:lnSpc>
            </a:pPr>
            <a:r>
              <a:rPr kumimoji="1" lang="ja-JP" altLang="en-US" sz="2000" dirty="0"/>
              <a:t>また、</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 </a:t>
            </a:r>
            <a:r>
              <a:rPr lang="ja-JP" altLang="en-US" sz="2000" dirty="0"/>
              <a:t>ディレクトリの </a:t>
            </a:r>
            <a:r>
              <a:rPr lang="en-US" altLang="ja-JP" sz="2000" dirty="0"/>
              <a:t>BMP </a:t>
            </a:r>
            <a:r>
              <a:rPr lang="ja-JP" altLang="en-US" sz="2000" dirty="0"/>
              <a:t>ファイルを編集することにより、ソフトウェア中の画像を変更することができる。</a:t>
            </a:r>
            <a:endParaRPr lang="en-US" altLang="ja-JP" sz="2000" dirty="0"/>
          </a:p>
          <a:p>
            <a:pPr>
              <a:lnSpc>
                <a:spcPct val="120000"/>
              </a:lnSpc>
            </a:pPr>
            <a:r>
              <a:rPr kumimoji="1" lang="en-US" altLang="ja-JP" sz="2400" dirty="0"/>
              <a:t>2. </a:t>
            </a:r>
            <a:r>
              <a:rPr kumimoji="1" lang="ja-JP" altLang="en-US" sz="2400" dirty="0"/>
              <a:t>奥の深いカスタマイズ </a:t>
            </a:r>
            <a:r>
              <a:rPr kumimoji="1" lang="en-US" altLang="ja-JP" sz="2400" dirty="0"/>
              <a:t>(</a:t>
            </a:r>
            <a:r>
              <a:rPr kumimoji="1" lang="ja-JP" altLang="en-US" sz="2400" dirty="0"/>
              <a:t>ほぼすべての文字列、画像、画面デザインの変更</a:t>
            </a:r>
            <a:r>
              <a:rPr kumimoji="1" lang="en-US" altLang="ja-JP" sz="2400" dirty="0"/>
              <a:t>)</a:t>
            </a:r>
          </a:p>
          <a:p>
            <a:pPr lvl="1">
              <a:lnSpc>
                <a:spcPct val="120000"/>
              </a:lnSpc>
            </a:pPr>
            <a:r>
              <a:rPr lang="en-US" altLang="ja-JP" sz="2000" dirty="0"/>
              <a:t>IPA-DN-</a:t>
            </a:r>
            <a:r>
              <a:rPr lang="en-US" altLang="ja-JP" sz="2000" dirty="0" err="1"/>
              <a:t>ThinApps</a:t>
            </a:r>
            <a:r>
              <a:rPr lang="en-US" altLang="ja-JP" sz="2000" dirty="0"/>
              <a:t>-Private\submodules\IPA-DN-Ultra\</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strtable_ja.stb</a:t>
            </a:r>
            <a:r>
              <a:rPr lang="ja-JP" altLang="en-US" sz="2000" dirty="0"/>
              <a:t> および </a:t>
            </a:r>
            <a:r>
              <a:rPr lang="en-US" altLang="ja-JP" sz="2000" dirty="0" err="1"/>
              <a:t>strtable_en.stb</a:t>
            </a:r>
            <a:r>
              <a:rPr lang="en-US" altLang="ja-JP" sz="2000" dirty="0"/>
              <a:t> </a:t>
            </a:r>
            <a:r>
              <a:rPr lang="ja-JP" altLang="en-US" sz="2000" dirty="0"/>
              <a:t>ファイルをテキストエディタで編集することにより、ほぼすべての文字列を変更することができる。</a:t>
            </a:r>
            <a:endParaRPr lang="en-US" altLang="ja-JP" sz="2000" dirty="0"/>
          </a:p>
          <a:p>
            <a:pPr lvl="1">
              <a:lnSpc>
                <a:spcPct val="120000"/>
              </a:lnSpc>
            </a:pPr>
            <a:r>
              <a:rPr lang="en-US" altLang="ja-JP" sz="2000" dirty="0"/>
              <a:t>IPA-DN-</a:t>
            </a:r>
            <a:r>
              <a:rPr lang="en-US" altLang="ja-JP" sz="2000" dirty="0" err="1"/>
              <a:t>ThinApps</a:t>
            </a:r>
            <a:r>
              <a:rPr lang="en-US" altLang="ja-JP" sz="2000" dirty="0"/>
              <a:t>-Private\submodules\IPA-DN-Ultra\</a:t>
            </a:r>
            <a:r>
              <a:rPr lang="en-US" altLang="ja-JP" sz="2000" dirty="0" err="1"/>
              <a:t>src</a:t>
            </a:r>
            <a:r>
              <a:rPr lang="en-US" altLang="ja-JP" sz="2000" dirty="0"/>
              <a:t>\</a:t>
            </a:r>
            <a:r>
              <a:rPr lang="en-US" altLang="ja-JP" sz="2000" dirty="0" err="1"/>
              <a:t>PenCore</a:t>
            </a:r>
            <a:r>
              <a:rPr lang="en-US" altLang="ja-JP" sz="2000" dirty="0"/>
              <a:t> </a:t>
            </a:r>
            <a:r>
              <a:rPr lang="ja-JP" altLang="en-US" sz="2000" dirty="0"/>
              <a:t>の </a:t>
            </a:r>
            <a:r>
              <a:rPr lang="en-US" altLang="ja-JP" sz="2000" dirty="0"/>
              <a:t>*.bmp, *.</a:t>
            </a:r>
            <a:r>
              <a:rPr lang="en-US" altLang="ja-JP" sz="2000" dirty="0" err="1"/>
              <a:t>ico</a:t>
            </a:r>
            <a:r>
              <a:rPr lang="ja-JP" altLang="en-US" sz="2000" dirty="0"/>
              <a:t> および </a:t>
            </a:r>
            <a:r>
              <a:rPr lang="en-US" altLang="ja-JP" sz="2000" dirty="0" err="1"/>
              <a:t>PenCore.rc</a:t>
            </a:r>
            <a:r>
              <a:rPr lang="en-US" altLang="ja-JP" sz="2000" dirty="0"/>
              <a:t> </a:t>
            </a:r>
            <a:r>
              <a:rPr lang="ja-JP" altLang="en-US" sz="2000" dirty="0"/>
              <a:t>ファイルをテキストエディタまたは </a:t>
            </a:r>
            <a:r>
              <a:rPr lang="en-US" altLang="ja-JP" sz="2000" dirty="0"/>
              <a:t>Visual Studio </a:t>
            </a:r>
            <a:r>
              <a:rPr lang="ja-JP" altLang="en-US" sz="2000" dirty="0"/>
              <a:t>のリソースエディタで編集することにより、ほぼすべての画面デザインを変更することができる。</a:t>
            </a:r>
            <a:endParaRPr kumimoji="1" lang="ja-JP" altLang="en-US" sz="2000" dirty="0"/>
          </a:p>
        </p:txBody>
      </p:sp>
      <p:sp>
        <p:nvSpPr>
          <p:cNvPr id="3" name="スライド番号プレースホルダー 2"/>
          <p:cNvSpPr>
            <a:spLocks noGrp="1"/>
          </p:cNvSpPr>
          <p:nvPr>
            <p:ph type="sldNum" sz="quarter" idx="12"/>
          </p:nvPr>
        </p:nvSpPr>
        <p:spPr/>
        <p:txBody>
          <a:bodyPr/>
          <a:lstStyle/>
          <a:p>
            <a:r>
              <a:rPr kumimoji="1" lang="ja-JP" altLang="en-US" dirty="0"/>
              <a:t> </a:t>
            </a:r>
            <a:fld id="{63DCA85F-F225-44A4-AEA8-9083CAE61796}" type="slidenum">
              <a:rPr kumimoji="1" lang="ja-JP" altLang="en-US" smtClean="0"/>
              <a:t>198</a:t>
            </a:fld>
            <a:endParaRPr kumimoji="1" lang="ja-JP" altLang="en-US" dirty="0"/>
          </a:p>
        </p:txBody>
      </p:sp>
      <p:sp>
        <p:nvSpPr>
          <p:cNvPr id="4" name="タイトル 3"/>
          <p:cNvSpPr>
            <a:spLocks noGrp="1"/>
          </p:cNvSpPr>
          <p:nvPr>
            <p:ph type="title"/>
          </p:nvPr>
        </p:nvSpPr>
        <p:spPr/>
        <p:txBody>
          <a:bodyPr>
            <a:normAutofit/>
          </a:bodyPr>
          <a:lstStyle/>
          <a:p>
            <a:r>
              <a:rPr lang="en-US" altLang="ja-JP" sz="3600" dirty="0"/>
              <a:t>8</a:t>
            </a:r>
            <a:r>
              <a:rPr kumimoji="1" lang="en-US" altLang="ja-JP" sz="3600" dirty="0"/>
              <a:t>-1. </a:t>
            </a:r>
            <a:r>
              <a:rPr kumimoji="1" lang="ja-JP" altLang="en-US" sz="3600" dirty="0"/>
              <a:t>アプリケーションの </a:t>
            </a:r>
            <a:r>
              <a:rPr kumimoji="1" lang="en-US" altLang="ja-JP" sz="3600" dirty="0"/>
              <a:t>UI </a:t>
            </a:r>
            <a:r>
              <a:rPr kumimoji="1" lang="ja-JP" altLang="en-US" sz="3600" dirty="0"/>
              <a:t>の高度なカスタマイズ方法</a:t>
            </a:r>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5743" y="1048854"/>
            <a:ext cx="5643180" cy="3172740"/>
          </a:xfrm>
          <a:prstGeom prst="rect">
            <a:avLst/>
          </a:prstGeom>
        </p:spPr>
      </p:pic>
    </p:spTree>
    <p:extLst>
      <p:ext uri="{BB962C8B-B14F-4D97-AF65-F5344CB8AC3E}">
        <p14:creationId xmlns:p14="http://schemas.microsoft.com/office/powerpoint/2010/main" val="2847983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77561"/>
          </a:xfrm>
        </p:spPr>
        <p:txBody>
          <a:bodyPr>
            <a:normAutofit fontScale="92500" lnSpcReduction="20000"/>
          </a:bodyPr>
          <a:lstStyle/>
          <a:p>
            <a:r>
              <a:rPr kumimoji="1" lang="ja-JP" altLang="en-US" sz="2400" dirty="0"/>
              <a:t>今後、本格的に、プライベートバージョンを構築し展開する場合は、アプリケーションの </a:t>
            </a:r>
            <a:r>
              <a:rPr kumimoji="1" lang="en-US" altLang="ja-JP" sz="2400" dirty="0"/>
              <a:t>ID </a:t>
            </a:r>
            <a:r>
              <a:rPr kumimoji="1" lang="ja-JP" altLang="en-US" sz="2400" dirty="0"/>
              <a:t>は、ソースコードから、他 </a:t>
            </a:r>
            <a:r>
              <a:rPr kumimoji="1" lang="en-US" altLang="ja-JP" sz="2400" dirty="0"/>
              <a:t>(※) </a:t>
            </a:r>
            <a:r>
              <a:rPr kumimoji="1" lang="ja-JP" altLang="en-US" sz="2400" dirty="0"/>
              <a:t>と重複のないように変更されるべきである。</a:t>
            </a:r>
            <a:br>
              <a:rPr kumimoji="1" lang="en-US" altLang="ja-JP" sz="2400" dirty="0"/>
            </a:br>
            <a:r>
              <a:rPr kumimoji="1" lang="ja-JP" altLang="en-US" sz="2400" dirty="0"/>
              <a:t>そうしないと、複数版を共存インストールすることができない。</a:t>
            </a:r>
            <a:br>
              <a:rPr kumimoji="1" lang="en-US" altLang="ja-JP" sz="2400" dirty="0"/>
            </a:br>
            <a:r>
              <a:rPr kumimoji="1" lang="en-US" altLang="ja-JP" sz="2400" dirty="0"/>
              <a:t>※</a:t>
            </a:r>
            <a:r>
              <a:rPr kumimoji="1" lang="ja-JP" altLang="en-US" sz="2400" dirty="0"/>
              <a:t> ソースコードをそのまま用いて他の組織がビルドしたバージョン等。</a:t>
            </a:r>
            <a:endParaRPr kumimoji="1" lang="en-US" altLang="ja-JP" sz="2400" dirty="0"/>
          </a:p>
          <a:p>
            <a:r>
              <a:rPr kumimoji="1" lang="ja-JP" altLang="en-US" sz="2400" dirty="0"/>
              <a:t>ソースコード中には、デフォルトのアプリケーション </a:t>
            </a:r>
            <a:r>
              <a:rPr kumimoji="1" lang="en-US" altLang="ja-JP" sz="2400" dirty="0"/>
              <a:t>ID </a:t>
            </a:r>
            <a:r>
              <a:rPr kumimoji="1" lang="ja-JP" altLang="en-US" sz="2400" dirty="0"/>
              <a:t>として </a:t>
            </a:r>
            <a:r>
              <a:rPr kumimoji="1" lang="en-US" altLang="ja-JP" sz="2400" dirty="0"/>
              <a:t>“Private” </a:t>
            </a:r>
            <a:r>
              <a:rPr kumimoji="1" lang="ja-JP" altLang="en-US" sz="2400" dirty="0"/>
              <a:t>が設定されている。以下の </a:t>
            </a:r>
            <a:r>
              <a:rPr kumimoji="1" lang="en-US" altLang="ja-JP" sz="2400" dirty="0"/>
              <a:t>5 </a:t>
            </a:r>
            <a:r>
              <a:rPr kumimoji="1" lang="ja-JP" altLang="en-US" sz="2400" dirty="0" err="1"/>
              <a:t>つの</a:t>
            </a:r>
            <a:r>
              <a:rPr kumimoji="1" lang="ja-JP" altLang="en-US" sz="2400" dirty="0"/>
              <a:t>ファイル中の文字列 </a:t>
            </a:r>
            <a:r>
              <a:rPr kumimoji="1" lang="en-US" altLang="ja-JP" sz="2400" dirty="0"/>
              <a:t>“Private” </a:t>
            </a:r>
            <a:r>
              <a:rPr kumimoji="1" lang="ja-JP" altLang="en-US" sz="2400" dirty="0"/>
              <a:t>を</a:t>
            </a:r>
            <a:r>
              <a:rPr lang="en-US" altLang="ja-JP" sz="2400" dirty="0"/>
              <a:t> 8 </a:t>
            </a:r>
            <a:r>
              <a:rPr lang="ja-JP" altLang="en-US" sz="2400" dirty="0"/>
              <a:t>文字以内の英数字の</a:t>
            </a:r>
            <a:r>
              <a:rPr kumimoji="1" lang="ja-JP" altLang="en-US" sz="2400" dirty="0"/>
              <a:t>他のユニークな文字列 </a:t>
            </a:r>
            <a:r>
              <a:rPr kumimoji="1" lang="en-US" altLang="ja-JP" sz="2400" dirty="0"/>
              <a:t>(</a:t>
            </a:r>
            <a:r>
              <a:rPr kumimoji="1" lang="ja-JP" altLang="en-US" sz="2400" dirty="0"/>
              <a:t>例</a:t>
            </a:r>
            <a:r>
              <a:rPr kumimoji="1" lang="en-US" altLang="ja-JP" sz="2400" dirty="0"/>
              <a:t>: </a:t>
            </a:r>
            <a:r>
              <a:rPr kumimoji="1" lang="en-US" altLang="ja-JP" sz="2400" dirty="0" err="1"/>
              <a:t>Mikaka</a:t>
            </a:r>
            <a:r>
              <a:rPr kumimoji="1" lang="en-US" altLang="ja-JP" sz="2400" dirty="0"/>
              <a:t>) </a:t>
            </a:r>
            <a:r>
              <a:rPr kumimoji="1" lang="ja-JP" altLang="en-US" sz="2400" dirty="0"/>
              <a:t>に置換すること。</a:t>
            </a:r>
            <a:endParaRPr kumimoji="1" lang="en-US" altLang="ja-JP" sz="2400" dirty="0"/>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Vars.cs</a:t>
            </a:r>
            <a:endParaRPr lang="ja-JP" altLang="en-US"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Vars.h</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Vars.props</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\bin\</a:t>
            </a:r>
            <a:r>
              <a:rPr lang="en-US" altLang="ja-JP" sz="2000" dirty="0" err="1">
                <a:latin typeface="Consolas" panose="020B0609020204030204" pitchFamily="49" charset="0"/>
              </a:rPr>
              <a:t>hamcore</a:t>
            </a:r>
            <a:r>
              <a:rPr lang="en-US" altLang="ja-JP" sz="2000" dirty="0">
                <a:latin typeface="Consolas" panose="020B0609020204030204" pitchFamily="49" charset="0"/>
              </a:rPr>
              <a:t>\</a:t>
            </a:r>
            <a:r>
              <a:rPr lang="en-US" altLang="ja-JP" sz="2000" dirty="0" err="1">
                <a:latin typeface="Consolas" panose="020B0609020204030204" pitchFamily="49" charset="0"/>
              </a:rPr>
              <a:t>strtable_ja.patch.stb</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\bin\</a:t>
            </a:r>
            <a:r>
              <a:rPr lang="en-US" altLang="ja-JP" sz="2000" dirty="0" err="1">
                <a:latin typeface="Consolas" panose="020B0609020204030204" pitchFamily="49" charset="0"/>
              </a:rPr>
              <a:t>hamcore</a:t>
            </a:r>
            <a:r>
              <a:rPr lang="en-US" altLang="ja-JP" sz="2000" dirty="0">
                <a:latin typeface="Consolas" panose="020B0609020204030204" pitchFamily="49" charset="0"/>
              </a:rPr>
              <a:t>\</a:t>
            </a:r>
            <a:r>
              <a:rPr lang="en-US" altLang="ja-JP" sz="2000" dirty="0" err="1">
                <a:latin typeface="Consolas" panose="020B0609020204030204" pitchFamily="49" charset="0"/>
              </a:rPr>
              <a:t>strtable_en.patch.stb</a:t>
            </a:r>
            <a:endParaRPr lang="en-US" altLang="ja-JP" sz="2000" dirty="0">
              <a:latin typeface="Consolas" panose="020B0609020204030204" pitchFamily="49" charset="0"/>
            </a:endParaRPr>
          </a:p>
          <a:p>
            <a:r>
              <a:rPr lang="ja-JP" altLang="en-US" sz="2400" dirty="0"/>
              <a:t>その他、上記の各テキストファイル中のコメントの指示に従って、ユニーク化を行なうこと。</a:t>
            </a:r>
            <a:endParaRPr lang="en-US" altLang="ja-JP" sz="2400" dirty="0"/>
          </a:p>
          <a:p>
            <a:r>
              <a:rPr lang="en-US" altLang="ja-JP" sz="2400" dirty="0" err="1"/>
              <a:t>src</a:t>
            </a:r>
            <a:r>
              <a:rPr lang="en-US" altLang="ja-JP" sz="2400" dirty="0"/>
              <a:t>\</a:t>
            </a:r>
            <a:r>
              <a:rPr lang="en-US" altLang="ja-JP" sz="2400" dirty="0" err="1"/>
              <a:t>Vars</a:t>
            </a:r>
            <a:r>
              <a:rPr lang="en-US" altLang="ja-JP" sz="2400" dirty="0"/>
              <a:t>\</a:t>
            </a:r>
            <a:r>
              <a:rPr lang="en-US" altLang="ja-JP" sz="2400" dirty="0" err="1"/>
              <a:t>Vars.h</a:t>
            </a:r>
            <a:r>
              <a:rPr lang="ja-JP" altLang="en-US" sz="2400" dirty="0"/>
              <a:t> ファイルには</a:t>
            </a:r>
            <a:br>
              <a:rPr lang="ja-JP" altLang="en-US" sz="2400" dirty="0"/>
            </a:br>
            <a:r>
              <a:rPr lang="ja-JP" altLang="en-US" sz="2400" dirty="0"/>
              <a:t>「</a:t>
            </a:r>
            <a:r>
              <a:rPr lang="en-US" altLang="ja-JP" sz="2400" dirty="0"/>
              <a:t>#define DS_RPC_PORT 9825</a:t>
            </a:r>
            <a:r>
              <a:rPr lang="ja-JP" altLang="en-US" sz="2400" dirty="0"/>
              <a:t>」</a:t>
            </a:r>
            <a:br>
              <a:rPr lang="en-US" altLang="ja-JP" sz="2400" dirty="0"/>
            </a:br>
            <a:r>
              <a:rPr lang="ja-JP" altLang="en-US" sz="2400" dirty="0"/>
              <a:t>という定数がある。これは、シン・テレワークシステム サーバーのバックグラウンドプロセスと、サーバー設定ツールとの間の設定用通信に利用される </a:t>
            </a:r>
            <a:r>
              <a:rPr lang="en-US" altLang="ja-JP" sz="2400" dirty="0"/>
              <a:t>localhost </a:t>
            </a:r>
            <a:r>
              <a:rPr lang="ja-JP" altLang="en-US" sz="2400" dirty="0"/>
              <a:t>内 </a:t>
            </a:r>
            <a:r>
              <a:rPr lang="en-US" altLang="ja-JP" sz="2400" dirty="0"/>
              <a:t>TCP </a:t>
            </a:r>
            <a:r>
              <a:rPr lang="ja-JP" altLang="en-US" sz="2400" dirty="0"/>
              <a:t>ポートである。</a:t>
            </a:r>
            <a:r>
              <a:rPr lang="en-US" altLang="ja-JP" sz="2400" dirty="0"/>
              <a:t>9826 </a:t>
            </a:r>
            <a:r>
              <a:rPr lang="ja-JP" altLang="en-US" sz="2400" dirty="0"/>
              <a:t>以降の、他の組織とかぶりにくい、適当な整数に変更することを推奨する。</a:t>
            </a:r>
            <a:r>
              <a:rPr lang="en-US" altLang="ja-JP" sz="2400" dirty="0"/>
              <a:t>※ </a:t>
            </a:r>
            <a:r>
              <a:rPr lang="ja-JP" altLang="en-US" sz="2400" dirty="0"/>
              <a:t>「</a:t>
            </a:r>
            <a:r>
              <a:rPr lang="en-US" altLang="ja-JP" sz="2400" dirty="0"/>
              <a:t>#define DS_URDP_PORT 3459</a:t>
            </a:r>
            <a:r>
              <a:rPr lang="ja-JP" altLang="en-US" sz="2400" dirty="0"/>
              <a:t>」 は、変更しないこと。</a:t>
            </a:r>
            <a:endParaRPr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199</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8</a:t>
            </a:r>
            <a:r>
              <a:rPr kumimoji="1" lang="en-US" altLang="ja-JP" sz="3200" dirty="0"/>
              <a:t>-2. </a:t>
            </a:r>
            <a:r>
              <a:rPr kumimoji="1" lang="ja-JP" altLang="en-US" sz="3200" dirty="0"/>
              <a:t>アプリケーションの </a:t>
            </a:r>
            <a:r>
              <a:rPr kumimoji="1" lang="en-US" altLang="ja-JP" sz="3200" dirty="0"/>
              <a:t>ID (</a:t>
            </a:r>
            <a:r>
              <a:rPr kumimoji="1" lang="en-US" altLang="ja-JP" sz="3200" dirty="0" err="1"/>
              <a:t>AppId</a:t>
            </a:r>
            <a:r>
              <a:rPr kumimoji="1" lang="en-US" altLang="ja-JP" sz="3200" dirty="0"/>
              <a:t>) </a:t>
            </a:r>
            <a:r>
              <a:rPr kumimoji="1" lang="ja-JP" altLang="en-US" sz="3200" dirty="0"/>
              <a:t>の変更によるユニーク化</a:t>
            </a:r>
          </a:p>
        </p:txBody>
      </p:sp>
    </p:spTree>
    <p:extLst>
      <p:ext uri="{BB962C8B-B14F-4D97-AF65-F5344CB8AC3E}">
        <p14:creationId xmlns:p14="http://schemas.microsoft.com/office/powerpoint/2010/main" val="1985749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326512"/>
          </a:xfrm>
        </p:spPr>
        <p:txBody>
          <a:bodyPr>
            <a:normAutofit lnSpcReduction="10000"/>
          </a:bodyPr>
          <a:lstStyle/>
          <a:p>
            <a:r>
              <a:rPr kumimoji="1" lang="ja-JP" altLang="en-US" sz="2400" dirty="0"/>
              <a:t>本ドキュメントは、以下の</a:t>
            </a:r>
            <a:r>
              <a:rPr lang="ja-JP" altLang="en-US" sz="2400" dirty="0"/>
              <a:t>バージョンの「</a:t>
            </a:r>
            <a:r>
              <a:rPr lang="en-US" altLang="ja-JP" sz="2400" dirty="0"/>
              <a:t>NTT</a:t>
            </a:r>
            <a:r>
              <a:rPr lang="ja-JP" altLang="en-US" sz="2400" dirty="0"/>
              <a:t>東日本 </a:t>
            </a:r>
            <a:r>
              <a:rPr lang="en-US" altLang="ja-JP" sz="2400" dirty="0"/>
              <a:t>– IPA </a:t>
            </a:r>
            <a:r>
              <a:rPr lang="ja-JP" altLang="en-US" sz="2400" dirty="0"/>
              <a:t>シン・テレワークシステム」のソースコード一式に関する解説書です。</a:t>
            </a:r>
            <a:endParaRPr lang="en-US" altLang="ja-JP" sz="2400" dirty="0"/>
          </a:p>
          <a:p>
            <a:pPr lvl="1"/>
            <a:r>
              <a:rPr lang="ja-JP" altLang="en-US" sz="2000" dirty="0"/>
              <a:t>バージョン</a:t>
            </a:r>
            <a:r>
              <a:rPr lang="en-US" altLang="ja-JP" sz="2000" dirty="0"/>
              <a:t>: </a:t>
            </a:r>
            <a:r>
              <a:rPr lang="en-US" altLang="ja-JP" sz="2000" b="1" u="sng" dirty="0">
                <a:solidFill>
                  <a:schemeClr val="accent2">
                    <a:lumMod val="75000"/>
                  </a:schemeClr>
                </a:solidFill>
              </a:rPr>
              <a:t>beta8preview8</a:t>
            </a:r>
          </a:p>
          <a:p>
            <a:pPr lvl="2"/>
            <a:r>
              <a:rPr lang="ja-JP" altLang="en-US" sz="1600" dirty="0"/>
              <a:t>このバージョン文字列と同じ </a:t>
            </a:r>
            <a:r>
              <a:rPr lang="en-US" altLang="ja-JP" sz="1600" dirty="0"/>
              <a:t>GitHub </a:t>
            </a:r>
            <a:r>
              <a:rPr lang="ja-JP" altLang="en-US" sz="1600" dirty="0"/>
              <a:t>ソースコードリポジトリ上のタグが付いたコミットのソースコードと対応しています。</a:t>
            </a:r>
            <a:br>
              <a:rPr lang="en-US" altLang="ja-JP" sz="1600" dirty="0"/>
            </a:br>
            <a:endParaRPr kumimoji="1" lang="en-US" altLang="ja-JP" sz="1600" dirty="0"/>
          </a:p>
          <a:p>
            <a:r>
              <a:rPr kumimoji="1" lang="ja-JP" altLang="en-US" sz="2400" dirty="0"/>
              <a:t>ソフトウェアのバージョンごとの更新履歴・機能追加・バグ修正の履歴・既知の制限事項</a:t>
            </a:r>
            <a:r>
              <a:rPr kumimoji="1" lang="en-US" altLang="ja-JP" sz="2400" dirty="0"/>
              <a:t>/</a:t>
            </a:r>
            <a:r>
              <a:rPr kumimoji="1" lang="ja-JP" altLang="en-US" sz="2400" dirty="0"/>
              <a:t>仕様 </a:t>
            </a:r>
            <a:r>
              <a:rPr kumimoji="1" lang="en-US" altLang="ja-JP" sz="2400" dirty="0"/>
              <a:t>(</a:t>
            </a:r>
            <a:r>
              <a:rPr kumimoji="1" lang="ja-JP" altLang="en-US" sz="2400" dirty="0"/>
              <a:t>既知の制限事項はすべてのバージョンに対して適用されるものもあります。</a:t>
            </a:r>
            <a:r>
              <a:rPr kumimoji="1" lang="en-US" altLang="ja-JP" sz="2400" dirty="0"/>
              <a:t>) </a:t>
            </a:r>
            <a:r>
              <a:rPr kumimoji="1" lang="ja-JP" altLang="en-US" sz="2400" dirty="0"/>
              <a:t>は、以下の </a:t>
            </a:r>
            <a:r>
              <a:rPr kumimoji="1" lang="en-US" altLang="ja-JP" sz="2400" dirty="0"/>
              <a:t>URL </a:t>
            </a:r>
            <a:r>
              <a:rPr kumimoji="1" lang="ja-JP" altLang="en-US" sz="2400" dirty="0"/>
              <a:t>のテキストファイル </a:t>
            </a:r>
            <a:r>
              <a:rPr kumimoji="1" lang="en-US" altLang="ja-JP" sz="2400" dirty="0"/>
              <a:t>(README.md) </a:t>
            </a:r>
            <a:r>
              <a:rPr kumimoji="1" lang="ja-JP" altLang="en-US" sz="2400" dirty="0"/>
              <a:t>に記載されています。</a:t>
            </a:r>
            <a:br>
              <a:rPr kumimoji="1" lang="en-US" altLang="ja-JP" sz="2400" dirty="0"/>
            </a:br>
            <a:r>
              <a:rPr kumimoji="1" lang="ja-JP" altLang="en-US" sz="2400" dirty="0"/>
              <a:t>本ドキュメントをお読みいただく前</a:t>
            </a:r>
            <a:r>
              <a:rPr kumimoji="1" lang="en-US" altLang="ja-JP" sz="2400" dirty="0"/>
              <a:t>/</a:t>
            </a:r>
            <a:r>
              <a:rPr kumimoji="1" lang="ja-JP" altLang="en-US" sz="2400" dirty="0"/>
              <a:t>本ソフトウェアをご利用いただく前に、必ずご参照ください。</a:t>
            </a:r>
            <a:endParaRPr kumimoji="1" lang="en-US" altLang="ja-JP" sz="2400" dirty="0"/>
          </a:p>
          <a:p>
            <a:pPr lvl="1"/>
            <a:r>
              <a:rPr lang="en-US" altLang="ja-JP" sz="2000" b="1" dirty="0">
                <a:hlinkClick r:id="rId2"/>
              </a:rPr>
              <a:t>https://github.com/IPA-CyberLab/IPA-DN-Ultra/blob/master/README.md</a:t>
            </a:r>
            <a:br>
              <a:rPr lang="en-US" altLang="ja-JP" sz="2000" b="1" dirty="0"/>
            </a:br>
            <a:r>
              <a:rPr lang="ja-JP" altLang="en-US" sz="2000" b="1" dirty="0"/>
              <a:t>制限事項</a:t>
            </a:r>
            <a:r>
              <a:rPr lang="en-US" altLang="ja-JP" sz="2000" b="1" dirty="0"/>
              <a:t>/</a:t>
            </a:r>
            <a:r>
              <a:rPr lang="ja-JP" altLang="en-US" sz="2000" b="1" dirty="0"/>
              <a:t>仕様が記載されていますので、十分注意深くお読みください。</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a:t>本バージョンについて・更新履歴</a:t>
            </a:r>
          </a:p>
        </p:txBody>
      </p:sp>
      <p:pic>
        <p:nvPicPr>
          <p:cNvPr id="6" name="図 5"/>
          <p:cNvPicPr>
            <a:picLocks noChangeAspect="1"/>
          </p:cNvPicPr>
          <p:nvPr/>
        </p:nvPicPr>
        <p:blipFill>
          <a:blip r:embed="rId3"/>
          <a:stretch>
            <a:fillRect/>
          </a:stretch>
        </p:blipFill>
        <p:spPr>
          <a:xfrm>
            <a:off x="8818403" y="4250681"/>
            <a:ext cx="2791451" cy="22882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コンテンツ プレースホルダー 1"/>
          <p:cNvSpPr txBox="1">
            <a:spLocks/>
          </p:cNvSpPr>
          <p:nvPr/>
        </p:nvSpPr>
        <p:spPr>
          <a:xfrm>
            <a:off x="332741" y="4913906"/>
            <a:ext cx="8342336" cy="16250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800" b="1" dirty="0">
                <a:solidFill>
                  <a:schemeClr val="accent2">
                    <a:lumMod val="75000"/>
                  </a:schemeClr>
                </a:solidFill>
              </a:rPr>
              <a:t>本ドキュメントの特定の </a:t>
            </a:r>
            <a:r>
              <a:rPr lang="en-US" altLang="ja-JP" sz="1800" b="1" dirty="0">
                <a:solidFill>
                  <a:schemeClr val="accent2">
                    <a:lumMod val="75000"/>
                  </a:schemeClr>
                </a:solidFill>
              </a:rPr>
              <a:t>2 </a:t>
            </a:r>
            <a:r>
              <a:rPr lang="ja-JP" altLang="en-US" sz="1800" b="1" dirty="0" err="1">
                <a:solidFill>
                  <a:schemeClr val="accent2">
                    <a:lumMod val="75000"/>
                  </a:schemeClr>
                </a:solidFill>
              </a:rPr>
              <a:t>つの</a:t>
            </a:r>
            <a:r>
              <a:rPr lang="ja-JP" altLang="en-US" sz="1800" b="1" dirty="0">
                <a:solidFill>
                  <a:schemeClr val="accent2">
                    <a:lumMod val="75000"/>
                  </a:schemeClr>
                </a:solidFill>
              </a:rPr>
              <a:t>バージョン間の変更履歴 </a:t>
            </a:r>
            <a:r>
              <a:rPr lang="en-US" altLang="ja-JP" sz="1800" b="1" dirty="0">
                <a:solidFill>
                  <a:schemeClr val="accent2">
                    <a:lumMod val="75000"/>
                  </a:schemeClr>
                </a:solidFill>
              </a:rPr>
              <a:t>(</a:t>
            </a:r>
            <a:r>
              <a:rPr lang="ja-JP" altLang="en-US" sz="1800" b="1" dirty="0">
                <a:solidFill>
                  <a:schemeClr val="accent2">
                    <a:lumMod val="75000"/>
                  </a:schemeClr>
                </a:solidFill>
              </a:rPr>
              <a:t>例</a:t>
            </a:r>
            <a:r>
              <a:rPr lang="en-US" altLang="ja-JP" sz="1800" b="1" dirty="0">
                <a:solidFill>
                  <a:schemeClr val="accent2">
                    <a:lumMod val="75000"/>
                  </a:schemeClr>
                </a:solidFill>
              </a:rPr>
              <a:t>: 1 </a:t>
            </a:r>
            <a:r>
              <a:rPr lang="ja-JP" altLang="en-US" sz="1800" b="1" dirty="0">
                <a:solidFill>
                  <a:schemeClr val="accent2">
                    <a:lumMod val="75000"/>
                  </a:schemeClr>
                </a:solidFill>
              </a:rPr>
              <a:t>つ前のバージョンから本バージョンまでの追加・変更内容</a:t>
            </a:r>
            <a:r>
              <a:rPr lang="en-US" altLang="ja-JP" sz="1800" b="1" dirty="0">
                <a:solidFill>
                  <a:schemeClr val="accent2">
                    <a:lumMod val="75000"/>
                  </a:schemeClr>
                </a:solidFill>
              </a:rPr>
              <a:t>) </a:t>
            </a:r>
            <a:r>
              <a:rPr lang="ja-JP" altLang="en-US" sz="1800" b="1" dirty="0">
                <a:solidFill>
                  <a:schemeClr val="accent2">
                    <a:lumMod val="75000"/>
                  </a:schemeClr>
                </a:solidFill>
              </a:rPr>
              <a:t>を表示することができます。</a:t>
            </a:r>
            <a:r>
              <a:rPr lang="ja-JP" altLang="en-US" sz="1800" dirty="0">
                <a:solidFill>
                  <a:schemeClr val="accent2">
                    <a:lumMod val="75000"/>
                  </a:schemeClr>
                </a:solidFill>
              </a:rPr>
              <a:t>比較したい </a:t>
            </a:r>
            <a:r>
              <a:rPr lang="en-US" altLang="ja-JP" sz="1800" dirty="0">
                <a:solidFill>
                  <a:schemeClr val="accent2">
                    <a:lumMod val="75000"/>
                  </a:schemeClr>
                </a:solidFill>
              </a:rPr>
              <a:t>2 </a:t>
            </a:r>
            <a:r>
              <a:rPr lang="ja-JP" altLang="en-US" sz="1800" dirty="0" err="1">
                <a:solidFill>
                  <a:schemeClr val="accent2">
                    <a:lumMod val="75000"/>
                  </a:schemeClr>
                </a:solidFill>
              </a:rPr>
              <a:t>つの</a:t>
            </a:r>
            <a:r>
              <a:rPr lang="ja-JP" altLang="en-US" sz="1800" dirty="0">
                <a:solidFill>
                  <a:schemeClr val="accent2">
                    <a:lumMod val="75000"/>
                  </a:schemeClr>
                </a:solidFill>
              </a:rPr>
              <a:t>バージョンの </a:t>
            </a:r>
            <a:r>
              <a:rPr lang="en-US" altLang="ja-JP" sz="1800" dirty="0">
                <a:solidFill>
                  <a:schemeClr val="accent2">
                    <a:lumMod val="75000"/>
                  </a:schemeClr>
                </a:solidFill>
              </a:rPr>
              <a:t>PPTX </a:t>
            </a:r>
            <a:r>
              <a:rPr lang="ja-JP" altLang="en-US" sz="1800" dirty="0">
                <a:solidFill>
                  <a:schemeClr val="accent2">
                    <a:lumMod val="75000"/>
                  </a:schemeClr>
                </a:solidFill>
              </a:rPr>
              <a:t>ファイル </a:t>
            </a:r>
            <a:r>
              <a:rPr lang="en-US" altLang="ja-JP" sz="1800" dirty="0">
                <a:solidFill>
                  <a:schemeClr val="accent2">
                    <a:lumMod val="75000"/>
                  </a:schemeClr>
                </a:solidFill>
              </a:rPr>
              <a:t>(PowerPoint </a:t>
            </a:r>
            <a:r>
              <a:rPr lang="ja-JP" altLang="en-US" sz="1800" dirty="0">
                <a:solidFill>
                  <a:schemeClr val="accent2">
                    <a:lumMod val="75000"/>
                  </a:schemeClr>
                </a:solidFill>
              </a:rPr>
              <a:t>ファイル</a:t>
            </a:r>
            <a:r>
              <a:rPr lang="en-US" altLang="ja-JP" sz="1800" dirty="0">
                <a:solidFill>
                  <a:schemeClr val="accent2">
                    <a:lumMod val="75000"/>
                  </a:schemeClr>
                </a:solidFill>
              </a:rPr>
              <a:t>) </a:t>
            </a:r>
            <a:r>
              <a:rPr lang="ja-JP" altLang="en-US" sz="1800" dirty="0">
                <a:solidFill>
                  <a:schemeClr val="accent2">
                    <a:lumMod val="75000"/>
                  </a:schemeClr>
                </a:solidFill>
              </a:rPr>
              <a:t>をローカル端末にダウンロードし、新しい側の </a:t>
            </a:r>
            <a:r>
              <a:rPr lang="en-US" altLang="ja-JP" sz="1800" dirty="0">
                <a:solidFill>
                  <a:schemeClr val="accent2">
                    <a:lumMod val="75000"/>
                  </a:schemeClr>
                </a:solidFill>
              </a:rPr>
              <a:t>PPTX </a:t>
            </a:r>
            <a:r>
              <a:rPr lang="ja-JP" altLang="en-US" sz="1800" dirty="0">
                <a:solidFill>
                  <a:schemeClr val="accent2">
                    <a:lumMod val="75000"/>
                  </a:schemeClr>
                </a:solidFill>
              </a:rPr>
              <a:t>ファイルを開いてから「校閲」→「比較」で古い側の </a:t>
            </a:r>
            <a:r>
              <a:rPr lang="en-US" altLang="ja-JP" sz="1800" dirty="0">
                <a:solidFill>
                  <a:schemeClr val="accent2">
                    <a:lumMod val="75000"/>
                  </a:schemeClr>
                </a:solidFill>
              </a:rPr>
              <a:t>PPTX </a:t>
            </a:r>
            <a:r>
              <a:rPr lang="ja-JP" altLang="en-US" sz="1800" dirty="0">
                <a:solidFill>
                  <a:schemeClr val="accent2">
                    <a:lumMod val="75000"/>
                  </a:schemeClr>
                </a:solidFill>
              </a:rPr>
              <a:t>ファイルを指定してください。すると、</a:t>
            </a:r>
            <a:r>
              <a:rPr lang="en-US" altLang="ja-JP" sz="1800" dirty="0">
                <a:solidFill>
                  <a:schemeClr val="accent2">
                    <a:lumMod val="75000"/>
                  </a:schemeClr>
                </a:solidFill>
              </a:rPr>
              <a:t>2 </a:t>
            </a:r>
            <a:r>
              <a:rPr lang="ja-JP" altLang="en-US" sz="1800" dirty="0">
                <a:solidFill>
                  <a:schemeClr val="accent2">
                    <a:lumMod val="75000"/>
                  </a:schemeClr>
                </a:solidFill>
              </a:rPr>
              <a:t>つの </a:t>
            </a:r>
            <a:r>
              <a:rPr lang="en-US" altLang="ja-JP" sz="1800" dirty="0">
                <a:solidFill>
                  <a:schemeClr val="accent2">
                    <a:lumMod val="75000"/>
                  </a:schemeClr>
                </a:solidFill>
              </a:rPr>
              <a:t>PPTX </a:t>
            </a:r>
            <a:r>
              <a:rPr lang="ja-JP" altLang="en-US" sz="1800" dirty="0">
                <a:solidFill>
                  <a:schemeClr val="accent2">
                    <a:lumMod val="75000"/>
                  </a:schemeClr>
                </a:solidFill>
              </a:rPr>
              <a:t>ファイルの間の差分の部分にマークが付いて変更点が表示されます。</a:t>
            </a:r>
            <a:r>
              <a:rPr lang="en-US" altLang="ja-JP" sz="1800" dirty="0">
                <a:solidFill>
                  <a:schemeClr val="accent2">
                    <a:lumMod val="75000"/>
                  </a:schemeClr>
                </a:solidFill>
              </a:rPr>
              <a:t>(</a:t>
            </a:r>
            <a:r>
              <a:rPr lang="ja-JP" altLang="en-US" sz="1800" dirty="0">
                <a:solidFill>
                  <a:schemeClr val="accent2">
                    <a:lumMod val="75000"/>
                  </a:schemeClr>
                </a:solidFill>
              </a:rPr>
              <a:t>追加 </a:t>
            </a:r>
            <a:r>
              <a:rPr lang="en-US" altLang="ja-JP" sz="1800" dirty="0">
                <a:solidFill>
                  <a:schemeClr val="accent2">
                    <a:lumMod val="75000"/>
                  </a:schemeClr>
                </a:solidFill>
              </a:rPr>
              <a:t>/ </a:t>
            </a:r>
            <a:r>
              <a:rPr lang="ja-JP" altLang="en-US" sz="1800" dirty="0">
                <a:solidFill>
                  <a:schemeClr val="accent2">
                    <a:lumMod val="75000"/>
                  </a:schemeClr>
                </a:solidFill>
              </a:rPr>
              <a:t>削除操作が逆に表示される場合があります。これは、</a:t>
            </a:r>
            <a:r>
              <a:rPr lang="en-US" altLang="ja-JP" sz="1800" dirty="0">
                <a:solidFill>
                  <a:schemeClr val="accent2">
                    <a:lumMod val="75000"/>
                  </a:schemeClr>
                </a:solidFill>
              </a:rPr>
              <a:t>PowerPoint </a:t>
            </a:r>
            <a:r>
              <a:rPr lang="ja-JP" altLang="en-US" sz="1800" dirty="0">
                <a:solidFill>
                  <a:schemeClr val="accent2">
                    <a:lumMod val="75000"/>
                  </a:schemeClr>
                </a:solidFill>
              </a:rPr>
              <a:t>の仕様です。</a:t>
            </a:r>
            <a:r>
              <a:rPr lang="en-US" altLang="ja-JP" sz="1800" dirty="0">
                <a:solidFill>
                  <a:schemeClr val="accent2">
                    <a:lumMod val="75000"/>
                  </a:schemeClr>
                </a:solidFill>
              </a:rPr>
              <a:t>)</a:t>
            </a:r>
          </a:p>
        </p:txBody>
      </p:sp>
      <p:sp>
        <p:nvSpPr>
          <p:cNvPr id="8" name="角丸四角形 7"/>
          <p:cNvSpPr/>
          <p:nvPr/>
        </p:nvSpPr>
        <p:spPr>
          <a:xfrm>
            <a:off x="9355014" y="4564183"/>
            <a:ext cx="586155" cy="883139"/>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3072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スライド番号プレースホルダー 3"/>
          <p:cNvSpPr>
            <a:spLocks noGrp="1"/>
          </p:cNvSpPr>
          <p:nvPr>
            <p:ph type="sldNum" sz="quarter" idx="12"/>
          </p:nvPr>
        </p:nvSpPr>
        <p:spPr/>
        <p:txBody>
          <a:bodyPr/>
          <a:lstStyle/>
          <a:p>
            <a:fld id="{63DCA85F-F225-44A4-AEA8-9083CAE61796}" type="slidenum">
              <a:rPr kumimoji="1" lang="ja-JP" altLang="en-US" sz="1600" smtClean="0"/>
              <a:t>20</a:t>
            </a:fld>
            <a:endParaRPr kumimoji="1" lang="ja-JP" altLang="en-US" sz="1600" dirty="0"/>
          </a:p>
        </p:txBody>
      </p:sp>
      <p:sp>
        <p:nvSpPr>
          <p:cNvPr id="13" name="タイトル 12"/>
          <p:cNvSpPr>
            <a:spLocks noGrp="1"/>
          </p:cNvSpPr>
          <p:nvPr>
            <p:ph type="title"/>
          </p:nvPr>
        </p:nvSpPr>
        <p:spPr/>
        <p:txBody>
          <a:bodyPr>
            <a:normAutofit fontScale="90000"/>
          </a:bodyPr>
          <a:lstStyle/>
          <a:p>
            <a:r>
              <a:rPr kumimoji="1" lang="en-US" altLang="ja-JP" dirty="0"/>
              <a:t>2-2. </a:t>
            </a:r>
            <a:r>
              <a:rPr kumimoji="1" lang="ja-JP" altLang="en-US" dirty="0"/>
              <a:t>必要なインターネット接続帯域</a:t>
            </a:r>
          </a:p>
        </p:txBody>
      </p:sp>
      <p:sp>
        <p:nvSpPr>
          <p:cNvPr id="176" name="テキスト ボックス 175"/>
          <p:cNvSpPr txBox="1"/>
          <p:nvPr/>
        </p:nvSpPr>
        <p:spPr>
          <a:xfrm>
            <a:off x="5990897" y="1127400"/>
            <a:ext cx="6170912" cy="2985433"/>
          </a:xfrm>
          <a:prstGeom prst="rect">
            <a:avLst/>
          </a:prstGeom>
          <a:solidFill>
            <a:srgbClr val="FFFFCC"/>
          </a:solidFill>
          <a:ln w="12700">
            <a:solidFill>
              <a:schemeClr val="bg1">
                <a:lumMod val="65000"/>
              </a:schemeClr>
            </a:solidFill>
          </a:ln>
        </p:spPr>
        <p:txBody>
          <a:bodyPr wrap="square" rtlCol="0">
            <a:spAutoFit/>
          </a:bodyPr>
          <a:lstStyle/>
          <a:p>
            <a:r>
              <a:rPr kumimoji="1" lang="ja-JP" altLang="en-US" sz="1600" b="1" dirty="0"/>
              <a:t>シン・テレワークシステムの</a:t>
            </a:r>
            <a:r>
              <a:rPr lang="ja-JP" altLang="en-US" sz="1600" b="1" dirty="0"/>
              <a:t>統計実績値</a:t>
            </a:r>
            <a:endParaRPr lang="en-US" altLang="ja-JP" sz="1600" b="1" dirty="0"/>
          </a:p>
          <a:p>
            <a:r>
              <a:rPr kumimoji="1" lang="en-US" altLang="ja-JP" sz="1600" dirty="0"/>
              <a:t>(3</a:t>
            </a:r>
            <a:r>
              <a:rPr kumimoji="1" lang="ja-JP" altLang="en-US" sz="1600" dirty="0"/>
              <a:t> 万ユーザー分のおおまかな統計結果による</a:t>
            </a:r>
            <a:r>
              <a:rPr kumimoji="1" lang="en-US" altLang="ja-JP" sz="1600" dirty="0"/>
              <a:t>)</a:t>
            </a:r>
          </a:p>
          <a:p>
            <a:pPr marL="342900" indent="-342900">
              <a:buFont typeface="Arial" panose="020B0604020202020204" pitchFamily="34" charset="0"/>
              <a:buChar char="•"/>
            </a:pPr>
            <a:r>
              <a:rPr kumimoji="1" lang="en-US" altLang="ja-JP" sz="1200" dirty="0"/>
              <a:t>100 </a:t>
            </a:r>
            <a:r>
              <a:rPr kumimoji="1" lang="ja-JP" altLang="en-US" sz="1200" dirty="0"/>
              <a:t>台のコンピュータに「サーバー」をインストールした場合、日中の最盛期に、おおむね </a:t>
            </a:r>
            <a:r>
              <a:rPr kumimoji="1" lang="en-US" altLang="ja-JP" sz="1200" dirty="0"/>
              <a:t>20 </a:t>
            </a:r>
            <a:r>
              <a:rPr kumimoji="1" lang="ja-JP" altLang="en-US" sz="1200" dirty="0"/>
              <a:t>台程度 </a:t>
            </a:r>
            <a:r>
              <a:rPr kumimoji="1" lang="en-US" altLang="ja-JP" sz="1200" dirty="0"/>
              <a:t>(20 </a:t>
            </a:r>
            <a:r>
              <a:rPr kumimoji="1" lang="ja-JP" altLang="en-US" sz="1200" dirty="0"/>
              <a:t>本程度</a:t>
            </a:r>
            <a:r>
              <a:rPr kumimoji="1" lang="en-US" altLang="ja-JP" sz="1200" dirty="0"/>
              <a:t>) </a:t>
            </a:r>
            <a:r>
              <a:rPr kumimoji="1" lang="ja-JP" altLang="en-US" sz="1200" dirty="0"/>
              <a:t>の実際のリモートセッションが張られることが分かりました。</a:t>
            </a:r>
            <a:r>
              <a:rPr kumimoji="1" lang="en-US" altLang="ja-JP" sz="1200" dirty="0"/>
              <a:t>(</a:t>
            </a:r>
            <a:r>
              <a:rPr kumimoji="1" lang="ja-JP" altLang="en-US" sz="1200" dirty="0"/>
              <a:t>自宅 </a:t>
            </a:r>
            <a:r>
              <a:rPr kumimoji="1" lang="en-US" altLang="ja-JP" sz="1200" dirty="0"/>
              <a:t>-&gt; </a:t>
            </a:r>
            <a:r>
              <a:rPr kumimoji="1" lang="ja-JP" altLang="en-US" sz="1200" dirty="0"/>
              <a:t>職場の同時接続数は、意外に少ないのです。</a:t>
            </a:r>
            <a:r>
              <a:rPr kumimoji="1" lang="en-US" altLang="ja-JP" sz="1200" dirty="0"/>
              <a:t>)</a:t>
            </a:r>
          </a:p>
          <a:p>
            <a:pPr marL="342900" indent="-342900">
              <a:buFont typeface="Arial" panose="020B0604020202020204" pitchFamily="34" charset="0"/>
              <a:buChar char="•"/>
            </a:pPr>
            <a:r>
              <a:rPr kumimoji="1" lang="en-US" altLang="ja-JP" sz="1200" dirty="0"/>
              <a:t>1 </a:t>
            </a:r>
            <a:r>
              <a:rPr kumimoji="1" lang="ja-JP" altLang="en-US" sz="1200" dirty="0"/>
              <a:t>本のアクティブなリモートセッションあたり </a:t>
            </a:r>
            <a:r>
              <a:rPr lang="en-US" altLang="ja-JP" sz="1200" dirty="0"/>
              <a:t>0.15 Mbps </a:t>
            </a:r>
            <a:r>
              <a:rPr lang="ja-JP" altLang="en-US" sz="1200" dirty="0"/>
              <a:t>程度を消費することが分かりました。</a:t>
            </a:r>
            <a:endParaRPr lang="en-US" altLang="ja-JP" sz="1200" dirty="0"/>
          </a:p>
          <a:p>
            <a:endParaRPr kumimoji="1" lang="en-US" altLang="ja-JP" sz="1200" dirty="0"/>
          </a:p>
          <a:p>
            <a:r>
              <a:rPr lang="ja-JP" altLang="en-US" sz="1200" b="1" dirty="0"/>
              <a:t>そこで、次の簡易計算式が利用できます。</a:t>
            </a:r>
            <a:endParaRPr lang="en-US" altLang="ja-JP" sz="1200" b="1" dirty="0"/>
          </a:p>
          <a:p>
            <a:pPr marL="342900" indent="-342900">
              <a:buFont typeface="Arial" panose="020B0604020202020204" pitchFamily="34" charset="0"/>
              <a:buChar char="•"/>
            </a:pPr>
            <a:r>
              <a:rPr lang="ja-JP" altLang="en-US" sz="1200" b="1" dirty="0"/>
              <a:t>導入するコンピュータの台数 </a:t>
            </a:r>
            <a:r>
              <a:rPr lang="en-US" altLang="ja-JP" sz="1200" b="1" dirty="0"/>
              <a:t>(</a:t>
            </a:r>
            <a:r>
              <a:rPr lang="ja-JP" altLang="en-US" sz="1200" b="1" dirty="0"/>
              <a:t>≓ ユーザー数</a:t>
            </a:r>
            <a:r>
              <a:rPr lang="en-US" altLang="ja-JP" sz="1200" b="1" dirty="0"/>
              <a:t>) </a:t>
            </a:r>
            <a:r>
              <a:rPr lang="ja-JP" altLang="en-US" sz="1200" b="1" dirty="0"/>
              <a:t>を </a:t>
            </a:r>
            <a:r>
              <a:rPr lang="en-US" altLang="ja-JP" sz="1200" b="1" dirty="0"/>
              <a:t>X </a:t>
            </a:r>
            <a:r>
              <a:rPr lang="ja-JP" altLang="en-US" sz="1200" dirty="0"/>
              <a:t>とします。</a:t>
            </a:r>
            <a:endParaRPr lang="en-US" altLang="ja-JP" sz="1200" dirty="0"/>
          </a:p>
          <a:p>
            <a:pPr marL="342900" indent="-342900">
              <a:buFont typeface="Arial" panose="020B0604020202020204" pitchFamily="34" charset="0"/>
              <a:buChar char="•"/>
            </a:pPr>
            <a:r>
              <a:rPr lang="ja-JP" altLang="en-US" sz="1200" b="1" dirty="0"/>
              <a:t>同時接続数 </a:t>
            </a:r>
            <a:r>
              <a:rPr lang="en-US" altLang="ja-JP" sz="1200" b="1" dirty="0"/>
              <a:t>(</a:t>
            </a:r>
            <a:r>
              <a:rPr lang="ja-JP" altLang="en-US" sz="1200" b="1" dirty="0"/>
              <a:t>本</a:t>
            </a:r>
            <a:r>
              <a:rPr lang="en-US" altLang="ja-JP" sz="1200" b="1" dirty="0"/>
              <a:t>):</a:t>
            </a:r>
            <a:r>
              <a:rPr lang="ja-JP" altLang="en-US" sz="1200" b="1" dirty="0"/>
              <a:t> </a:t>
            </a:r>
            <a:r>
              <a:rPr lang="en-US" altLang="ja-JP" sz="1200" b="1" dirty="0"/>
              <a:t>Y = X * 0.2</a:t>
            </a:r>
          </a:p>
          <a:p>
            <a:pPr marL="342900" indent="-342900">
              <a:buFont typeface="Arial" panose="020B0604020202020204" pitchFamily="34" charset="0"/>
              <a:buChar char="•"/>
            </a:pPr>
            <a:r>
              <a:rPr lang="ja-JP" altLang="en-US" sz="1200" b="1" dirty="0"/>
              <a:t>確保すべき帯域 </a:t>
            </a:r>
            <a:r>
              <a:rPr lang="en-US" altLang="ja-JP" sz="1200" b="1" dirty="0"/>
              <a:t>(Mbps):</a:t>
            </a:r>
            <a:r>
              <a:rPr lang="ja-JP" altLang="en-US" sz="1200" b="1" dirty="0"/>
              <a:t> </a:t>
            </a:r>
            <a:r>
              <a:rPr lang="en-US" altLang="ja-JP" sz="1200" b="1" dirty="0"/>
              <a:t>Z = Y * 0.15Mbps</a:t>
            </a:r>
          </a:p>
          <a:p>
            <a:pPr marL="342900" indent="-342900">
              <a:buFont typeface="Arial" panose="020B0604020202020204" pitchFamily="34" charset="0"/>
              <a:buChar char="•"/>
            </a:pPr>
            <a:r>
              <a:rPr lang="ja-JP" altLang="en-US" sz="1200" dirty="0"/>
              <a:t>したがって、例えば、</a:t>
            </a:r>
            <a:r>
              <a:rPr lang="ja-JP" altLang="en-US" sz="1200" b="1" dirty="0"/>
              <a:t>職場内コンピュータ台数 </a:t>
            </a:r>
            <a:r>
              <a:rPr lang="en-US" altLang="ja-JP" sz="1200" b="1" dirty="0"/>
              <a:t>100 </a:t>
            </a:r>
            <a:r>
              <a:rPr lang="ja-JP" altLang="en-US" sz="1200" b="1" dirty="0"/>
              <a:t>台</a:t>
            </a:r>
            <a:r>
              <a:rPr lang="ja-JP" altLang="en-US" sz="1200" dirty="0"/>
              <a:t>にインストールすると、日中、</a:t>
            </a:r>
            <a:r>
              <a:rPr lang="ja-JP" altLang="en-US" sz="1200" b="1" dirty="0"/>
              <a:t>同時に </a:t>
            </a:r>
            <a:r>
              <a:rPr lang="en-US" altLang="ja-JP" sz="1200" b="1" dirty="0"/>
              <a:t>20 </a:t>
            </a:r>
            <a:r>
              <a:rPr lang="ja-JP" altLang="en-US" sz="1200" b="1" dirty="0"/>
              <a:t>本程度の </a:t>
            </a:r>
            <a:r>
              <a:rPr lang="en-US" altLang="ja-JP" sz="1200" b="1" dirty="0"/>
              <a:t>SSL-VPN </a:t>
            </a:r>
            <a:r>
              <a:rPr lang="ja-JP" altLang="en-US" sz="1200" b="1" dirty="0"/>
              <a:t>セッションが利用される</a:t>
            </a:r>
            <a:r>
              <a:rPr lang="ja-JP" altLang="en-US" sz="1200" dirty="0"/>
              <a:t>と考えられ、その場合は、</a:t>
            </a:r>
            <a:r>
              <a:rPr lang="ja-JP" altLang="en-US" sz="1200" b="1" dirty="0"/>
              <a:t>合計、</a:t>
            </a:r>
            <a:r>
              <a:rPr lang="en-US" altLang="ja-JP" sz="1200" b="1" dirty="0"/>
              <a:t>3.0Mbps </a:t>
            </a:r>
            <a:r>
              <a:rPr lang="ja-JP" altLang="en-US" sz="1200" b="1" dirty="0"/>
              <a:t>程度の帯域を消費します。</a:t>
            </a:r>
          </a:p>
          <a:p>
            <a:endParaRPr kumimoji="1" lang="ja-JP" altLang="en-US" sz="1200" dirty="0"/>
          </a:p>
        </p:txBody>
      </p:sp>
      <p:sp>
        <p:nvSpPr>
          <p:cNvPr id="12" name="テキスト ボックス 11"/>
          <p:cNvSpPr txBox="1"/>
          <p:nvPr/>
        </p:nvSpPr>
        <p:spPr>
          <a:xfrm>
            <a:off x="5872654" y="4216705"/>
            <a:ext cx="6319345" cy="1440027"/>
          </a:xfrm>
          <a:prstGeom prst="rect">
            <a:avLst/>
          </a:prstGeom>
          <a:solidFill>
            <a:srgbClr val="CDFFE6"/>
          </a:solidFill>
        </p:spPr>
        <p:txBody>
          <a:bodyPr wrap="square" rtlCol="0">
            <a:spAutoFit/>
          </a:bodyPr>
          <a:lstStyle/>
          <a:p>
            <a:r>
              <a:rPr kumimoji="1" lang="ja-JP" altLang="en-US" sz="1200" dirty="0"/>
              <a:t>上記の数値は、利用様態によって異なります。</a:t>
            </a:r>
          </a:p>
          <a:p>
            <a:r>
              <a:rPr kumimoji="1" lang="ja-JP" altLang="en-US" sz="1200" dirty="0"/>
              <a:t>ただし、</a:t>
            </a:r>
            <a:r>
              <a:rPr kumimoji="1" lang="ja-JP" altLang="en-US" sz="1200" u="sng" dirty="0">
                <a:solidFill>
                  <a:srgbClr val="C00000"/>
                </a:solidFill>
              </a:rPr>
              <a:t>「シン・テレワークシステム」は一般的なテレビ会議アプリや </a:t>
            </a:r>
            <a:r>
              <a:rPr kumimoji="1" lang="en-US" altLang="ja-JP" sz="1200" u="sng" dirty="0">
                <a:solidFill>
                  <a:srgbClr val="C00000"/>
                </a:solidFill>
              </a:rPr>
              <a:t>IP </a:t>
            </a:r>
            <a:r>
              <a:rPr kumimoji="1" lang="ja-JP" altLang="en-US" sz="1200" u="sng" dirty="0">
                <a:solidFill>
                  <a:srgbClr val="C00000"/>
                </a:solidFill>
              </a:rPr>
              <a:t>電話 </a:t>
            </a:r>
            <a:r>
              <a:rPr kumimoji="1" lang="en-US" altLang="ja-JP" sz="1200" u="sng" dirty="0">
                <a:solidFill>
                  <a:srgbClr val="C00000"/>
                </a:solidFill>
              </a:rPr>
              <a:t>(</a:t>
            </a:r>
            <a:r>
              <a:rPr lang="en-US" altLang="ja-JP" sz="1200" u="sng" dirty="0">
                <a:solidFill>
                  <a:srgbClr val="C00000"/>
                </a:solidFill>
              </a:rPr>
              <a:t>UDP</a:t>
            </a:r>
            <a:r>
              <a:rPr kumimoji="1" lang="en-US" altLang="ja-JP" sz="1200" u="sng" dirty="0">
                <a:solidFill>
                  <a:srgbClr val="C00000"/>
                </a:solidFill>
              </a:rPr>
              <a:t>) </a:t>
            </a:r>
            <a:r>
              <a:rPr kumimoji="1" lang="ja-JP" altLang="en-US" sz="1200" u="sng" dirty="0">
                <a:solidFill>
                  <a:srgbClr val="C00000"/>
                </a:solidFill>
              </a:rPr>
              <a:t>と異なり、純粋な </a:t>
            </a:r>
            <a:r>
              <a:rPr kumimoji="1" lang="en-US" altLang="ja-JP" sz="1200" u="sng" dirty="0">
                <a:solidFill>
                  <a:srgbClr val="C00000"/>
                </a:solidFill>
              </a:rPr>
              <a:t>TCP (</a:t>
            </a:r>
            <a:r>
              <a:rPr kumimoji="1" lang="ja-JP" altLang="en-US" sz="1200" u="sng" dirty="0">
                <a:solidFill>
                  <a:srgbClr val="C00000"/>
                </a:solidFill>
              </a:rPr>
              <a:t>帯域自動制御機能あり</a:t>
            </a:r>
            <a:r>
              <a:rPr kumimoji="1" lang="en-US" altLang="ja-JP" sz="1200" u="sng" dirty="0">
                <a:solidFill>
                  <a:srgbClr val="C00000"/>
                </a:solidFill>
              </a:rPr>
              <a:t>) </a:t>
            </a:r>
            <a:r>
              <a:rPr kumimoji="1" lang="ja-JP" altLang="en-US" sz="1200" u="sng" dirty="0">
                <a:solidFill>
                  <a:srgbClr val="C00000"/>
                </a:solidFill>
              </a:rPr>
              <a:t>のみを使用します</a:t>
            </a:r>
            <a:r>
              <a:rPr kumimoji="1" lang="ja-JP" altLang="en-US" sz="1200" dirty="0"/>
              <a:t>。乱暴な </a:t>
            </a:r>
            <a:r>
              <a:rPr kumimoji="1" lang="en-US" altLang="ja-JP" sz="1200" dirty="0"/>
              <a:t>UDP </a:t>
            </a:r>
            <a:r>
              <a:rPr kumimoji="1" lang="ja-JP" altLang="en-US" sz="1200" dirty="0"/>
              <a:t>パケットのように、他のトラフィックを圧迫することはなく、混雑時には自動的に速度が低下することから、</a:t>
            </a:r>
            <a:r>
              <a:rPr kumimoji="1" lang="ja-JP" altLang="en-US" sz="1200" u="sng" dirty="0">
                <a:solidFill>
                  <a:srgbClr val="C00000"/>
                </a:solidFill>
              </a:rPr>
              <a:t>厳密なトラフィック設計・帯域制限・帯域制限・利用者数の管理は不要であると考えられます。</a:t>
            </a:r>
            <a:r>
              <a:rPr kumimoji="1" lang="en-US" altLang="ja-JP" sz="1200" dirty="0"/>
              <a:t>(</a:t>
            </a:r>
            <a:r>
              <a:rPr lang="en-US" altLang="ja-JP" sz="1200" dirty="0"/>
              <a:t>TCP </a:t>
            </a:r>
            <a:r>
              <a:rPr lang="ja-JP" altLang="en-US" sz="1200" dirty="0"/>
              <a:t>の原理で他通信と自動協調して帯域を譲り合うため、</a:t>
            </a:r>
            <a:r>
              <a:rPr kumimoji="1" lang="ja-JP" altLang="en-US" sz="1200" dirty="0"/>
              <a:t>他の通信に迷惑をかける可能性は極めて低い。単純に画面転送が遅くなる程度である。詳しくは 「</a:t>
            </a:r>
            <a:r>
              <a:rPr kumimoji="1" lang="en-US" altLang="ja-JP" sz="1200" dirty="0"/>
              <a:t>TCP</a:t>
            </a:r>
            <a:r>
              <a:rPr kumimoji="1" lang="ja-JP" altLang="en-US" sz="1200" dirty="0"/>
              <a:t> スロースタート」、「</a:t>
            </a:r>
            <a:r>
              <a:rPr kumimoji="1" lang="en-US" altLang="ja-JP" sz="1200" dirty="0"/>
              <a:t>TCP </a:t>
            </a:r>
            <a:r>
              <a:rPr kumimoji="1" lang="ja-JP" altLang="en-US" sz="1200" dirty="0"/>
              <a:t>輻輳制御」などで検索してみてください。</a:t>
            </a:r>
            <a:r>
              <a:rPr kumimoji="1" lang="en-US" altLang="ja-JP" sz="1200" dirty="0"/>
              <a:t>)</a:t>
            </a:r>
            <a:endParaRPr kumimoji="1" lang="ja-JP" altLang="en-US" sz="1200" dirty="0"/>
          </a:p>
        </p:txBody>
      </p:sp>
      <p:sp>
        <p:nvSpPr>
          <p:cNvPr id="3" name="角丸四角形 2"/>
          <p:cNvSpPr/>
          <p:nvPr/>
        </p:nvSpPr>
        <p:spPr>
          <a:xfrm>
            <a:off x="1109750" y="1491184"/>
            <a:ext cx="2549563" cy="114237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u="sng" dirty="0"/>
              <a:t>100 </a:t>
            </a:r>
            <a:r>
              <a:rPr kumimoji="1" lang="ja-JP" altLang="en-US" sz="3200" b="1" u="sng" dirty="0"/>
              <a:t>台</a:t>
            </a:r>
            <a:r>
              <a:rPr kumimoji="1" lang="ja-JP" altLang="en-US" sz="3200" b="1" dirty="0"/>
              <a:t>あたり</a:t>
            </a:r>
          </a:p>
          <a:p>
            <a:pPr algn="ctr"/>
            <a:r>
              <a:rPr lang="en-US" altLang="ja-JP" sz="3200" b="1" u="sng" dirty="0"/>
              <a:t>3 Mbps</a:t>
            </a:r>
            <a:endParaRPr kumimoji="1" lang="ja-JP" altLang="en-US" sz="3200" b="1" u="sng" dirty="0"/>
          </a:p>
        </p:txBody>
      </p:sp>
      <p:sp>
        <p:nvSpPr>
          <p:cNvPr id="10" name="テキスト ボックス 9"/>
          <p:cNvSpPr txBox="1"/>
          <p:nvPr/>
        </p:nvSpPr>
        <p:spPr>
          <a:xfrm>
            <a:off x="392220" y="967765"/>
            <a:ext cx="4290139" cy="584775"/>
          </a:xfrm>
          <a:prstGeom prst="rect">
            <a:avLst/>
          </a:prstGeom>
          <a:noFill/>
        </p:spPr>
        <p:txBody>
          <a:bodyPr wrap="square" rtlCol="0">
            <a:spAutoFit/>
          </a:bodyPr>
          <a:lstStyle/>
          <a:p>
            <a:r>
              <a:rPr kumimoji="1" lang="ja-JP" altLang="en-US" sz="1600" dirty="0"/>
              <a:t>シン・テレワークシステムパブリック版に日中接続されているサーバー台数につき、統計的には、</a:t>
            </a:r>
          </a:p>
        </p:txBody>
      </p:sp>
      <p:sp>
        <p:nvSpPr>
          <p:cNvPr id="178" name="テキスト ボックス 177"/>
          <p:cNvSpPr txBox="1"/>
          <p:nvPr/>
        </p:nvSpPr>
        <p:spPr>
          <a:xfrm>
            <a:off x="3715365" y="2108537"/>
            <a:ext cx="2045575" cy="646331"/>
          </a:xfrm>
          <a:prstGeom prst="rect">
            <a:avLst/>
          </a:prstGeom>
          <a:noFill/>
        </p:spPr>
        <p:txBody>
          <a:bodyPr wrap="square" rtlCol="0">
            <a:spAutoFit/>
          </a:bodyPr>
          <a:lstStyle/>
          <a:p>
            <a:r>
              <a:rPr kumimoji="1" lang="ja-JP" altLang="en-US" dirty="0"/>
              <a:t>程度の平均トラフィックが発生している。</a:t>
            </a:r>
          </a:p>
        </p:txBody>
      </p:sp>
      <p:sp>
        <p:nvSpPr>
          <p:cNvPr id="11" name="テキスト ボックス 10"/>
          <p:cNvSpPr txBox="1"/>
          <p:nvPr/>
        </p:nvSpPr>
        <p:spPr>
          <a:xfrm>
            <a:off x="114300" y="2787912"/>
            <a:ext cx="5646640" cy="3970318"/>
          </a:xfrm>
          <a:prstGeom prst="rect">
            <a:avLst/>
          </a:prstGeom>
          <a:solidFill>
            <a:srgbClr val="FFFFCC"/>
          </a:solidFill>
        </p:spPr>
        <p:txBody>
          <a:bodyPr wrap="square" rtlCol="0">
            <a:spAutoFit/>
          </a:bodyPr>
          <a:lstStyle/>
          <a:p>
            <a:pPr algn="ctr"/>
            <a:r>
              <a:rPr kumimoji="1" lang="ja-JP" altLang="en-US" sz="1400" b="1" dirty="0"/>
              <a:t>結論 </a:t>
            </a:r>
            <a:r>
              <a:rPr kumimoji="1" lang="en-US" altLang="ja-JP" sz="1400" b="1" dirty="0"/>
              <a:t>(100Mbps / 1Gbps / 10Gbps </a:t>
            </a:r>
            <a:r>
              <a:rPr kumimoji="1" lang="ja-JP" altLang="en-US" sz="1400" b="1" dirty="0"/>
              <a:t>の</a:t>
            </a:r>
            <a:endParaRPr kumimoji="1" lang="en-US" altLang="ja-JP" sz="1400" b="1" dirty="0"/>
          </a:p>
          <a:p>
            <a:pPr algn="ctr"/>
            <a:r>
              <a:rPr kumimoji="1" lang="ja-JP" altLang="en-US" sz="1400" b="1" dirty="0"/>
              <a:t>いずれの回線を用意するべきか</a:t>
            </a:r>
            <a:r>
              <a:rPr kumimoji="1" lang="en-US" altLang="ja-JP" sz="1400" b="1" dirty="0"/>
              <a:t>)</a:t>
            </a:r>
          </a:p>
          <a:p>
            <a:r>
              <a:rPr kumimoji="1" lang="ja-JP" altLang="en-US" sz="1400" dirty="0"/>
              <a:t>ユーザーがより多くの通信を行なう可能性がある余裕をみた上で、仮に余裕を上記の数倍とみれば、</a:t>
            </a:r>
            <a:endParaRPr kumimoji="1" lang="en-US" altLang="ja-JP" sz="1400" dirty="0"/>
          </a:p>
          <a:p>
            <a:pPr marL="342900" indent="-342900">
              <a:buFont typeface="Arial" panose="020B0604020202020204" pitchFamily="34" charset="0"/>
              <a:buChar char="•"/>
            </a:pPr>
            <a:r>
              <a:rPr kumimoji="1" lang="en-US" altLang="ja-JP" sz="1400" dirty="0"/>
              <a:t>1,000 </a:t>
            </a:r>
            <a:r>
              <a:rPr kumimoji="1" lang="ja-JP" altLang="en-US" sz="1400" dirty="0"/>
              <a:t>ユーザー程度までのユーザーをサポートするシステムの場合、</a:t>
            </a:r>
            <a:r>
              <a:rPr kumimoji="1" lang="en-US" altLang="ja-JP" sz="1400" dirty="0"/>
              <a:t>30Mbps </a:t>
            </a:r>
            <a:r>
              <a:rPr kumimoji="1" lang="ja-JP" altLang="en-US" sz="1400" dirty="0"/>
              <a:t>～ </a:t>
            </a:r>
            <a:r>
              <a:rPr kumimoji="1" lang="en-US" altLang="ja-JP" sz="1400" dirty="0"/>
              <a:t>100Mbps</a:t>
            </a:r>
            <a:r>
              <a:rPr kumimoji="1" lang="ja-JP" altLang="en-US" sz="1400" dirty="0"/>
              <a:t> 程度の帯域。</a:t>
            </a:r>
            <a:endParaRPr kumimoji="1" lang="en-US" altLang="ja-JP" sz="1400" dirty="0"/>
          </a:p>
          <a:p>
            <a:pPr marL="342900" indent="-342900">
              <a:buFont typeface="Arial" panose="020B0604020202020204" pitchFamily="34" charset="0"/>
              <a:buChar char="•"/>
            </a:pPr>
            <a:r>
              <a:rPr kumimoji="1" lang="ja-JP" altLang="en-US" sz="1400" dirty="0"/>
              <a:t>以降 </a:t>
            </a:r>
            <a:r>
              <a:rPr kumimoji="1" lang="en-US" altLang="ja-JP" sz="1400" dirty="0"/>
              <a:t>1,000 </a:t>
            </a:r>
            <a:r>
              <a:rPr kumimoji="1" lang="ja-JP" altLang="en-US" sz="1400" dirty="0"/>
              <a:t>ユーザー増加するたびに同程度の</a:t>
            </a:r>
            <a:r>
              <a:rPr lang="ja-JP" altLang="en-US" sz="1400" dirty="0"/>
              <a:t>帯域を追加。</a:t>
            </a:r>
            <a:endParaRPr lang="en-US" altLang="ja-JP" sz="1400" dirty="0"/>
          </a:p>
          <a:p>
            <a:r>
              <a:rPr kumimoji="1" lang="ja-JP" altLang="en-US" sz="1400" dirty="0"/>
              <a:t>すればよいと考えられる。ただし、ユーザー数がさらに</a:t>
            </a:r>
            <a:r>
              <a:rPr kumimoji="1" lang="ja-JP" altLang="en-US" sz="1400" dirty="0" err="1"/>
              <a:t>増えるてくると</a:t>
            </a:r>
            <a:r>
              <a:rPr kumimoji="1" lang="ja-JP" altLang="en-US" sz="1400" dirty="0"/>
              <a:t>、多重効果が発生するため、総回線帯域は節約できる。</a:t>
            </a:r>
          </a:p>
          <a:p>
            <a:r>
              <a:rPr kumimoji="1" lang="ja-JP" altLang="en-US" sz="1400" dirty="0"/>
              <a:t>そこで、余裕をもって物理的な設備を構築する場合、</a:t>
            </a:r>
            <a:endParaRPr kumimoji="1" lang="en-US" altLang="ja-JP" sz="1400" dirty="0"/>
          </a:p>
          <a:p>
            <a:pPr marL="285750" indent="-285750">
              <a:buFont typeface="Arial" panose="020B0604020202020204" pitchFamily="34" charset="0"/>
              <a:buChar char="•"/>
            </a:pPr>
            <a:r>
              <a:rPr kumimoji="1" lang="en-US" altLang="ja-JP" sz="1400" dirty="0"/>
              <a:t>1,000 </a:t>
            </a:r>
            <a:r>
              <a:rPr kumimoji="1" lang="ja-JP" altLang="en-US" sz="1400" dirty="0"/>
              <a:t>ユーザー程度までは </a:t>
            </a:r>
            <a:r>
              <a:rPr kumimoji="1" lang="en-US" altLang="ja-JP" sz="1400" dirty="0"/>
              <a:t>100Mbps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lang="en-US" altLang="ja-JP" sz="1400" dirty="0"/>
              <a:t>2</a:t>
            </a:r>
            <a:r>
              <a:rPr kumimoji="1" lang="en-US" altLang="ja-JP" sz="1400" dirty="0"/>
              <a:t>0,000 </a:t>
            </a:r>
            <a:r>
              <a:rPr kumimoji="1" lang="ja-JP" altLang="en-US" sz="1400" dirty="0"/>
              <a:t>ユーザー程度までは </a:t>
            </a:r>
            <a:r>
              <a:rPr kumimoji="1" lang="en-US" altLang="ja-JP" sz="1400" dirty="0"/>
              <a:t>1Gbps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kumimoji="1" lang="en-US" altLang="ja-JP" sz="1400" dirty="0"/>
              <a:t>500,000 </a:t>
            </a:r>
            <a:r>
              <a:rPr kumimoji="1" lang="ja-JP" altLang="en-US" sz="1400" dirty="0"/>
              <a:t>ユーザー程度までは </a:t>
            </a:r>
            <a:r>
              <a:rPr kumimoji="1" lang="en-US" altLang="ja-JP" sz="1400" dirty="0"/>
              <a:t>10Gbps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kumimoji="1" lang="en-US" altLang="ja-JP" sz="1400" dirty="0"/>
              <a:t>500,000 </a:t>
            </a:r>
            <a:r>
              <a:rPr kumimoji="1" lang="ja-JP" altLang="en-US" sz="1400" dirty="0"/>
              <a:t>ユーザーを超える場合は </a:t>
            </a:r>
            <a:r>
              <a:rPr kumimoji="1" lang="en-US" altLang="ja-JP" sz="1400" dirty="0"/>
              <a:t>10Gbps </a:t>
            </a:r>
            <a:r>
              <a:rPr kumimoji="1" lang="ja-JP" altLang="en-US" sz="1400" dirty="0"/>
              <a:t>超のインターネット接続回線</a:t>
            </a:r>
            <a:endParaRPr kumimoji="1" lang="en-US" altLang="ja-JP" sz="1400" dirty="0"/>
          </a:p>
          <a:p>
            <a:r>
              <a:rPr kumimoji="1" lang="ja-JP" altLang="en-US" sz="1400" dirty="0"/>
              <a:t>を用意する。あくまで目安であり、インターネット回線で若干遅延が発生しても、直ちに重大なインパクトは生じない。様子をみながら徐々に追加していけばよい。また、中継ゲートウェイは複数の拠点・回線に冗長可能である。</a:t>
            </a:r>
            <a:r>
              <a:rPr kumimoji="1" lang="en-US" altLang="ja-JP" sz="1400" dirty="0"/>
              <a:t>(</a:t>
            </a:r>
            <a:r>
              <a:rPr kumimoji="1" lang="ja-JP" altLang="en-US" sz="1400" dirty="0"/>
              <a:t>第 </a:t>
            </a:r>
            <a:r>
              <a:rPr kumimoji="1" lang="en-US" altLang="ja-JP" sz="1400" dirty="0"/>
              <a:t>7 </a:t>
            </a:r>
            <a:r>
              <a:rPr kumimoji="1" lang="ja-JP" altLang="en-US" sz="1400" dirty="0"/>
              <a:t>章を参照すること</a:t>
            </a:r>
            <a:r>
              <a:rPr kumimoji="1" lang="en-US" altLang="ja-JP" sz="1400" dirty="0"/>
              <a:t>) </a:t>
            </a:r>
            <a:r>
              <a:rPr kumimoji="1" lang="ja-JP" altLang="en-US" sz="1400" dirty="0"/>
              <a:t>安価なフレッツ回線や </a:t>
            </a:r>
            <a:r>
              <a:rPr kumimoji="1" lang="en-US" altLang="ja-JP" sz="1400" dirty="0"/>
              <a:t>VPS </a:t>
            </a:r>
            <a:r>
              <a:rPr kumimoji="1" lang="ja-JP" altLang="en-US" sz="1400" dirty="0"/>
              <a:t>を大量に分散して設置することも可である。</a:t>
            </a:r>
            <a:endParaRPr kumimoji="1" lang="en-US" altLang="ja-JP" sz="1400" dirty="0"/>
          </a:p>
        </p:txBody>
      </p:sp>
    </p:spTree>
    <p:extLst>
      <p:ext uri="{BB962C8B-B14F-4D97-AF65-F5344CB8AC3E}">
        <p14:creationId xmlns:p14="http://schemas.microsoft.com/office/powerpoint/2010/main" val="156487823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8-3. </a:t>
            </a:r>
            <a:r>
              <a:rPr kumimoji="1" lang="ja-JP" altLang="en-US" sz="3600" dirty="0"/>
              <a:t>中継システムに登録済みのサーバー一覧の管理</a:t>
            </a:r>
          </a:p>
        </p:txBody>
      </p:sp>
      <p:sp>
        <p:nvSpPr>
          <p:cNvPr id="7" name="コンテンツ プレースホルダー 1"/>
          <p:cNvSpPr txBox="1">
            <a:spLocks/>
          </p:cNvSpPr>
          <p:nvPr/>
        </p:nvSpPr>
        <p:spPr>
          <a:xfrm>
            <a:off x="332741" y="1164764"/>
            <a:ext cx="11545223" cy="1038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中継ゲートウェイに登録されているサーバーの一覧は、</a:t>
            </a:r>
            <a:r>
              <a:rPr lang="en-US" altLang="ja-JP" dirty="0"/>
              <a:t>2 </a:t>
            </a:r>
            <a:r>
              <a:rPr lang="ja-JP" altLang="en-US" dirty="0" err="1"/>
              <a:t>つの</a:t>
            </a:r>
            <a:r>
              <a:rPr lang="ja-JP" altLang="en-US" dirty="0"/>
              <a:t>方法で確認できる。</a:t>
            </a:r>
          </a:p>
        </p:txBody>
      </p:sp>
      <p:sp>
        <p:nvSpPr>
          <p:cNvPr id="5" name="テキスト ボックス 4"/>
          <p:cNvSpPr txBox="1"/>
          <p:nvPr/>
        </p:nvSpPr>
        <p:spPr>
          <a:xfrm>
            <a:off x="709448" y="1742090"/>
            <a:ext cx="10972800" cy="369332"/>
          </a:xfrm>
          <a:prstGeom prst="rect">
            <a:avLst/>
          </a:prstGeom>
          <a:noFill/>
        </p:spPr>
        <p:txBody>
          <a:bodyPr wrap="square" rtlCol="0">
            <a:spAutoFit/>
          </a:bodyPr>
          <a:lstStyle/>
          <a:p>
            <a:r>
              <a:rPr kumimoji="1" lang="en-US" altLang="ja-JP" dirty="0"/>
              <a:t>1. </a:t>
            </a:r>
            <a:r>
              <a:rPr kumimoji="1" lang="ja-JP" altLang="en-US" dirty="0"/>
              <a:t>いずれかのコントローラの「登録済みサーバー一覧」画面をクリックすると、</a:t>
            </a:r>
            <a:r>
              <a:rPr kumimoji="1" lang="en-US" altLang="ja-JP" dirty="0"/>
              <a:t>HTML </a:t>
            </a:r>
            <a:r>
              <a:rPr kumimoji="1" lang="ja-JP" altLang="en-US" dirty="0"/>
              <a:t>テーブルで表示される。</a:t>
            </a:r>
          </a:p>
        </p:txBody>
      </p:sp>
      <p:pic>
        <p:nvPicPr>
          <p:cNvPr id="8" name="図 7"/>
          <p:cNvPicPr>
            <a:picLocks noChangeAspect="1"/>
          </p:cNvPicPr>
          <p:nvPr/>
        </p:nvPicPr>
        <p:blipFill>
          <a:blip r:embed="rId2"/>
          <a:stretch>
            <a:fillRect/>
          </a:stretch>
        </p:blipFill>
        <p:spPr>
          <a:xfrm>
            <a:off x="1098833" y="2292925"/>
            <a:ext cx="8352595" cy="4063425"/>
          </a:xfrm>
          <a:prstGeom prst="rect">
            <a:avLst/>
          </a:prstGeom>
        </p:spPr>
      </p:pic>
    </p:spTree>
    <p:extLst>
      <p:ext uri="{BB962C8B-B14F-4D97-AF65-F5344CB8AC3E}">
        <p14:creationId xmlns:p14="http://schemas.microsoft.com/office/powerpoint/2010/main" val="336496158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457199" y="1072055"/>
            <a:ext cx="10972800" cy="646331"/>
          </a:xfrm>
          <a:prstGeom prst="rect">
            <a:avLst/>
          </a:prstGeom>
          <a:noFill/>
        </p:spPr>
        <p:txBody>
          <a:bodyPr wrap="square" rtlCol="0">
            <a:spAutoFit/>
          </a:bodyPr>
          <a:lstStyle/>
          <a:p>
            <a:r>
              <a:rPr lang="en-US" altLang="ja-JP" dirty="0"/>
              <a:t>2</a:t>
            </a:r>
            <a:r>
              <a:rPr kumimoji="1" lang="en-US" altLang="ja-JP" dirty="0"/>
              <a:t>. </a:t>
            </a:r>
            <a:r>
              <a:rPr kumimoji="1" lang="ja-JP" altLang="en-US" dirty="0"/>
              <a:t>データベースサーバーに対して </a:t>
            </a:r>
            <a:r>
              <a:rPr kumimoji="1" lang="en-US" altLang="ja-JP" dirty="0"/>
              <a:t>SQL Server 2019 </a:t>
            </a:r>
            <a:r>
              <a:rPr kumimoji="1" lang="ja-JP" altLang="en-US" dirty="0"/>
              <a:t>の標準コマンドで「</a:t>
            </a:r>
            <a:r>
              <a:rPr kumimoji="1" lang="en-US" altLang="ja-JP" dirty="0"/>
              <a:t>THINDB</a:t>
            </a:r>
            <a:r>
              <a:rPr kumimoji="1" lang="ja-JP" altLang="en-US" dirty="0"/>
              <a:t>」の「</a:t>
            </a:r>
            <a:r>
              <a:rPr kumimoji="1" lang="en-US" altLang="ja-JP" dirty="0"/>
              <a:t>MACHINE</a:t>
            </a:r>
            <a:r>
              <a:rPr kumimoji="1" lang="ja-JP" altLang="en-US" dirty="0"/>
              <a:t>」テーブルを </a:t>
            </a:r>
            <a:r>
              <a:rPr kumimoji="1" lang="en-US" altLang="ja-JP" dirty="0"/>
              <a:t>SELECT </a:t>
            </a:r>
            <a:r>
              <a:rPr kumimoji="1" lang="ja-JP" altLang="en-US" dirty="0"/>
              <a:t>することで表示される。</a:t>
            </a:r>
          </a:p>
        </p:txBody>
      </p:sp>
      <p:sp>
        <p:nvSpPr>
          <p:cNvPr id="7" name="テキスト ボックス 6"/>
          <p:cNvSpPr txBox="1"/>
          <p:nvPr/>
        </p:nvSpPr>
        <p:spPr>
          <a:xfrm>
            <a:off x="557378" y="1737976"/>
            <a:ext cx="11353780" cy="646331"/>
          </a:xfrm>
          <a:prstGeom prst="rect">
            <a:avLst/>
          </a:prstGeom>
          <a:solidFill>
            <a:schemeClr val="tx1"/>
          </a:solidFill>
        </p:spPr>
        <p:txBody>
          <a:bodyPr wrap="square" rtlCol="0">
            <a:spAutoFit/>
          </a:bodyPr>
          <a:lstStyle/>
          <a:p>
            <a:r>
              <a:rPr lang="ja-JP" altLang="en-US" dirty="0">
                <a:solidFill>
                  <a:schemeClr val="bg1"/>
                </a:solidFill>
                <a:latin typeface="Consolas" panose="020B0609020204030204" pitchFamily="49" charset="0"/>
              </a:rPr>
              <a:t>コマンド例</a:t>
            </a:r>
            <a:endParaRPr lang="en-US" altLang="ja-JP" dirty="0">
              <a:solidFill>
                <a:schemeClr val="bg1"/>
              </a:solidFill>
              <a:latin typeface="Consolas" panose="020B0609020204030204" pitchFamily="49" charset="0"/>
            </a:endParaRPr>
          </a:p>
          <a:p>
            <a:r>
              <a:rPr lang="en-US" altLang="ja-JP" dirty="0">
                <a:solidFill>
                  <a:schemeClr val="bg1"/>
                </a:solidFill>
                <a:latin typeface="Consolas" panose="020B0609020204030204" pitchFamily="49" charset="0"/>
              </a:rPr>
              <a:t>SELECT * FROM MACHINE</a:t>
            </a:r>
            <a:endParaRPr kumimoji="1" lang="ja-JP" altLang="en-US" dirty="0">
              <a:solidFill>
                <a:schemeClr val="bg1"/>
              </a:solidFill>
              <a:latin typeface="Consolas" panose="020B0609020204030204" pitchFamily="49" charset="0"/>
            </a:endParaRPr>
          </a:p>
        </p:txBody>
      </p:sp>
      <p:pic>
        <p:nvPicPr>
          <p:cNvPr id="8" name="図 7"/>
          <p:cNvPicPr>
            <a:picLocks noChangeAspect="1"/>
          </p:cNvPicPr>
          <p:nvPr/>
        </p:nvPicPr>
        <p:blipFill>
          <a:blip r:embed="rId2"/>
          <a:stretch>
            <a:fillRect/>
          </a:stretch>
        </p:blipFill>
        <p:spPr>
          <a:xfrm>
            <a:off x="633663" y="2663330"/>
            <a:ext cx="11108498" cy="3611345"/>
          </a:xfrm>
          <a:prstGeom prst="rect">
            <a:avLst/>
          </a:prstGeom>
        </p:spPr>
      </p:pic>
    </p:spTree>
    <p:extLst>
      <p:ext uri="{BB962C8B-B14F-4D97-AF65-F5344CB8AC3E}">
        <p14:creationId xmlns:p14="http://schemas.microsoft.com/office/powerpoint/2010/main" val="229137916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850382"/>
          </a:xfrm>
        </p:spPr>
        <p:txBody>
          <a:bodyPr>
            <a:normAutofit/>
          </a:bodyPr>
          <a:lstStyle/>
          <a:p>
            <a:r>
              <a:rPr kumimoji="1" lang="en-US" altLang="ja-JP" sz="2400" dirty="0"/>
              <a:t>HTML </a:t>
            </a:r>
            <a:r>
              <a:rPr kumimoji="1" lang="ja-JP" altLang="en-US" sz="2400" dirty="0"/>
              <a:t>上の管理画面と、</a:t>
            </a:r>
            <a:r>
              <a:rPr kumimoji="1" lang="en-US" altLang="ja-JP" sz="2400" dirty="0"/>
              <a:t>DB </a:t>
            </a:r>
            <a:r>
              <a:rPr kumimoji="1" lang="ja-JP" altLang="en-US" sz="2400" dirty="0"/>
              <a:t>のテーブルとは、同一の列名を持っている。列の意味は、以下のとおりである。</a:t>
            </a:r>
            <a:r>
              <a:rPr kumimoji="1" lang="en-US" altLang="ja-JP" sz="2400" dirty="0"/>
              <a:t>※</a:t>
            </a:r>
            <a:r>
              <a:rPr kumimoji="1" lang="ja-JP" altLang="en-US" sz="2400" dirty="0"/>
              <a:t> 一部の列は、</a:t>
            </a:r>
            <a:r>
              <a:rPr kumimoji="1" lang="en-US" altLang="ja-JP" sz="2400" dirty="0"/>
              <a:t>HTML </a:t>
            </a:r>
            <a:r>
              <a:rPr kumimoji="1" lang="ja-JP" altLang="en-US" sz="2400" dirty="0"/>
              <a:t>上の管理画面では表示されない。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756262" y="1975936"/>
            <a:ext cx="11280228" cy="4555093"/>
          </a:xfrm>
          <a:prstGeom prst="rect">
            <a:avLst/>
          </a:prstGeom>
          <a:solidFill>
            <a:srgbClr val="FFFFCC"/>
          </a:solidFill>
        </p:spPr>
        <p:txBody>
          <a:bodyPr wrap="square" rtlCol="0">
            <a:spAutoFit/>
          </a:bodyPr>
          <a:lstStyle/>
          <a:p>
            <a:pPr marL="228600" indent="-228600">
              <a:buFont typeface="+mj-lt"/>
              <a:buAutoNum type="arabicPeriod"/>
            </a:pPr>
            <a:r>
              <a:rPr lang="en-US" altLang="ja-JP" sz="1000" dirty="0"/>
              <a:t>SVC_NAME: </a:t>
            </a:r>
            <a:r>
              <a:rPr lang="ja-JP" altLang="en-US" sz="1000" dirty="0"/>
              <a:t>常に </a:t>
            </a:r>
            <a:r>
              <a:rPr lang="en-US" altLang="ja-JP" sz="1000" dirty="0"/>
              <a:t>"DESK" </a:t>
            </a:r>
            <a:r>
              <a:rPr lang="ja-JP" altLang="en-US" sz="1000" dirty="0"/>
              <a:t>である。</a:t>
            </a:r>
          </a:p>
          <a:p>
            <a:pPr marL="228600" indent="-228600">
              <a:buFont typeface="+mj-lt"/>
              <a:buAutoNum type="arabicPeriod"/>
            </a:pPr>
            <a:r>
              <a:rPr lang="en-US" altLang="ja-JP" sz="1000" dirty="0"/>
              <a:t>MSID: "MSID-DESK-" </a:t>
            </a:r>
            <a:r>
              <a:rPr lang="ja-JP" altLang="en-US" sz="1000" dirty="0"/>
              <a:t>に続いて、サーバーの固有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PCID: </a:t>
            </a:r>
            <a:r>
              <a:rPr lang="ja-JP" altLang="en-US" sz="1000" dirty="0"/>
              <a:t>サーバーのコンピュータ </a:t>
            </a:r>
            <a:r>
              <a:rPr lang="en-US" altLang="ja-JP" sz="1000" dirty="0"/>
              <a:t>ID</a:t>
            </a:r>
            <a:r>
              <a:rPr lang="ja-JP" altLang="en-US" sz="1000" dirty="0" err="1"/>
              <a:t>。</a:t>
            </a:r>
            <a:endParaRPr lang="ja-JP" altLang="en-US" sz="1000" dirty="0"/>
          </a:p>
          <a:p>
            <a:pPr marL="228600" indent="-228600">
              <a:buFont typeface="+mj-lt"/>
              <a:buAutoNum type="arabicPeriod"/>
            </a:pPr>
            <a:r>
              <a:rPr lang="en-US" altLang="ja-JP" sz="1000" dirty="0"/>
              <a:t>PCID_VER: </a:t>
            </a:r>
            <a:r>
              <a:rPr lang="ja-JP" altLang="en-US" sz="1000" dirty="0"/>
              <a:t>サーバーのコンピュータ </a:t>
            </a:r>
            <a:r>
              <a:rPr lang="en-US" altLang="ja-JP" sz="1000" dirty="0"/>
              <a:t>ID </a:t>
            </a:r>
            <a:r>
              <a:rPr lang="ja-JP" altLang="en-US" sz="1000" dirty="0"/>
              <a:t>を変更した回数。</a:t>
            </a:r>
          </a:p>
          <a:p>
            <a:pPr marL="228600" indent="-228600">
              <a:buFont typeface="+mj-lt"/>
              <a:buAutoNum type="arabicPeriod"/>
            </a:pPr>
            <a:r>
              <a:rPr lang="en-US" altLang="ja-JP" sz="1000" dirty="0"/>
              <a:t>PCID_UPDATE_DATE: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a:t>CERT_HASH: </a:t>
            </a:r>
            <a:r>
              <a:rPr lang="ja-JP" altLang="en-US" sz="1000" dirty="0"/>
              <a:t>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HOST_SECRET2: </a:t>
            </a:r>
            <a:r>
              <a:rPr lang="ja-JP" altLang="en-US" sz="1000" dirty="0"/>
              <a:t>サーバーの認証鍵 </a:t>
            </a:r>
            <a:r>
              <a:rPr lang="en-US" altLang="ja-JP" sz="1000" dirty="0"/>
              <a:t>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CREATE_DATE: </a:t>
            </a:r>
            <a:r>
              <a:rPr lang="ja-JP" altLang="en-US" sz="1000" dirty="0"/>
              <a:t>サーバーが中継システムに初めて登録を行なった日時。</a:t>
            </a:r>
          </a:p>
          <a:p>
            <a:pPr marL="228600" indent="-228600">
              <a:buFont typeface="+mj-lt"/>
              <a:buAutoNum type="arabicPeriod"/>
            </a:pPr>
            <a:r>
              <a:rPr lang="en-US" altLang="ja-JP" sz="1000" dirty="0"/>
              <a:t>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a:t>LAST_SERVER_DATE: </a:t>
            </a:r>
            <a:r>
              <a:rPr lang="ja-JP" altLang="en-US" sz="1000" dirty="0"/>
              <a:t>最後にサーバーがコントローラを経て中継システムに接続した日時。</a:t>
            </a:r>
          </a:p>
          <a:p>
            <a:pPr marL="228600" indent="-228600">
              <a:buFont typeface="+mj-lt"/>
              <a:buAutoNum type="arabicPeriod"/>
            </a:pPr>
            <a:r>
              <a:rPr lang="en-US" altLang="ja-JP" sz="1000" dirty="0"/>
              <a:t>LAST_CLIENT_DATE: </a:t>
            </a:r>
            <a:r>
              <a:rPr lang="ja-JP" altLang="en-US" sz="1000" dirty="0"/>
              <a:t>最後にサーバーにクライアントがコントローラを経て中継システムに接続した日時。</a:t>
            </a:r>
          </a:p>
          <a:p>
            <a:pPr marL="228600" indent="-228600">
              <a:buFont typeface="+mj-lt"/>
              <a:buAutoNum type="arabicPeriod"/>
            </a:pPr>
            <a:r>
              <a:rPr lang="en-US" altLang="ja-JP" sz="1000" dirty="0"/>
              <a:t>NUM_SERVER: </a:t>
            </a:r>
            <a:r>
              <a:rPr lang="ja-JP" altLang="en-US" sz="1000" dirty="0"/>
              <a:t>サーバーがコントローラを経て中継システムに接続した回数。</a:t>
            </a:r>
          </a:p>
          <a:p>
            <a:pPr marL="228600" indent="-228600">
              <a:buFont typeface="+mj-lt"/>
              <a:buAutoNum type="arabicPeriod"/>
            </a:pPr>
            <a:r>
              <a:rPr lang="en-US" altLang="ja-JP" sz="1000" dirty="0"/>
              <a:t>NUM_CLIENT: </a:t>
            </a:r>
            <a:r>
              <a:rPr lang="ja-JP" altLang="en-US" sz="1000" dirty="0"/>
              <a:t>サーバーにクライアントがコントローラを経て中継システムに接続した回数。</a:t>
            </a:r>
          </a:p>
          <a:p>
            <a:pPr marL="228600" indent="-228600">
              <a:buFont typeface="+mj-lt"/>
              <a:buAutoNum type="arabicPeriod"/>
            </a:pPr>
            <a:r>
              <a:rPr lang="en-US" altLang="ja-JP" sz="1000" dirty="0"/>
              <a:t>CREATE_IP: </a:t>
            </a:r>
            <a:r>
              <a:rPr lang="ja-JP" altLang="en-US" sz="1000" dirty="0"/>
              <a:t>サーバーが中継システムに初めて登録を行なった </a:t>
            </a:r>
            <a:r>
              <a:rPr lang="en-US" altLang="ja-JP" sz="1000" dirty="0"/>
              <a:t>IP </a:t>
            </a:r>
            <a:r>
              <a:rPr lang="ja-JP" altLang="en-US" sz="1000" dirty="0"/>
              <a:t>アドレス。</a:t>
            </a:r>
          </a:p>
          <a:p>
            <a:pPr marL="228600" indent="-228600">
              <a:buFont typeface="+mj-lt"/>
              <a:buAutoNum type="arabicPeriod"/>
            </a:pPr>
            <a:r>
              <a:rPr lang="en-US" altLang="ja-JP" sz="1000" dirty="0"/>
              <a:t>CREATE_HOST: </a:t>
            </a:r>
            <a:r>
              <a:rPr lang="ja-JP" altLang="en-US" sz="1000" dirty="0"/>
              <a:t>サーバーが中継システムに初めて登録を行なったホスト名。しかしながら、現在負荷を下げるために逆引きは行なっておらず、</a:t>
            </a:r>
            <a:r>
              <a:rPr lang="en-US" altLang="ja-JP" sz="1000" dirty="0"/>
              <a:t>CREATE_IP </a:t>
            </a:r>
            <a:r>
              <a:rPr lang="ja-JP" altLang="en-US" sz="1000" dirty="0"/>
              <a:t>と同じ文字列が記録されている。</a:t>
            </a:r>
          </a:p>
          <a:p>
            <a:pPr marL="228600" indent="-228600">
              <a:buFont typeface="+mj-lt"/>
              <a:buAutoNum type="arabicPeriod"/>
            </a:pPr>
            <a:r>
              <a:rPr lang="en-US" altLang="ja-JP" sz="1000" dirty="0"/>
              <a:t>LAST_IP: </a:t>
            </a:r>
            <a:r>
              <a:rPr lang="ja-JP" altLang="en-US" sz="1000" dirty="0"/>
              <a:t>最後にサーバーがコントローラを経て中継システムに接続した </a:t>
            </a:r>
            <a:r>
              <a:rPr lang="en-US" altLang="ja-JP" sz="1000" dirty="0"/>
              <a:t>IP </a:t>
            </a:r>
            <a:r>
              <a:rPr lang="ja-JP" altLang="en-US" sz="1000" dirty="0"/>
              <a:t>アドレス。</a:t>
            </a:r>
          </a:p>
          <a:p>
            <a:pPr marL="228600" indent="-228600">
              <a:buFont typeface="+mj-lt"/>
              <a:buAutoNum type="arabicPeriod"/>
            </a:pPr>
            <a:r>
              <a:rPr lang="en-US" altLang="ja-JP" sz="1000" dirty="0"/>
              <a:t>LAST_CLIENT_IP: </a:t>
            </a:r>
            <a:r>
              <a:rPr lang="ja-JP" altLang="en-US" sz="1000" dirty="0"/>
              <a:t>最後にサーバーにクライアントがコントローラを経て中継システムに接続したクライアントの </a:t>
            </a:r>
            <a:r>
              <a:rPr lang="en-US" altLang="ja-JP" sz="1000" dirty="0"/>
              <a:t>IP </a:t>
            </a:r>
            <a:r>
              <a:rPr lang="ja-JP" altLang="en-US" sz="1000" dirty="0"/>
              <a:t>アドレス。</a:t>
            </a:r>
          </a:p>
          <a:p>
            <a:pPr marL="228600" indent="-228600">
              <a:buFont typeface="+mj-lt"/>
              <a:buAutoNum type="arabicPeriod"/>
            </a:pPr>
            <a:r>
              <a:rPr lang="en-US" altLang="ja-JP" sz="1000" dirty="0"/>
              <a:t>REAL_PROXY_IP: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LAST_FLAG: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FIRST_CLIENT_DATE: </a:t>
            </a:r>
            <a:r>
              <a:rPr lang="ja-JP" altLang="en-US" sz="1000" dirty="0"/>
              <a:t>最初にサーバーにクライアントがコントローラを経て中継システムに接続した日時。</a:t>
            </a:r>
          </a:p>
          <a:p>
            <a:pPr marL="228600" indent="-228600">
              <a:buFont typeface="+mj-lt"/>
              <a:buAutoNum type="arabicPeriod"/>
            </a:pPr>
            <a:r>
              <a:rPr lang="en-US" altLang="ja-JP" sz="1000" dirty="0"/>
              <a:t>WOL_MACLIST: </a:t>
            </a:r>
            <a:r>
              <a:rPr lang="ja-JP" altLang="en-US" sz="1000" dirty="0"/>
              <a:t>サーバーが </a:t>
            </a:r>
            <a:r>
              <a:rPr lang="en-US" altLang="ja-JP" sz="1000" dirty="0" err="1"/>
              <a:t>WoL</a:t>
            </a:r>
            <a:r>
              <a:rPr lang="en-US" altLang="ja-JP" sz="1000" dirty="0"/>
              <a:t> </a:t>
            </a:r>
            <a:r>
              <a:rPr lang="ja-JP" altLang="en-US" sz="1000" dirty="0"/>
              <a:t>機能でターゲット </a:t>
            </a:r>
            <a:r>
              <a:rPr lang="en-US" altLang="ja-JP" sz="1000" dirty="0"/>
              <a:t>PC </a:t>
            </a:r>
            <a:r>
              <a:rPr lang="ja-JP" altLang="en-US" sz="1000" dirty="0"/>
              <a:t>として稼働している場合におけるサーバー側の申告 </a:t>
            </a:r>
            <a:r>
              <a:rPr lang="en-US" altLang="ja-JP" sz="1000" dirty="0"/>
              <a:t>MAC </a:t>
            </a:r>
            <a:r>
              <a:rPr lang="ja-JP" altLang="en-US" sz="1000" dirty="0"/>
              <a:t>アドレスの一覧。</a:t>
            </a:r>
          </a:p>
          <a:p>
            <a:pPr marL="228600" indent="-228600">
              <a:buFont typeface="+mj-lt"/>
              <a:buAutoNum type="arabicPeriod"/>
            </a:pPr>
            <a:r>
              <a:rPr lang="en-US" altLang="ja-JP" sz="1000" dirty="0"/>
              <a:t>SERVERMASK64: </a:t>
            </a:r>
            <a:r>
              <a:rPr lang="ja-JP" altLang="en-US" sz="1000" dirty="0"/>
              <a:t>サーバー側から申告されてくるサーバー側アプリの動作フラグ。</a:t>
            </a:r>
            <a:r>
              <a:rPr lang="en-US" altLang="ja-JP" sz="1000" dirty="0"/>
              <a:t>https://github.com/IPA-CyberLab/IPA-DN-Ultra/blob/35a79ce8cff1b33b0c7ad055612d7f297cbd0d77/src/Cedar/Desk.h#L167 </a:t>
            </a:r>
            <a:r>
              <a:rPr lang="ja-JP" altLang="en-US" sz="1000" dirty="0"/>
              <a:t>を参照。</a:t>
            </a:r>
          </a:p>
          <a:p>
            <a:pPr marL="228600" indent="-228600">
              <a:buFont typeface="+mj-lt"/>
              <a:buAutoNum type="arabicPeriod"/>
            </a:pPr>
            <a:r>
              <a:rPr lang="en-US" altLang="ja-JP" sz="1000" dirty="0"/>
              <a:t>JSON_ATTRIBUTES: </a:t>
            </a:r>
            <a:r>
              <a:rPr lang="ja-JP" altLang="en-US" sz="1000" dirty="0"/>
              <a:t>このサーバーレコードに対して任意のアトリビュートを追記または削除することができる自由目的で利用可能なフィールド。たとえば、商用システムを構築する場合は、本フィールドに課金情報や顧客 </a:t>
            </a:r>
            <a:r>
              <a:rPr lang="en-US" altLang="ja-JP" sz="1000" dirty="0"/>
              <a:t>ID </a:t>
            </a:r>
            <a:r>
              <a:rPr lang="ja-JP" altLang="en-US" sz="1000" dirty="0"/>
              <a:t>との紐付け情報を記載することができる。このフィールドは、空 </a:t>
            </a:r>
            <a:r>
              <a:rPr lang="en-US" altLang="ja-JP" sz="1000" dirty="0"/>
              <a:t>(0 </a:t>
            </a:r>
            <a:r>
              <a:rPr lang="ja-JP" altLang="en-US" sz="1000" dirty="0"/>
              <a:t>文字</a:t>
            </a:r>
            <a:r>
              <a:rPr lang="en-US" altLang="ja-JP" sz="1000" dirty="0"/>
              <a:t>) </a:t>
            </a:r>
            <a:r>
              <a:rPr lang="ja-JP" altLang="en-US" sz="1000" dirty="0"/>
              <a:t>であるか、</a:t>
            </a:r>
            <a:r>
              <a:rPr lang="en-US" altLang="ja-JP" sz="1000" dirty="0"/>
              <a:t>JSON </a:t>
            </a:r>
            <a:r>
              <a:rPr lang="ja-JP" altLang="en-US" sz="1000" dirty="0"/>
              <a:t>形式であるかの、いずれかが許容される。</a:t>
            </a:r>
            <a:r>
              <a:rPr lang="en-US" altLang="ja-JP" sz="1000" dirty="0"/>
              <a:t>JSON </a:t>
            </a:r>
            <a:r>
              <a:rPr lang="ja-JP" altLang="en-US" sz="1000" dirty="0"/>
              <a:t>形式の場合は、 </a:t>
            </a:r>
            <a:r>
              <a:rPr lang="en-US" altLang="ja-JP" sz="1000" dirty="0"/>
              <a:t>"{"KEY1":"VALUE1","KEY2":"VALUE2","KEY3":"VALUE3",....}" </a:t>
            </a:r>
            <a:r>
              <a:rPr lang="ja-JP" altLang="en-US" sz="1000" dirty="0"/>
              <a:t>のように、任意個数の重複しないキー </a:t>
            </a:r>
            <a:r>
              <a:rPr lang="en-US" altLang="ja-JP" sz="1000" dirty="0"/>
              <a:t>(</a:t>
            </a:r>
            <a:r>
              <a:rPr lang="ja-JP" altLang="en-US" sz="1000" dirty="0"/>
              <a:t>大文字・小文字が区別されない</a:t>
            </a:r>
            <a:r>
              <a:rPr lang="en-US" altLang="ja-JP" sz="1000" dirty="0"/>
              <a:t>) </a:t>
            </a:r>
            <a:r>
              <a:rPr lang="ja-JP" altLang="en-US" sz="1000" dirty="0"/>
              <a:t>と、それに対応する </a:t>
            </a:r>
            <a:r>
              <a:rPr lang="en-US" altLang="ja-JP" sz="1000" dirty="0"/>
              <a:t>NULL </a:t>
            </a:r>
            <a:r>
              <a:rPr lang="ja-JP" altLang="en-US" sz="1000" dirty="0"/>
              <a:t>でない文字列値の一次元の連想配列である必要がある。シン・テレワークシステムのコントローラは、この規定に違反した書き込みを行なうことがないことを保証している。仮に第三者が外部からデータベースに書き込む場合は、本規定に違反したデータが </a:t>
            </a:r>
            <a:r>
              <a:rPr lang="en-US" altLang="ja-JP" sz="1000" dirty="0"/>
              <a:t>JSON_ATTRIBUTES </a:t>
            </a:r>
            <a:r>
              <a:rPr lang="ja-JP" altLang="en-US" sz="1000" dirty="0" err="1"/>
              <a:t>に登</a:t>
            </a:r>
            <a:r>
              <a:rPr lang="ja-JP" altLang="en-US" sz="1000" dirty="0"/>
              <a:t>録されないように注意しなければならない。本規定に違反したデータが </a:t>
            </a:r>
            <a:r>
              <a:rPr lang="en-US" altLang="ja-JP" sz="1000" dirty="0"/>
              <a:t>JSON_ATTRIBUTES </a:t>
            </a:r>
            <a:r>
              <a:rPr lang="ja-JP" altLang="en-US" sz="1000" dirty="0" err="1"/>
              <a:t>に登</a:t>
            </a:r>
            <a:r>
              <a:rPr lang="ja-JP" altLang="en-US" sz="1000" dirty="0"/>
              <a:t>録された場合、シン・テレワークシステムのコントローラにおいてエラーが発生する可能性がある。</a:t>
            </a:r>
            <a:endParaRPr lang="en-US" altLang="ja-JP" sz="1000" dirty="0"/>
          </a:p>
          <a:p>
            <a:r>
              <a:rPr kumimoji="1" lang="ja-JP" altLang="en-US" sz="1000" dirty="0"/>
              <a:t>日時は、すべて </a:t>
            </a:r>
            <a:r>
              <a:rPr kumimoji="1" lang="en-US" altLang="ja-JP" sz="1000" dirty="0"/>
              <a:t>JST </a:t>
            </a:r>
            <a:r>
              <a:rPr kumimoji="1" lang="ja-JP" altLang="en-US" sz="1000" dirty="0"/>
              <a:t>である。</a:t>
            </a:r>
          </a:p>
        </p:txBody>
      </p:sp>
    </p:spTree>
    <p:extLst>
      <p:ext uri="{BB962C8B-B14F-4D97-AF65-F5344CB8AC3E}">
        <p14:creationId xmlns:p14="http://schemas.microsoft.com/office/powerpoint/2010/main" val="417882270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b="1" dirty="0"/>
              <a:t>もはや使用されていないサーバーが登録済みサーバーレコードテーブル </a:t>
            </a:r>
            <a:r>
              <a:rPr kumimoji="1" lang="en-US" altLang="ja-JP" sz="1800" b="1" dirty="0"/>
              <a:t>(MACHINE) </a:t>
            </a:r>
            <a:r>
              <a:rPr kumimoji="1" lang="ja-JP" altLang="en-US" sz="1800" b="1" dirty="0" err="1"/>
              <a:t>に残</a:t>
            </a:r>
            <a:r>
              <a:rPr kumimoji="1" lang="ja-JP" altLang="en-US" sz="1800" b="1" dirty="0"/>
              <a:t>存していても、これが </a:t>
            </a:r>
            <a:r>
              <a:rPr kumimoji="1" lang="en-US" altLang="ja-JP" sz="1800" b="1" dirty="0"/>
              <a:t>10 </a:t>
            </a:r>
            <a:r>
              <a:rPr kumimoji="1" lang="ja-JP" altLang="en-US" sz="1800" b="1" dirty="0"/>
              <a:t>万レコード </a:t>
            </a:r>
            <a:r>
              <a:rPr kumimoji="1" lang="en-US" altLang="ja-JP" sz="1800" b="1" dirty="0"/>
              <a:t>(</a:t>
            </a:r>
            <a:r>
              <a:rPr kumimoji="1" lang="ja-JP" altLang="en-US" sz="1800" b="1" dirty="0"/>
              <a:t>台</a:t>
            </a:r>
            <a:r>
              <a:rPr kumimoji="1" lang="en-US" altLang="ja-JP" sz="1800" b="1" dirty="0"/>
              <a:t>) </a:t>
            </a:r>
            <a:r>
              <a:rPr kumimoji="1" lang="ja-JP" altLang="en-US" sz="1800" b="1" dirty="0"/>
              <a:t>程度であれば、放置していても、特段の支障はない。</a:t>
            </a:r>
          </a:p>
          <a:p>
            <a:r>
              <a:rPr kumimoji="1" lang="ja-JP" altLang="en-US" sz="1800" dirty="0"/>
              <a:t>仮に、きわめて大規模の組織で長期間の運用、またはきわめて人気の高い大規模サービスを構築する場合、これを超える大幅なレコードが </a:t>
            </a:r>
            <a:r>
              <a:rPr lang="en-US" altLang="ja-JP" sz="1800" dirty="0"/>
              <a:t>MACHINE </a:t>
            </a:r>
            <a:r>
              <a:rPr lang="ja-JP" altLang="en-US" sz="1800" dirty="0"/>
              <a:t>テーブルに残存している場合、ストレージ </a:t>
            </a:r>
            <a:r>
              <a:rPr lang="en-US" altLang="ja-JP" sz="1800" dirty="0"/>
              <a:t>(</a:t>
            </a:r>
            <a:r>
              <a:rPr lang="ja-JP" altLang="en-US" sz="1800" dirty="0"/>
              <a:t>ディスク、メモリ</a:t>
            </a:r>
            <a:r>
              <a:rPr lang="en-US" altLang="ja-JP" sz="1800" dirty="0"/>
              <a:t>) </a:t>
            </a:r>
            <a:r>
              <a:rPr lang="ja-JP" altLang="en-US" sz="1800" dirty="0"/>
              <a:t>を消費することから、手動で不要レコードを削除しガベージコレクトを行なうことができる。</a:t>
            </a:r>
            <a:r>
              <a:rPr lang="en-US" altLang="ja-JP" sz="1800" dirty="0"/>
              <a:t>(</a:t>
            </a:r>
            <a:r>
              <a:rPr lang="ja-JP" altLang="en-US" sz="1800" dirty="0"/>
              <a:t>繰り返しになるが、</a:t>
            </a:r>
            <a:r>
              <a:rPr lang="en-US" altLang="ja-JP" sz="1800" dirty="0"/>
              <a:t>10 </a:t>
            </a:r>
            <a:r>
              <a:rPr lang="ja-JP" altLang="en-US" sz="1800" dirty="0"/>
              <a:t>万レコード程度であれば放っておいて差し支え無い。</a:t>
            </a:r>
            <a:r>
              <a:rPr lang="en-US" altLang="ja-JP" sz="1800" dirty="0"/>
              <a:t>)</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203</a:t>
            </a:fld>
            <a:endParaRPr kumimoji="1" lang="ja-JP" altLang="en-US" dirty="0"/>
          </a:p>
        </p:txBody>
      </p:sp>
      <p:sp>
        <p:nvSpPr>
          <p:cNvPr id="6" name="タイトル 5"/>
          <p:cNvSpPr>
            <a:spLocks noGrp="1"/>
          </p:cNvSpPr>
          <p:nvPr>
            <p:ph type="title"/>
          </p:nvPr>
        </p:nvSpPr>
        <p:spPr/>
        <p:txBody>
          <a:bodyPr>
            <a:normAutofit/>
          </a:bodyPr>
          <a:lstStyle/>
          <a:p>
            <a:r>
              <a:rPr kumimoji="1" lang="en-US" altLang="ja-JP" sz="3600" dirty="0"/>
              <a:t>8-4. </a:t>
            </a:r>
            <a:r>
              <a:rPr kumimoji="1" lang="ja-JP" altLang="en-US" sz="3600" dirty="0"/>
              <a:t>不要なサーバーのサーバーテーブルからの削除</a:t>
            </a:r>
          </a:p>
        </p:txBody>
      </p:sp>
      <p:sp>
        <p:nvSpPr>
          <p:cNvPr id="5" name="テキスト ボックス 4"/>
          <p:cNvSpPr txBox="1"/>
          <p:nvPr/>
        </p:nvSpPr>
        <p:spPr>
          <a:xfrm>
            <a:off x="524184" y="2825797"/>
            <a:ext cx="11353780" cy="3539430"/>
          </a:xfrm>
          <a:prstGeom prst="rect">
            <a:avLst/>
          </a:prstGeom>
          <a:solidFill>
            <a:schemeClr val="tx1"/>
          </a:solidFill>
        </p:spPr>
        <p:txBody>
          <a:bodyPr wrap="square" rtlCol="0">
            <a:spAutoFit/>
          </a:bodyPr>
          <a:lstStyle/>
          <a:p>
            <a:r>
              <a:rPr lang="ja-JP" altLang="en-US" sz="1600" dirty="0">
                <a:solidFill>
                  <a:schemeClr val="bg1"/>
                </a:solidFill>
                <a:latin typeface="Consolas" panose="020B0609020204030204" pitchFamily="49" charset="0"/>
              </a:rPr>
              <a:t>特定組織用中継システムにおけるガベージコレクトのコマンド例。</a:t>
            </a:r>
            <a:endParaRPr lang="en-US" altLang="ja-JP" sz="1600" dirty="0">
              <a:solidFill>
                <a:schemeClr val="bg1"/>
              </a:solidFill>
              <a:latin typeface="Consolas" panose="020B0609020204030204" pitchFamily="49" charset="0"/>
            </a:endParaRPr>
          </a:p>
          <a:p>
            <a:r>
              <a:rPr lang="ja-JP" altLang="en-US" sz="1600" dirty="0">
                <a:solidFill>
                  <a:schemeClr val="bg1"/>
                </a:solidFill>
                <a:latin typeface="Consolas" panose="020B0609020204030204" pitchFamily="49" charset="0"/>
              </a:rPr>
              <a:t>まず、一定期間サーバーが接続してもおらず、クライアント側もそのサーバーに接続していないものの一覧を確認する。</a:t>
            </a:r>
            <a:endParaRPr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SELECT * FROM MACHINE WHERE LAST_SERVER_DATE &lt; '2020/06/01' and LAST_CLIENT_DATE &lt; '2020/06/01'</a:t>
            </a:r>
          </a:p>
          <a:p>
            <a:endParaRPr kumimoji="1" lang="en-US" altLang="ja-JP" sz="1600" dirty="0">
              <a:solidFill>
                <a:schemeClr val="bg1"/>
              </a:solidFill>
              <a:latin typeface="Consolas" panose="020B0609020204030204" pitchFamily="49" charset="0"/>
            </a:endParaRPr>
          </a:p>
          <a:p>
            <a:r>
              <a:rPr kumimoji="1" lang="ja-JP" altLang="en-US" sz="1600" dirty="0">
                <a:solidFill>
                  <a:schemeClr val="bg1"/>
                </a:solidFill>
                <a:latin typeface="Consolas" panose="020B0609020204030204" pitchFamily="49" charset="0"/>
              </a:rPr>
              <a:t>上記の例は、</a:t>
            </a:r>
            <a:r>
              <a:rPr kumimoji="1" lang="en-US" altLang="ja-JP" sz="1600" dirty="0">
                <a:solidFill>
                  <a:schemeClr val="bg1"/>
                </a:solidFill>
                <a:latin typeface="Consolas" panose="020B0609020204030204" pitchFamily="49" charset="0"/>
              </a:rPr>
              <a:t>2020/06/01 </a:t>
            </a:r>
            <a:r>
              <a:rPr kumimoji="1" lang="ja-JP" altLang="en-US" sz="1600" dirty="0" err="1">
                <a:solidFill>
                  <a:schemeClr val="bg1"/>
                </a:solidFill>
                <a:latin typeface="Consolas" panose="020B0609020204030204" pitchFamily="49" charset="0"/>
              </a:rPr>
              <a:t>まで</a:t>
            </a:r>
            <a:r>
              <a:rPr kumimoji="1" lang="ja-JP" altLang="en-US" sz="1600" dirty="0">
                <a:solidFill>
                  <a:schemeClr val="bg1"/>
                </a:solidFill>
                <a:latin typeface="Consolas" panose="020B0609020204030204" pitchFamily="49" charset="0"/>
              </a:rPr>
              <a:t>一度も使用されていないサーバーを列挙するものである。</a:t>
            </a:r>
            <a:endParaRPr kumimoji="1"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ja-JP" altLang="en-US" sz="1600" dirty="0">
                <a:solidFill>
                  <a:schemeClr val="bg1"/>
                </a:solidFill>
                <a:latin typeface="Consolas" panose="020B0609020204030204" pitchFamily="49" charset="0"/>
              </a:rPr>
              <a:t>これらを削除することを決定したら、次に、以下のコマンドで削除をする。</a:t>
            </a:r>
            <a:endParaRPr kumimoji="1"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en-US" altLang="ja-JP" sz="1600" dirty="0">
                <a:solidFill>
                  <a:schemeClr val="bg1"/>
                </a:solidFill>
                <a:latin typeface="Consolas" panose="020B0609020204030204" pitchFamily="49" charset="0"/>
              </a:rPr>
              <a:t>DELETE FROM </a:t>
            </a:r>
            <a:r>
              <a:rPr lang="en-US" altLang="ja-JP" sz="1600" dirty="0">
                <a:solidFill>
                  <a:schemeClr val="bg1"/>
                </a:solidFill>
                <a:latin typeface="Consolas" panose="020B0609020204030204" pitchFamily="49" charset="0"/>
              </a:rPr>
              <a:t>MACHINE WHERE LAST_SERVER_DATE &lt; '2020/06/01' and LAST_CLIENT_DATE &lt; '2020/06/01'</a:t>
            </a:r>
          </a:p>
          <a:p>
            <a:endParaRPr kumimoji="1" lang="en-US" altLang="ja-JP" sz="1600" dirty="0">
              <a:solidFill>
                <a:schemeClr val="bg1"/>
              </a:solidFill>
              <a:latin typeface="Consolas" panose="020B0609020204030204" pitchFamily="49" charset="0"/>
            </a:endParaRPr>
          </a:p>
          <a:p>
            <a:r>
              <a:rPr kumimoji="1" lang="ja-JP" altLang="en-US" sz="1600" dirty="0">
                <a:solidFill>
                  <a:schemeClr val="bg1"/>
                </a:solidFill>
                <a:latin typeface="Consolas" panose="020B0609020204030204" pitchFamily="49" charset="0"/>
              </a:rPr>
              <a:t>なお、上記の </a:t>
            </a:r>
            <a:r>
              <a:rPr kumimoji="1" lang="en-US" altLang="ja-JP" sz="1600" dirty="0">
                <a:solidFill>
                  <a:schemeClr val="bg1"/>
                </a:solidFill>
                <a:latin typeface="Consolas" panose="020B0609020204030204" pitchFamily="49" charset="0"/>
              </a:rPr>
              <a:t>SQL </a:t>
            </a:r>
            <a:r>
              <a:rPr kumimoji="1" lang="ja-JP" altLang="en-US" sz="1600" dirty="0">
                <a:solidFill>
                  <a:schemeClr val="bg1"/>
                </a:solidFill>
                <a:latin typeface="Consolas" panose="020B0609020204030204" pitchFamily="49" charset="0"/>
              </a:rPr>
              <a:t>コマンドは例であり、実際には </a:t>
            </a:r>
            <a:r>
              <a:rPr kumimoji="1" lang="en-US" altLang="ja-JP" sz="1600" dirty="0">
                <a:solidFill>
                  <a:schemeClr val="bg1"/>
                </a:solidFill>
                <a:latin typeface="Consolas" panose="020B0609020204030204" pitchFamily="49" charset="0"/>
              </a:rPr>
              <a:t>WHERE </a:t>
            </a:r>
            <a:r>
              <a:rPr kumimoji="1" lang="ja-JP" altLang="en-US" sz="1600" dirty="0">
                <a:solidFill>
                  <a:schemeClr val="bg1"/>
                </a:solidFill>
                <a:latin typeface="Consolas" panose="020B0609020204030204" pitchFamily="49" charset="0"/>
              </a:rPr>
              <a:t>句の内容等はサービス運営者の判断と責任で自由に記述すること。</a:t>
            </a:r>
            <a:endParaRPr kumimoji="1" lang="en-US" altLang="ja-JP" sz="1600" dirty="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DELETE </a:t>
            </a:r>
            <a:r>
              <a:rPr lang="ja-JP" altLang="en-US" sz="1600" dirty="0">
                <a:solidFill>
                  <a:schemeClr val="bg1"/>
                </a:solidFill>
                <a:latin typeface="Consolas" panose="020B0609020204030204" pitchFamily="49" charset="0"/>
              </a:rPr>
              <a:t>コマンドはきわめて強力であり、誤った </a:t>
            </a:r>
            <a:r>
              <a:rPr lang="en-US" altLang="ja-JP" sz="1600" dirty="0">
                <a:solidFill>
                  <a:schemeClr val="bg1"/>
                </a:solidFill>
                <a:latin typeface="Consolas" panose="020B0609020204030204" pitchFamily="49" charset="0"/>
              </a:rPr>
              <a:t>WHERE </a:t>
            </a:r>
            <a:r>
              <a:rPr lang="ja-JP" altLang="en-US" sz="1600" dirty="0">
                <a:solidFill>
                  <a:schemeClr val="bg1"/>
                </a:solidFill>
                <a:latin typeface="Consolas" panose="020B0609020204030204" pitchFamily="49" charset="0"/>
              </a:rPr>
              <a:t>句または不等号が逆の </a:t>
            </a:r>
            <a:r>
              <a:rPr lang="en-US" altLang="ja-JP" sz="1600" dirty="0">
                <a:solidFill>
                  <a:schemeClr val="bg1"/>
                </a:solidFill>
                <a:latin typeface="Consolas" panose="020B0609020204030204" pitchFamily="49" charset="0"/>
              </a:rPr>
              <a:t>WHERE </a:t>
            </a:r>
            <a:r>
              <a:rPr lang="ja-JP" altLang="en-US" sz="1600" dirty="0">
                <a:solidFill>
                  <a:schemeClr val="bg1"/>
                </a:solidFill>
                <a:latin typeface="Consolas" panose="020B0609020204030204" pitchFamily="49" charset="0"/>
              </a:rPr>
              <a:t>句を記述すると、実際に利用しているレコードが消えてしまうという現象が発生する。十分注意して実行すること。</a:t>
            </a:r>
            <a:endParaRPr kumimoji="1" lang="ja-JP" altLang="en-US" sz="16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7045966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a:t>同様に、データベースの </a:t>
            </a:r>
            <a:r>
              <a:rPr kumimoji="1" lang="en-US" altLang="ja-JP" dirty="0"/>
              <a:t>STAT </a:t>
            </a:r>
            <a:r>
              <a:rPr kumimoji="1" lang="ja-JP" altLang="en-US" dirty="0"/>
              <a:t>テーブルからも、古い統計データを削除したほうが良い場合がある。</a:t>
            </a:r>
            <a:endParaRPr kumimoji="1" lang="en-US" altLang="ja-JP" dirty="0"/>
          </a:p>
          <a:p>
            <a:r>
              <a:rPr kumimoji="1" lang="ja-JP" altLang="en-US" dirty="0"/>
              <a:t>統計データはデフォルトでは </a:t>
            </a:r>
            <a:r>
              <a:rPr kumimoji="1" lang="en-US" altLang="ja-JP" dirty="0"/>
              <a:t>10 </a:t>
            </a:r>
            <a:r>
              <a:rPr kumimoji="1" lang="ja-JP" altLang="en-US" dirty="0"/>
              <a:t>分に </a:t>
            </a:r>
            <a:r>
              <a:rPr kumimoji="1" lang="en-US" altLang="ja-JP" dirty="0"/>
              <a:t>1 </a:t>
            </a:r>
            <a:r>
              <a:rPr kumimoji="1" lang="ja-JP" altLang="en-US" dirty="0"/>
              <a:t>回保存される。数年間データが溜まると、結構なデータ量となる。したがって、一定間隔で、任意の条件を記述した </a:t>
            </a:r>
            <a:r>
              <a:rPr kumimoji="1" lang="en-US" altLang="ja-JP" dirty="0"/>
              <a:t>DELETE </a:t>
            </a:r>
            <a:r>
              <a:rPr kumimoji="1" lang="ja-JP" altLang="en-US" dirty="0"/>
              <a:t>クエリで古いレコードを削除することが推奨される。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18448847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08037"/>
          </a:xfrm>
        </p:spPr>
        <p:txBody>
          <a:bodyPr>
            <a:normAutofit fontScale="77500" lnSpcReduction="20000"/>
          </a:bodyPr>
          <a:lstStyle/>
          <a:p>
            <a:r>
              <a:rPr lang="ja-JP" altLang="en-US" dirty="0"/>
              <a:t>中継ゲートウェイに現在接続しているサーバーセッション一覧は、いずれかのコントローラの「セッション一覧」画面をクリックすると、</a:t>
            </a:r>
            <a:r>
              <a:rPr lang="en-US" altLang="ja-JP" dirty="0"/>
              <a:t>HTML </a:t>
            </a:r>
            <a:r>
              <a:rPr lang="ja-JP" altLang="en-US" dirty="0"/>
              <a:t>テーブルで表示される。</a:t>
            </a:r>
            <a:endParaRPr lang="en-US" altLang="ja-JP" dirty="0"/>
          </a:p>
          <a:p>
            <a:r>
              <a:rPr lang="ja-JP" altLang="en-US" dirty="0"/>
              <a:t>中継ゲートウェイが </a:t>
            </a:r>
            <a:r>
              <a:rPr lang="en-US" altLang="ja-JP" dirty="0"/>
              <a:t>2 </a:t>
            </a:r>
            <a:r>
              <a:rPr lang="ja-JP" altLang="en-US" dirty="0"/>
              <a:t>台以上ある場合は、セッション一覧は、中継ゲートウェイごとにまとめて表示される。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205</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8-5. </a:t>
            </a:r>
            <a:r>
              <a:rPr kumimoji="1" lang="ja-JP" altLang="en-US" sz="2800" dirty="0"/>
              <a:t>ゲートウェイに現在接続しているサーバーセッション一覧の表示</a:t>
            </a:r>
          </a:p>
        </p:txBody>
      </p:sp>
      <p:pic>
        <p:nvPicPr>
          <p:cNvPr id="10" name="図 9"/>
          <p:cNvPicPr>
            <a:picLocks noChangeAspect="1"/>
          </p:cNvPicPr>
          <p:nvPr/>
        </p:nvPicPr>
        <p:blipFill>
          <a:blip r:embed="rId2"/>
          <a:stretch>
            <a:fillRect/>
          </a:stretch>
        </p:blipFill>
        <p:spPr>
          <a:xfrm>
            <a:off x="1281046" y="2088931"/>
            <a:ext cx="8398982" cy="4611550"/>
          </a:xfrm>
          <a:prstGeom prst="rect">
            <a:avLst/>
          </a:prstGeom>
        </p:spPr>
      </p:pic>
    </p:spTree>
    <p:extLst>
      <p:ext uri="{BB962C8B-B14F-4D97-AF65-F5344CB8AC3E}">
        <p14:creationId xmlns:p14="http://schemas.microsoft.com/office/powerpoint/2010/main" val="197717402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597736" y="1849812"/>
            <a:ext cx="11280228" cy="4247317"/>
          </a:xfrm>
          <a:prstGeom prst="rect">
            <a:avLst/>
          </a:prstGeom>
          <a:solidFill>
            <a:srgbClr val="FFFFCC"/>
          </a:solidFill>
        </p:spPr>
        <p:txBody>
          <a:bodyPr wrap="square" rtlCol="0">
            <a:spAutoFit/>
          </a:bodyPr>
          <a:lstStyle/>
          <a:p>
            <a:pPr marL="228600" indent="-228600">
              <a:buFont typeface="+mj-lt"/>
              <a:buAutoNum type="arabicPeriod"/>
            </a:pPr>
            <a:r>
              <a:rPr lang="en-US" altLang="ja-JP" dirty="0" err="1"/>
              <a:t>Msid</a:t>
            </a:r>
            <a:r>
              <a:rPr lang="en-US" altLang="ja-JP" dirty="0"/>
              <a:t>: "MSID-DESK-" </a:t>
            </a:r>
            <a:r>
              <a:rPr lang="ja-JP" altLang="en-US" dirty="0"/>
              <a:t>に続いて、サーバーの固有 </a:t>
            </a:r>
            <a:r>
              <a:rPr lang="en-US" altLang="ja-JP" dirty="0"/>
              <a:t>ID 160 </a:t>
            </a:r>
            <a:r>
              <a:rPr lang="ja-JP" altLang="en-US" dirty="0"/>
              <a:t>ビットが </a:t>
            </a:r>
            <a:r>
              <a:rPr lang="en-US" altLang="ja-JP" dirty="0"/>
              <a:t>16 </a:t>
            </a:r>
            <a:r>
              <a:rPr lang="ja-JP" altLang="en-US" dirty="0"/>
              <a:t>進数で表記される。</a:t>
            </a:r>
          </a:p>
          <a:p>
            <a:pPr marL="228600" indent="-228600">
              <a:buFont typeface="+mj-lt"/>
              <a:buAutoNum type="arabicPeriod"/>
            </a:pPr>
            <a:r>
              <a:rPr lang="en-US" altLang="ja-JP" dirty="0" err="1"/>
              <a:t>SessionId</a:t>
            </a:r>
            <a:r>
              <a:rPr lang="en-US" altLang="ja-JP" dirty="0"/>
              <a:t>: </a:t>
            </a:r>
            <a:r>
              <a:rPr lang="ja-JP" altLang="en-US" dirty="0"/>
              <a:t>セッションを一意に識別する </a:t>
            </a:r>
            <a:r>
              <a:rPr lang="en-US" altLang="ja-JP" dirty="0"/>
              <a:t>160 </a:t>
            </a:r>
            <a:r>
              <a:rPr lang="ja-JP" altLang="en-US" dirty="0"/>
              <a:t>ビットの乱数文字が </a:t>
            </a:r>
            <a:r>
              <a:rPr lang="en-US" altLang="ja-JP" dirty="0"/>
              <a:t>16 </a:t>
            </a:r>
            <a:r>
              <a:rPr lang="ja-JP" altLang="en-US" dirty="0"/>
              <a:t>進数で表記される。</a:t>
            </a:r>
          </a:p>
          <a:p>
            <a:pPr marL="228600" indent="-228600">
              <a:buFont typeface="+mj-lt"/>
              <a:buAutoNum type="arabicPeriod"/>
            </a:pPr>
            <a:r>
              <a:rPr lang="en-US" altLang="ja-JP" dirty="0" err="1"/>
              <a:t>EstablishedDateTime</a:t>
            </a:r>
            <a:r>
              <a:rPr lang="en-US" altLang="ja-JP" dirty="0"/>
              <a:t>: </a:t>
            </a:r>
            <a:r>
              <a:rPr lang="ja-JP" altLang="en-US" dirty="0"/>
              <a:t>セッションが中継ゲートウェイに接続された日時。</a:t>
            </a:r>
          </a:p>
          <a:p>
            <a:pPr marL="228600" indent="-228600">
              <a:buFont typeface="+mj-lt"/>
              <a:buAutoNum type="arabicPeriod"/>
            </a:pPr>
            <a:r>
              <a:rPr lang="en-US" altLang="ja-JP" dirty="0" err="1"/>
              <a:t>IpAddress</a:t>
            </a:r>
            <a:r>
              <a:rPr lang="en-US" altLang="ja-JP" dirty="0"/>
              <a:t>: </a:t>
            </a:r>
            <a:r>
              <a:rPr lang="ja-JP" altLang="en-US" dirty="0"/>
              <a:t>セッションの接続元 </a:t>
            </a:r>
            <a:r>
              <a:rPr lang="en-US" altLang="ja-JP" dirty="0"/>
              <a:t>IP </a:t>
            </a:r>
            <a:r>
              <a:rPr lang="ja-JP" altLang="en-US" dirty="0"/>
              <a:t>アドレス。</a:t>
            </a:r>
          </a:p>
          <a:p>
            <a:pPr marL="228600" indent="-228600">
              <a:buFont typeface="+mj-lt"/>
              <a:buAutoNum type="arabicPeriod"/>
            </a:pPr>
            <a:r>
              <a:rPr lang="en-US" altLang="ja-JP" dirty="0" err="1"/>
              <a:t>HostName</a:t>
            </a:r>
            <a:r>
              <a:rPr lang="en-US" altLang="ja-JP" dirty="0"/>
              <a:t>: </a:t>
            </a:r>
            <a:r>
              <a:rPr lang="en-US" altLang="ja-JP" dirty="0" err="1"/>
              <a:t>IpAddress</a:t>
            </a:r>
            <a:r>
              <a:rPr lang="en-US" altLang="ja-JP" dirty="0"/>
              <a:t> </a:t>
            </a:r>
            <a:r>
              <a:rPr lang="ja-JP" altLang="en-US" dirty="0"/>
              <a:t>を中継ゲートウェイにおいて </a:t>
            </a:r>
            <a:r>
              <a:rPr lang="en-US" altLang="ja-JP" dirty="0"/>
              <a:t>DNS </a:t>
            </a:r>
            <a:r>
              <a:rPr lang="ja-JP" altLang="en-US" dirty="0"/>
              <a:t>逆引きした結果のホスト名。</a:t>
            </a:r>
          </a:p>
          <a:p>
            <a:pPr marL="228600" indent="-228600">
              <a:buFont typeface="+mj-lt"/>
              <a:buAutoNum type="arabicPeriod"/>
            </a:pPr>
            <a:r>
              <a:rPr lang="en-US" altLang="ja-JP" dirty="0"/>
              <a:t>ServerMask64: </a:t>
            </a:r>
            <a:r>
              <a:rPr lang="ja-JP" altLang="en-US" dirty="0"/>
              <a:t>サーバー側から申告されてくるサーバー側アプリの動作フラグ。</a:t>
            </a:r>
            <a:r>
              <a:rPr lang="en-US" altLang="ja-JP" dirty="0"/>
              <a:t>https://github.com/IPA-CyberLab/IPA-DN-Ultra/blob/35a79ce8cff1b33b0c7ad055612d7f297cbd0d77/src/Cedar/Desk.h#L167 </a:t>
            </a:r>
            <a:r>
              <a:rPr lang="ja-JP" altLang="en-US" dirty="0"/>
              <a:t>を参照。</a:t>
            </a:r>
          </a:p>
          <a:p>
            <a:pPr marL="228600" indent="-228600">
              <a:buFont typeface="+mj-lt"/>
              <a:buAutoNum type="arabicPeriod"/>
            </a:pPr>
            <a:r>
              <a:rPr lang="en-US" altLang="ja-JP" dirty="0" err="1"/>
              <a:t>NumClients</a:t>
            </a:r>
            <a:r>
              <a:rPr lang="en-US" altLang="ja-JP" dirty="0"/>
              <a:t>: </a:t>
            </a:r>
            <a:r>
              <a:rPr lang="ja-JP" altLang="en-US" dirty="0"/>
              <a:t>このサーバーセッションに対して、中継ゲートウェイを経て現在接続しているクライアントセッションの数。ただし、シン・テレワークシステム クライアントは、</a:t>
            </a:r>
            <a:r>
              <a:rPr lang="en-US" altLang="ja-JP" dirty="0"/>
              <a:t>RDP </a:t>
            </a:r>
            <a:r>
              <a:rPr lang="ja-JP" altLang="en-US" dirty="0"/>
              <a:t>接続の安定性のため、</a:t>
            </a:r>
            <a:r>
              <a:rPr lang="en-US" altLang="ja-JP" dirty="0"/>
              <a:t>1 </a:t>
            </a:r>
            <a:r>
              <a:rPr lang="ja-JP" altLang="en-US" dirty="0"/>
              <a:t>回の接続につき </a:t>
            </a:r>
            <a:r>
              <a:rPr lang="en-US" altLang="ja-JP" dirty="0"/>
              <a:t>3 </a:t>
            </a:r>
            <a:r>
              <a:rPr lang="ja-JP" altLang="en-US" dirty="0"/>
              <a:t>本程度のクライアントセッションを確立する。したがって、この値は、実際に接続しているクライアントのテレワークセッションの </a:t>
            </a:r>
            <a:r>
              <a:rPr lang="en-US" altLang="ja-JP" dirty="0"/>
              <a:t>3 </a:t>
            </a:r>
            <a:r>
              <a:rPr lang="ja-JP" altLang="en-US" dirty="0"/>
              <a:t>倍程度となる。</a:t>
            </a:r>
          </a:p>
          <a:p>
            <a:pPr marL="228600" indent="-228600">
              <a:buFont typeface="+mj-lt"/>
              <a:buAutoNum type="arabicPeriod"/>
            </a:pPr>
            <a:r>
              <a:rPr lang="en-US" altLang="ja-JP" dirty="0" err="1"/>
              <a:t>NumClientsUnique</a:t>
            </a:r>
            <a:r>
              <a:rPr lang="en-US" altLang="ja-JP" dirty="0"/>
              <a:t>: </a:t>
            </a:r>
            <a:r>
              <a:rPr lang="ja-JP" altLang="en-US" dirty="0"/>
              <a:t>このサーバーセッションに対して、中継ゲートウェイを経て現在接続しているクライアントセッションの数。</a:t>
            </a:r>
            <a:r>
              <a:rPr lang="en-US" altLang="ja-JP" dirty="0" err="1"/>
              <a:t>NumClients</a:t>
            </a:r>
            <a:r>
              <a:rPr lang="en-US" altLang="ja-JP" dirty="0"/>
              <a:t> </a:t>
            </a:r>
            <a:r>
              <a:rPr lang="ja-JP" altLang="en-US" dirty="0"/>
              <a:t>と異なり、</a:t>
            </a:r>
            <a:r>
              <a:rPr lang="en-US" altLang="ja-JP" dirty="0"/>
              <a:t>1 </a:t>
            </a:r>
            <a:r>
              <a:rPr lang="ja-JP" altLang="en-US" dirty="0"/>
              <a:t>台のクライアントから </a:t>
            </a:r>
            <a:r>
              <a:rPr lang="en-US" altLang="ja-JP" dirty="0"/>
              <a:t>1 </a:t>
            </a:r>
            <a:r>
              <a:rPr lang="ja-JP" altLang="en-US" dirty="0"/>
              <a:t>台のサーバーへの接続で、内部的に複数のクライアントセッションが確立されていても、これらの重複は排除され、</a:t>
            </a:r>
            <a:r>
              <a:rPr lang="en-US" altLang="ja-JP" dirty="0"/>
              <a:t>1 </a:t>
            </a:r>
            <a:r>
              <a:rPr lang="ja-JP" altLang="en-US" dirty="0"/>
              <a:t>本としてカウントされる。したがって、このフィールドの値は通常は </a:t>
            </a:r>
            <a:r>
              <a:rPr lang="en-US" altLang="ja-JP" dirty="0"/>
              <a:t>0 (</a:t>
            </a:r>
            <a:r>
              <a:rPr lang="ja-JP" altLang="en-US" dirty="0"/>
              <a:t>クライアントが接続していない</a:t>
            </a:r>
            <a:r>
              <a:rPr lang="en-US" altLang="ja-JP" dirty="0"/>
              <a:t>) </a:t>
            </a:r>
            <a:r>
              <a:rPr lang="ja-JP" altLang="en-US" dirty="0"/>
              <a:t>か </a:t>
            </a:r>
            <a:r>
              <a:rPr lang="en-US" altLang="ja-JP" dirty="0"/>
              <a:t>1 (1 </a:t>
            </a:r>
            <a:r>
              <a:rPr lang="ja-JP" altLang="en-US" dirty="0"/>
              <a:t>台のクライアントが接続している</a:t>
            </a:r>
            <a:r>
              <a:rPr lang="en-US" altLang="ja-JP" dirty="0"/>
              <a:t>) </a:t>
            </a:r>
            <a:r>
              <a:rPr lang="ja-JP" altLang="en-US" dirty="0"/>
              <a:t>となる。稀に、同じサーバーに複数のクライアントが無理矢理接続しているケースもあり、その場合は、</a:t>
            </a:r>
            <a:r>
              <a:rPr lang="en-US" altLang="ja-JP" dirty="0"/>
              <a:t>2 </a:t>
            </a:r>
            <a:r>
              <a:rPr lang="ja-JP" altLang="en-US" dirty="0"/>
              <a:t>とか </a:t>
            </a:r>
            <a:r>
              <a:rPr lang="en-US" altLang="ja-JP" dirty="0"/>
              <a:t>3 </a:t>
            </a:r>
            <a:r>
              <a:rPr lang="ja-JP" altLang="en-US" dirty="0"/>
              <a:t>といった値になる。</a:t>
            </a:r>
          </a:p>
        </p:txBody>
      </p:sp>
      <p:sp>
        <p:nvSpPr>
          <p:cNvPr id="6" name="コンテンツ プレースホルダー 1"/>
          <p:cNvSpPr>
            <a:spLocks noGrp="1"/>
          </p:cNvSpPr>
          <p:nvPr>
            <p:ph idx="1"/>
          </p:nvPr>
        </p:nvSpPr>
        <p:spPr>
          <a:xfrm>
            <a:off x="332741" y="1136073"/>
            <a:ext cx="11545223" cy="850382"/>
          </a:xfrm>
        </p:spPr>
        <p:txBody>
          <a:bodyPr>
            <a:normAutofit/>
          </a:bodyPr>
          <a:lstStyle/>
          <a:p>
            <a:r>
              <a:rPr kumimoji="1" lang="ja-JP" altLang="en-US" sz="2400" dirty="0"/>
              <a:t>サーバーセッション一覧における列の意味は、以下のとおりである。</a:t>
            </a:r>
          </a:p>
        </p:txBody>
      </p:sp>
    </p:spTree>
    <p:extLst>
      <p:ext uri="{BB962C8B-B14F-4D97-AF65-F5344CB8AC3E}">
        <p14:creationId xmlns:p14="http://schemas.microsoft.com/office/powerpoint/2010/main" val="26646372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207</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8-6. </a:t>
            </a:r>
            <a:r>
              <a:rPr kumimoji="1" lang="ja-JP" altLang="en-US" sz="2800" dirty="0"/>
              <a:t>コントローラおよび中継ゲートウェイの </a:t>
            </a:r>
            <a:r>
              <a:rPr kumimoji="1" lang="en-US" altLang="ja-JP" sz="2800" dirty="0"/>
              <a:t>Linux </a:t>
            </a:r>
            <a:r>
              <a:rPr kumimoji="1" lang="ja-JP" altLang="en-US" sz="2800" dirty="0"/>
              <a:t>カーネルのクオータ値等の推奨設定</a:t>
            </a:r>
          </a:p>
        </p:txBody>
      </p:sp>
      <p:sp>
        <p:nvSpPr>
          <p:cNvPr id="5" name="テキスト ボックス 4"/>
          <p:cNvSpPr txBox="1"/>
          <p:nvPr/>
        </p:nvSpPr>
        <p:spPr>
          <a:xfrm>
            <a:off x="774175" y="1216481"/>
            <a:ext cx="3285445" cy="5139869"/>
          </a:xfrm>
          <a:prstGeom prst="rect">
            <a:avLst/>
          </a:prstGeom>
          <a:solidFill>
            <a:schemeClr val="tx1"/>
          </a:solidFill>
        </p:spPr>
        <p:txBody>
          <a:bodyPr wrap="square" rtlCol="0">
            <a:spAutoFit/>
          </a:bodyPr>
          <a:lstStyle/>
          <a:p>
            <a:r>
              <a:rPr lang="en-US" altLang="ja-JP" sz="800" dirty="0">
                <a:solidFill>
                  <a:schemeClr val="bg1"/>
                </a:solidFill>
                <a:latin typeface="Consolas" panose="020B0609020204030204" pitchFamily="49" charset="0"/>
              </a:rPr>
              <a:t># Kernel</a:t>
            </a:r>
          </a:p>
          <a:p>
            <a:r>
              <a:rPr lang="en-US" altLang="ja-JP" sz="800" dirty="0" err="1">
                <a:solidFill>
                  <a:schemeClr val="bg1"/>
                </a:solidFill>
                <a:latin typeface="Consolas" panose="020B0609020204030204" pitchFamily="49" charset="0"/>
              </a:rPr>
              <a:t>kernel.panic</a:t>
            </a:r>
            <a:r>
              <a:rPr lang="en-US" altLang="ja-JP" sz="800" dirty="0">
                <a:solidFill>
                  <a:schemeClr val="bg1"/>
                </a:solidFill>
                <a:latin typeface="Consolas" panose="020B0609020204030204" pitchFamily="49" charset="0"/>
              </a:rPr>
              <a:t>=15</a:t>
            </a:r>
          </a:p>
          <a:p>
            <a:r>
              <a:rPr lang="en-US" altLang="ja-JP" sz="800" dirty="0" err="1">
                <a:solidFill>
                  <a:schemeClr val="bg1"/>
                </a:solidFill>
                <a:latin typeface="Consolas" panose="020B0609020204030204" pitchFamily="49" charset="0"/>
              </a:rPr>
              <a:t>kernel.panic_on_oops</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vm.overcommit_memory</a:t>
            </a:r>
            <a:r>
              <a:rPr lang="en-US" altLang="ja-JP" sz="800" dirty="0">
                <a:solidFill>
                  <a:schemeClr val="bg1"/>
                </a:solidFill>
                <a:latin typeface="Consolas" panose="020B0609020204030204" pitchFamily="49" charset="0"/>
              </a:rPr>
              <a:t>=2</a:t>
            </a:r>
          </a:p>
          <a:p>
            <a:r>
              <a:rPr lang="en-US" altLang="ja-JP" sz="800" dirty="0" err="1">
                <a:solidFill>
                  <a:schemeClr val="bg1"/>
                </a:solidFill>
                <a:latin typeface="Consolas" panose="020B0609020204030204" pitchFamily="49" charset="0"/>
              </a:rPr>
              <a:t>vm.overcommit_ratio</a:t>
            </a:r>
            <a:r>
              <a:rPr lang="en-US" altLang="ja-JP" sz="800" dirty="0">
                <a:solidFill>
                  <a:schemeClr val="bg1"/>
                </a:solidFill>
                <a:latin typeface="Consolas" panose="020B0609020204030204" pitchFamily="49" charset="0"/>
              </a:rPr>
              <a:t>=90</a:t>
            </a:r>
          </a:p>
          <a:p>
            <a:r>
              <a:rPr lang="en-US" altLang="ja-JP" sz="800" dirty="0" err="1">
                <a:solidFill>
                  <a:schemeClr val="bg1"/>
                </a:solidFill>
                <a:latin typeface="Consolas" panose="020B0609020204030204" pitchFamily="49" charset="0"/>
              </a:rPr>
              <a:t>vm.panic_on_oom</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vm.oom_kill_allocating_task</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kernel.sysrq</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kernel.core_uses_pid</a:t>
            </a:r>
            <a:r>
              <a:rPr lang="en-US" altLang="ja-JP" sz="800" dirty="0">
                <a:solidFill>
                  <a:schemeClr val="bg1"/>
                </a:solidFill>
                <a:latin typeface="Consolas" panose="020B0609020204030204" pitchFamily="49" charset="0"/>
              </a:rPr>
              <a:t>=1</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Network</a:t>
            </a:r>
          </a:p>
          <a:p>
            <a:r>
              <a:rPr lang="en-US" altLang="ja-JP" sz="800" dirty="0" err="1">
                <a:solidFill>
                  <a:schemeClr val="bg1"/>
                </a:solidFill>
                <a:latin typeface="Consolas" panose="020B0609020204030204" pitchFamily="49" charset="0"/>
              </a:rPr>
              <a:t>net.core.rmem_default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net.core.rmem_max</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net.core.wmem_max</a:t>
            </a:r>
            <a:r>
              <a:rPr lang="en-US" altLang="ja-JP" sz="800" dirty="0">
                <a:solidFill>
                  <a:schemeClr val="bg1"/>
                </a:solidFill>
                <a:latin typeface="Consolas" panose="020B0609020204030204" pitchFamily="49" charset="0"/>
              </a:rPr>
              <a:t>=16777216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for busy servers</a:t>
            </a:r>
          </a:p>
          <a:p>
            <a:r>
              <a:rPr lang="en-US" altLang="ja-JP" sz="800" dirty="0" err="1">
                <a:solidFill>
                  <a:schemeClr val="bg1"/>
                </a:solidFill>
                <a:latin typeface="Consolas" panose="020B0609020204030204" pitchFamily="49" charset="0"/>
              </a:rPr>
              <a:t>net.core.somaxconn</a:t>
            </a:r>
            <a:r>
              <a:rPr lang="en-US" altLang="ja-JP" sz="800" dirty="0">
                <a:solidFill>
                  <a:schemeClr val="bg1"/>
                </a:solidFill>
                <a:latin typeface="Consolas" panose="020B0609020204030204" pitchFamily="49" charset="0"/>
              </a:rPr>
              <a:t>=1024</a:t>
            </a:r>
          </a:p>
          <a:p>
            <a:r>
              <a:rPr lang="en-US" altLang="ja-JP" sz="800" dirty="0">
                <a:solidFill>
                  <a:schemeClr val="bg1"/>
                </a:solidFill>
                <a:latin typeface="Consolas" panose="020B0609020204030204" pitchFamily="49" charset="0"/>
              </a:rPr>
              <a:t>net.ipv4.tcp_rfc1337=1</a:t>
            </a:r>
          </a:p>
          <a:p>
            <a:r>
              <a:rPr lang="en-US" altLang="ja-JP" sz="800" dirty="0">
                <a:solidFill>
                  <a:schemeClr val="bg1"/>
                </a:solidFill>
                <a:latin typeface="Consolas" panose="020B0609020204030204" pitchFamily="49" charset="0"/>
              </a:rPr>
              <a:t>net.ipv4.tcp_tw_reuse=1</a:t>
            </a:r>
          </a:p>
          <a:p>
            <a:r>
              <a:rPr lang="en-US" altLang="ja-JP" sz="800" dirty="0">
                <a:solidFill>
                  <a:schemeClr val="bg1"/>
                </a:solidFill>
                <a:latin typeface="Consolas" panose="020B0609020204030204" pitchFamily="49" charset="0"/>
              </a:rPr>
              <a:t>net.ipv4.tcp_max_syn_backlog=1024</a:t>
            </a:r>
          </a:p>
          <a:p>
            <a:r>
              <a:rPr lang="en-US" altLang="ja-JP" sz="800" dirty="0">
                <a:solidFill>
                  <a:schemeClr val="bg1"/>
                </a:solidFill>
                <a:latin typeface="Consolas" panose="020B0609020204030204" pitchFamily="49" charset="0"/>
              </a:rPr>
              <a:t>net.ipv4.tcp_fin_timeout=4</a:t>
            </a:r>
          </a:p>
          <a:p>
            <a:r>
              <a:rPr lang="en-US" altLang="ja-JP" sz="800" dirty="0">
                <a:solidFill>
                  <a:schemeClr val="bg1"/>
                </a:solidFill>
                <a:latin typeface="Consolas" panose="020B0609020204030204" pitchFamily="49" charset="0"/>
              </a:rPr>
              <a:t>net.ipv4.tcp_rmem=4096 87380 5955584</a:t>
            </a:r>
          </a:p>
          <a:p>
            <a:r>
              <a:rPr lang="en-US" altLang="ja-JP" sz="800" dirty="0">
                <a:solidFill>
                  <a:schemeClr val="bg1"/>
                </a:solidFill>
                <a:latin typeface="Consolas" panose="020B0609020204030204" pitchFamily="49" charset="0"/>
              </a:rPr>
              <a:t>net.ipv4.tcp_wmem=4096 65536 5955584</a:t>
            </a:r>
          </a:p>
          <a:p>
            <a:r>
              <a:rPr lang="en-US" altLang="ja-JP" sz="800" dirty="0">
                <a:solidFill>
                  <a:schemeClr val="bg1"/>
                </a:solidFill>
                <a:latin typeface="Consolas" panose="020B0609020204030204" pitchFamily="49" charset="0"/>
              </a:rPr>
              <a:t>net.ipv4.tcp_timestamps=0</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a:t>
            </a:r>
            <a:r>
              <a:rPr lang="en-US" altLang="ja-JP" sz="800" dirty="0" err="1">
                <a:solidFill>
                  <a:schemeClr val="bg1"/>
                </a:solidFill>
                <a:latin typeface="Consolas" panose="020B0609020204030204" pitchFamily="49" charset="0"/>
              </a:rPr>
              <a:t>Semaphones</a:t>
            </a:r>
            <a:endParaRPr lang="en-US" altLang="ja-JP" sz="800" dirty="0">
              <a:solidFill>
                <a:schemeClr val="bg1"/>
              </a:solidFill>
              <a:latin typeface="Consolas" panose="020B0609020204030204" pitchFamily="49" charset="0"/>
            </a:endParaRPr>
          </a:p>
          <a:p>
            <a:r>
              <a:rPr lang="en-US" altLang="ja-JP" sz="800" dirty="0" err="1">
                <a:solidFill>
                  <a:schemeClr val="bg1"/>
                </a:solidFill>
                <a:latin typeface="Consolas" panose="020B0609020204030204" pitchFamily="49" charset="0"/>
              </a:rPr>
              <a:t>kernel.sem</a:t>
            </a:r>
            <a:r>
              <a:rPr lang="en-US" altLang="ja-JP" sz="800" dirty="0">
                <a:solidFill>
                  <a:schemeClr val="bg1"/>
                </a:solidFill>
                <a:latin typeface="Consolas" panose="020B0609020204030204" pitchFamily="49" charset="0"/>
              </a:rPr>
              <a:t>=65536 655360 64 655360</a:t>
            </a:r>
          </a:p>
          <a:p>
            <a:r>
              <a:rPr lang="en-US" altLang="ja-JP" sz="800" dirty="0" err="1">
                <a:solidFill>
                  <a:schemeClr val="bg1"/>
                </a:solidFill>
                <a:latin typeface="Consolas" panose="020B0609020204030204" pitchFamily="49" charset="0"/>
              </a:rPr>
              <a:t>kernel.msgmni</a:t>
            </a:r>
            <a:r>
              <a:rPr lang="en-US" altLang="ja-JP" sz="800" dirty="0">
                <a:solidFill>
                  <a:schemeClr val="bg1"/>
                </a:solidFill>
                <a:latin typeface="Consolas" panose="020B0609020204030204" pitchFamily="49" charset="0"/>
              </a:rPr>
              <a:t>=65536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Files</a:t>
            </a:r>
          </a:p>
          <a:p>
            <a:r>
              <a:rPr lang="en-US" altLang="ja-JP" sz="800" dirty="0" err="1">
                <a:solidFill>
                  <a:schemeClr val="bg1"/>
                </a:solidFill>
                <a:latin typeface="Consolas" panose="020B0609020204030204" pitchFamily="49" charset="0"/>
              </a:rPr>
              <a:t>fs.inotify.max_queued_events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fs.inotify.max_user_instances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fs.inotify.max_user_watches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fs.file</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fs.aio</a:t>
            </a:r>
            <a:r>
              <a:rPr lang="en-US" altLang="ja-JP" sz="800" dirty="0">
                <a:solidFill>
                  <a:schemeClr val="bg1"/>
                </a:solidFill>
                <a:latin typeface="Consolas" panose="020B0609020204030204" pitchFamily="49" charset="0"/>
              </a:rPr>
              <a:t>-max-</a:t>
            </a:r>
            <a:r>
              <a:rPr lang="en-US" altLang="ja-JP" sz="800" dirty="0" err="1">
                <a:solidFill>
                  <a:schemeClr val="bg1"/>
                </a:solidFill>
                <a:latin typeface="Consolas" panose="020B0609020204030204" pitchFamily="49" charset="0"/>
              </a:rPr>
              <a:t>nr</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kernel.msgmax</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kernel.msgmnb</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kernel.threads</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net.core.netdev_max_backlog</a:t>
            </a:r>
            <a:r>
              <a:rPr lang="en-US" altLang="ja-JP" sz="800" dirty="0">
                <a:solidFill>
                  <a:schemeClr val="bg1"/>
                </a:solidFill>
                <a:latin typeface="Consolas" panose="020B0609020204030204" pitchFamily="49" charset="0"/>
              </a:rPr>
              <a:t>=182757</a:t>
            </a:r>
          </a:p>
          <a:p>
            <a:r>
              <a:rPr lang="en-US" altLang="ja-JP" sz="800" dirty="0" err="1">
                <a:solidFill>
                  <a:schemeClr val="bg1"/>
                </a:solidFill>
                <a:latin typeface="Consolas" panose="020B0609020204030204" pitchFamily="49" charset="0"/>
              </a:rPr>
              <a:t>vm.max_map_count</a:t>
            </a:r>
            <a:r>
              <a:rPr lang="en-US" altLang="ja-JP" sz="800" dirty="0">
                <a:solidFill>
                  <a:schemeClr val="bg1"/>
                </a:solidFill>
                <a:latin typeface="Consolas" panose="020B0609020204030204" pitchFamily="49" charset="0"/>
              </a:rPr>
              <a:t>=262144</a:t>
            </a:r>
          </a:p>
        </p:txBody>
      </p:sp>
      <p:sp>
        <p:nvSpPr>
          <p:cNvPr id="7" name="テキスト ボックス 6"/>
          <p:cNvSpPr txBox="1"/>
          <p:nvPr/>
        </p:nvSpPr>
        <p:spPr>
          <a:xfrm>
            <a:off x="4619297" y="1216481"/>
            <a:ext cx="6440213" cy="452431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t>
            </a:r>
            <a:r>
              <a:rPr lang="en-US" altLang="ja-JP" dirty="0" err="1"/>
              <a:t>etc</a:t>
            </a:r>
            <a:r>
              <a:rPr lang="en-US" altLang="ja-JP" dirty="0"/>
              <a:t>/</a:t>
            </a:r>
            <a:r>
              <a:rPr lang="en-US" altLang="ja-JP" dirty="0" err="1"/>
              <a:t>sysctl.conf</a:t>
            </a:r>
            <a:r>
              <a:rPr lang="ja-JP" altLang="en-US" dirty="0"/>
              <a:t> を編集することにより、</a:t>
            </a:r>
            <a:r>
              <a:rPr lang="en-US" altLang="ja-JP" dirty="0"/>
              <a:t>Linux </a:t>
            </a:r>
            <a:r>
              <a:rPr kumimoji="1" lang="ja-JP" altLang="en-US" dirty="0"/>
              <a:t>カーネルのパラメータをチューニングすることができる。</a:t>
            </a:r>
            <a:endParaRPr kumimoji="1" lang="en-US" altLang="ja-JP" dirty="0"/>
          </a:p>
          <a:p>
            <a:pPr marL="285750" indent="-285750">
              <a:buFont typeface="Arial" panose="020B0604020202020204" pitchFamily="34" charset="0"/>
              <a:buChar char="•"/>
            </a:pPr>
            <a:r>
              <a:rPr kumimoji="1" lang="ja-JP" altLang="en-US" dirty="0"/>
              <a:t>パラメータのチューニングには、色々な党派があるが、</a:t>
            </a:r>
            <a:r>
              <a:rPr lang="en-US" altLang="ja-JP" dirty="0"/>
              <a:t>IPA </a:t>
            </a:r>
            <a:r>
              <a:rPr lang="ja-JP" altLang="en-US" dirty="0"/>
              <a:t>で現在運用している「シン・テレワークシステム」のゲートウェイは、左のようなパラメータを指定している。</a:t>
            </a:r>
            <a:endParaRPr lang="en-US" altLang="ja-JP" dirty="0"/>
          </a:p>
          <a:p>
            <a:pPr marL="285750" indent="-285750">
              <a:buFont typeface="Arial" panose="020B0604020202020204" pitchFamily="34" charset="0"/>
              <a:buChar char="•"/>
            </a:pPr>
            <a:r>
              <a:rPr kumimoji="1" lang="ja-JP" altLang="en-US" dirty="0"/>
              <a:t>大量の </a:t>
            </a:r>
            <a:r>
              <a:rPr kumimoji="1" lang="en-US" altLang="ja-JP" dirty="0"/>
              <a:t>FD (</a:t>
            </a:r>
            <a:r>
              <a:rPr kumimoji="1" lang="ja-JP" altLang="en-US" dirty="0"/>
              <a:t>ファイル・ディスクリプタ</a:t>
            </a:r>
            <a:r>
              <a:rPr kumimoji="1" lang="en-US" altLang="ja-JP" dirty="0"/>
              <a:t>) </a:t>
            </a:r>
            <a:r>
              <a:rPr kumimoji="1" lang="ja-JP" altLang="en-US" dirty="0"/>
              <a:t>やソケットを使用した処理をエラーなく行なうために、左記を参考にして、十分なスケーラビリティ設定を行なうことがのぞましい。</a:t>
            </a:r>
            <a:endParaRPr kumimoji="1" lang="en-US" altLang="ja-JP" dirty="0"/>
          </a:p>
          <a:p>
            <a:pPr marL="285750" indent="-285750">
              <a:buFont typeface="Arial" panose="020B0604020202020204" pitchFamily="34" charset="0"/>
              <a:buChar char="•"/>
            </a:pPr>
            <a:r>
              <a:rPr kumimoji="1" lang="ja-JP" altLang="en-US" dirty="0"/>
              <a:t>また、カーネルの </a:t>
            </a:r>
            <a:r>
              <a:rPr kumimoji="1" lang="en-US" altLang="ja-JP" dirty="0"/>
              <a:t>limits </a:t>
            </a:r>
            <a:r>
              <a:rPr kumimoji="1" lang="ja-JP" altLang="en-US" dirty="0"/>
              <a:t>変数について、</a:t>
            </a:r>
            <a:br>
              <a:rPr kumimoji="1" lang="en-US" altLang="ja-JP" dirty="0"/>
            </a:br>
            <a:r>
              <a:rPr kumimoji="1" lang="en-US" altLang="ja-JP" dirty="0" err="1"/>
              <a:t>nofile</a:t>
            </a:r>
            <a:r>
              <a:rPr kumimoji="1" lang="en-US" altLang="ja-JP" dirty="0"/>
              <a:t>, </a:t>
            </a:r>
            <a:r>
              <a:rPr kumimoji="1" lang="en-US" altLang="ja-JP" dirty="0" err="1"/>
              <a:t>nproc</a:t>
            </a:r>
            <a:r>
              <a:rPr lang="en-US" altLang="ja-JP" dirty="0"/>
              <a:t>, </a:t>
            </a:r>
            <a:r>
              <a:rPr lang="en-US" altLang="ja-JP" dirty="0" err="1"/>
              <a:t>sigpending</a:t>
            </a:r>
            <a:r>
              <a:rPr lang="en-US" altLang="ja-JP" dirty="0"/>
              <a:t> </a:t>
            </a:r>
            <a:r>
              <a:rPr lang="ja-JP" altLang="en-US" dirty="0"/>
              <a:t>はいずれも大きな値 </a:t>
            </a:r>
            <a:r>
              <a:rPr lang="en-US" altLang="ja-JP" dirty="0"/>
              <a:t>(</a:t>
            </a:r>
            <a:r>
              <a:rPr lang="ja-JP" altLang="en-US" dirty="0"/>
              <a:t>例</a:t>
            </a:r>
            <a:r>
              <a:rPr lang="en-US" altLang="ja-JP" dirty="0"/>
              <a:t>: 1048575)</a:t>
            </a:r>
            <a:r>
              <a:rPr lang="ja-JP" altLang="en-US" dirty="0" err="1"/>
              <a:t>、</a:t>
            </a:r>
            <a:br>
              <a:rPr lang="ja-JP" altLang="en-US" dirty="0"/>
            </a:br>
            <a:r>
              <a:rPr lang="en-US" altLang="ja-JP" dirty="0" err="1"/>
              <a:t>memlock</a:t>
            </a:r>
            <a:r>
              <a:rPr lang="en-US" altLang="ja-JP" dirty="0"/>
              <a:t> </a:t>
            </a:r>
            <a:r>
              <a:rPr lang="ja-JP" altLang="en-US" dirty="0"/>
              <a:t>は </a:t>
            </a:r>
            <a:r>
              <a:rPr lang="en-US" altLang="ja-JP" dirty="0"/>
              <a:t>unlimited </a:t>
            </a:r>
            <a:r>
              <a:rPr lang="ja-JP" altLang="en-US" dirty="0"/>
              <a:t>と指定することが望ましい。</a:t>
            </a:r>
            <a:endParaRPr lang="en-US" altLang="ja-JP" dirty="0"/>
          </a:p>
          <a:p>
            <a:pPr marL="285750" indent="-285750">
              <a:buFont typeface="Arial" panose="020B0604020202020204" pitchFamily="34" charset="0"/>
              <a:buChar char="•"/>
            </a:pPr>
            <a:r>
              <a:rPr kumimoji="1" lang="ja-JP" altLang="en-US" dirty="0"/>
              <a:t>これらのチューニングを行なわない場合、パフォーマンスが劣化したり、大量の接続が同時にあった場合に予期せぬ動作が発生したりすることがある。</a:t>
            </a:r>
            <a:endParaRPr kumimoji="1" lang="en-US" altLang="ja-JP" dirty="0"/>
          </a:p>
          <a:p>
            <a:pPr marL="285750" indent="-285750">
              <a:buFont typeface="Arial" panose="020B0604020202020204" pitchFamily="34" charset="0"/>
              <a:buChar char="•"/>
            </a:pPr>
            <a:r>
              <a:rPr kumimoji="1" lang="ja-JP" altLang="en-US" dirty="0"/>
              <a:t>詳しくは、利用したい </a:t>
            </a:r>
            <a:r>
              <a:rPr kumimoji="1" lang="en-US" altLang="ja-JP" dirty="0"/>
              <a:t>Linux </a:t>
            </a:r>
            <a:r>
              <a:rPr kumimoji="1" lang="ja-JP" altLang="en-US" dirty="0"/>
              <a:t>カーネルバージョンやディストリビューションのマニュアルを参照すること。</a:t>
            </a:r>
          </a:p>
        </p:txBody>
      </p:sp>
    </p:spTree>
    <p:extLst>
      <p:ext uri="{BB962C8B-B14F-4D97-AF65-F5344CB8AC3E}">
        <p14:creationId xmlns:p14="http://schemas.microsoft.com/office/powerpoint/2010/main" val="379212365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47451"/>
          </a:xfrm>
        </p:spPr>
        <p:txBody>
          <a:bodyPr>
            <a:normAutofit/>
          </a:bodyPr>
          <a:lstStyle/>
          <a:p>
            <a:r>
              <a:rPr kumimoji="1" lang="ja-JP" altLang="en-US" sz="1600" dirty="0"/>
              <a:t>中継ゲートウェイの </a:t>
            </a:r>
            <a:r>
              <a:rPr kumimoji="1" lang="en-US" altLang="ja-JP" sz="1600" dirty="0"/>
              <a:t>bin </a:t>
            </a:r>
            <a:r>
              <a:rPr kumimoji="1" lang="ja-JP" altLang="en-US" sz="1600" dirty="0"/>
              <a:t>ディレクトリにある </a:t>
            </a:r>
            <a:r>
              <a:rPr kumimoji="1" lang="en-US" altLang="ja-JP" sz="1600" dirty="0"/>
              <a:t>“ThinGate.ini” </a:t>
            </a:r>
            <a:r>
              <a:rPr kumimoji="1" lang="ja-JP" altLang="en-US" sz="1600" dirty="0"/>
              <a:t>ファイルを編集することで、中継ゲートウェイの動作を変更可能である。</a:t>
            </a:r>
            <a:r>
              <a:rPr kumimoji="1" lang="en-US" altLang="ja-JP" sz="1600" dirty="0"/>
              <a:t>(</a:t>
            </a:r>
            <a:r>
              <a:rPr kumimoji="1" lang="ja-JP" altLang="en-US" sz="1600" dirty="0"/>
              <a:t>いずれもデーモン再起動が必要</a:t>
            </a:r>
            <a:r>
              <a:rPr kumimoji="1" lang="en-US" altLang="ja-JP" sz="1600" dirty="0"/>
              <a:t>)</a:t>
            </a:r>
          </a:p>
          <a:p>
            <a:r>
              <a:rPr kumimoji="1" lang="ja-JP" altLang="en-US" sz="1600" dirty="0"/>
              <a:t>詳しくはソースコードに含まれる </a:t>
            </a:r>
            <a:r>
              <a:rPr kumimoji="1" lang="en-US" altLang="ja-JP" sz="1600" dirty="0"/>
              <a:t>ThinGate</a:t>
            </a:r>
            <a:r>
              <a:rPr lang="en-US" altLang="ja-JP" sz="1600" dirty="0"/>
              <a:t>_HyperScale.ini </a:t>
            </a:r>
            <a:r>
              <a:rPr lang="ja-JP" altLang="en-US" sz="1600" dirty="0"/>
              <a:t>ファイルのサンプルに日本語でコメントが書かれているが、以下に例示する。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a:t>8-7. </a:t>
            </a:r>
            <a:r>
              <a:rPr kumimoji="1" lang="ja-JP" altLang="en-US" dirty="0"/>
              <a:t>中継ゲートウェイのより詳細な設定</a:t>
            </a:r>
          </a:p>
        </p:txBody>
      </p:sp>
      <p:sp>
        <p:nvSpPr>
          <p:cNvPr id="5" name="テキスト ボックス 4"/>
          <p:cNvSpPr txBox="1"/>
          <p:nvPr/>
        </p:nvSpPr>
        <p:spPr>
          <a:xfrm>
            <a:off x="717332" y="1995130"/>
            <a:ext cx="6976241" cy="4832092"/>
          </a:xfrm>
          <a:prstGeom prst="rect">
            <a:avLst/>
          </a:prstGeom>
          <a:noFill/>
        </p:spPr>
        <p:txBody>
          <a:bodyPr wrap="square" rtlCol="0">
            <a:spAutoFit/>
          </a:bodyPr>
          <a:lstStyle/>
          <a:p>
            <a:r>
              <a:rPr lang="en-US" altLang="ja-JP" sz="700" dirty="0"/>
              <a:t>// </a:t>
            </a:r>
            <a:r>
              <a:rPr lang="ja-JP" altLang="en-US" sz="700" dirty="0"/>
              <a:t>動作 </a:t>
            </a:r>
            <a:r>
              <a:rPr lang="en-US" altLang="ja-JP" sz="700" dirty="0"/>
              <a:t>TCP </a:t>
            </a:r>
            <a:r>
              <a:rPr lang="ja-JP" altLang="en-US" sz="700" dirty="0"/>
              <a:t>ポート</a:t>
            </a:r>
          </a:p>
          <a:p>
            <a:r>
              <a:rPr lang="en-US" altLang="ja-JP" sz="700" dirty="0" err="1"/>
              <a:t>ListenPort</a:t>
            </a:r>
            <a:r>
              <a:rPr lang="en-US" altLang="ja-JP" sz="700" dirty="0"/>
              <a:t>            443</a:t>
            </a:r>
          </a:p>
          <a:p>
            <a:r>
              <a:rPr lang="en-US" altLang="ja-JP" sz="700" dirty="0"/>
              <a:t>// </a:t>
            </a:r>
            <a:r>
              <a:rPr lang="ja-JP" altLang="en-US" sz="700" dirty="0"/>
              <a:t>ゲートウェイ証明書</a:t>
            </a:r>
          </a:p>
          <a:p>
            <a:r>
              <a:rPr lang="en-US" altLang="ja-JP" sz="700" dirty="0" err="1"/>
              <a:t>ServerCert</a:t>
            </a:r>
            <a:r>
              <a:rPr lang="en-US" altLang="ja-JP" sz="700" dirty="0"/>
              <a:t>            @ThinGate.cer</a:t>
            </a:r>
          </a:p>
          <a:p>
            <a:r>
              <a:rPr lang="en-US" altLang="ja-JP" sz="700" dirty="0" err="1"/>
              <a:t>ServerKey</a:t>
            </a:r>
            <a:r>
              <a:rPr lang="en-US" altLang="ja-JP" sz="700" dirty="0"/>
              <a:t>             @</a:t>
            </a:r>
            <a:r>
              <a:rPr lang="en-US" altLang="ja-JP" sz="700" dirty="0" err="1"/>
              <a:t>ThinGate.key</a:t>
            </a:r>
            <a:endParaRPr lang="en-US" altLang="ja-JP" sz="700" dirty="0"/>
          </a:p>
          <a:p>
            <a:r>
              <a:rPr lang="en-US" altLang="ja-JP" sz="700" dirty="0"/>
              <a:t>// </a:t>
            </a:r>
            <a:r>
              <a:rPr lang="ja-JP" altLang="en-US" sz="700" dirty="0"/>
              <a:t>ゲートウェイ動作モード </a:t>
            </a:r>
            <a:r>
              <a:rPr lang="en-US" altLang="ja-JP" sz="700" dirty="0"/>
              <a:t>(0: </a:t>
            </a:r>
            <a:r>
              <a:rPr lang="ja-JP" altLang="en-US" sz="700" dirty="0"/>
              <a:t>ハイパースケール、</a:t>
            </a:r>
            <a:r>
              <a:rPr lang="en-US" altLang="ja-JP" sz="700" dirty="0"/>
              <a:t>1: </a:t>
            </a:r>
            <a:r>
              <a:rPr lang="ja-JP" altLang="en-US" sz="700" dirty="0"/>
              <a:t>スタンドアロン</a:t>
            </a:r>
            <a:r>
              <a:rPr lang="en-US" altLang="ja-JP" sz="700" dirty="0"/>
              <a:t>)</a:t>
            </a:r>
          </a:p>
          <a:p>
            <a:r>
              <a:rPr lang="en-US" altLang="ja-JP" sz="700" dirty="0" err="1"/>
              <a:t>StandaloneMode</a:t>
            </a:r>
            <a:r>
              <a:rPr lang="en-US" altLang="ja-JP" sz="700" dirty="0"/>
              <a:t>        0</a:t>
            </a:r>
          </a:p>
          <a:p>
            <a:r>
              <a:rPr lang="en-US" altLang="ja-JP" sz="700" dirty="0"/>
              <a:t>// DNS </a:t>
            </a:r>
            <a:r>
              <a:rPr lang="ja-JP" altLang="en-US" sz="700" dirty="0"/>
              <a:t>逆引きをしない</a:t>
            </a:r>
          </a:p>
          <a:p>
            <a:r>
              <a:rPr lang="en-US" altLang="ja-JP" sz="700" dirty="0" err="1"/>
              <a:t>NoLookupDnsHostname</a:t>
            </a:r>
            <a:r>
              <a:rPr lang="en-US" altLang="ja-JP" sz="700" dirty="0"/>
              <a:t>   0</a:t>
            </a:r>
          </a:p>
          <a:p>
            <a:r>
              <a:rPr lang="en-US" altLang="ja-JP" sz="700" dirty="0"/>
              <a:t>// </a:t>
            </a:r>
            <a:r>
              <a:rPr lang="ja-JP" altLang="en-US" sz="700" dirty="0"/>
              <a:t>ゲートウェイへの登録を一時的に無効にするかどうかのフラグ</a:t>
            </a:r>
          </a:p>
          <a:p>
            <a:r>
              <a:rPr lang="en-US" altLang="ja-JP" sz="700" dirty="0" err="1"/>
              <a:t>DisableRegister</a:t>
            </a:r>
            <a:r>
              <a:rPr lang="en-US" altLang="ja-JP" sz="700" dirty="0"/>
              <a:t>       0</a:t>
            </a:r>
          </a:p>
          <a:p>
            <a:r>
              <a:rPr lang="en-US" altLang="ja-JP" sz="700" dirty="0"/>
              <a:t>// </a:t>
            </a:r>
            <a:r>
              <a:rPr lang="en-US" altLang="ja-JP" sz="700" dirty="0" err="1"/>
              <a:t>DoS</a:t>
            </a:r>
            <a:r>
              <a:rPr lang="en-US" altLang="ja-JP" sz="700" dirty="0"/>
              <a:t> </a:t>
            </a:r>
            <a:r>
              <a:rPr lang="ja-JP" altLang="en-US" sz="700" dirty="0"/>
              <a:t>攻撃防止を無効にするかどうかのフラグ</a:t>
            </a:r>
          </a:p>
          <a:p>
            <a:r>
              <a:rPr lang="en-US" altLang="ja-JP" sz="700" dirty="0" err="1"/>
              <a:t>DisableDoSProtection</a:t>
            </a:r>
            <a:r>
              <a:rPr lang="en-US" altLang="ja-JP" sz="700" dirty="0"/>
              <a:t>  0</a:t>
            </a:r>
          </a:p>
          <a:p>
            <a:r>
              <a:rPr lang="en-US" altLang="ja-JP" sz="700" dirty="0"/>
              <a:t>// </a:t>
            </a:r>
            <a:r>
              <a:rPr lang="ja-JP" altLang="en-US" sz="700" dirty="0"/>
              <a:t>ゲートウェイとの間の通信間隔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GateSettings_Int_ReportInterval</a:t>
            </a:r>
            <a:r>
              <a:rPr lang="en-US" altLang="ja-JP" sz="700" dirty="0"/>
              <a:t> </a:t>
            </a:r>
            <a:r>
              <a:rPr lang="ja-JP" altLang="en-US" sz="700" dirty="0"/>
              <a:t>で上書きされる</a:t>
            </a:r>
            <a:r>
              <a:rPr lang="en-US" altLang="ja-JP" sz="700" dirty="0"/>
              <a:t>)</a:t>
            </a:r>
          </a:p>
          <a:p>
            <a:r>
              <a:rPr lang="en-US" altLang="ja-JP" sz="700" dirty="0" err="1"/>
              <a:t>GatewayInterval</a:t>
            </a:r>
            <a:r>
              <a:rPr lang="en-US" altLang="ja-JP" sz="700" dirty="0"/>
              <a:t>      1000</a:t>
            </a:r>
          </a:p>
          <a:p>
            <a:r>
              <a:rPr lang="en-US" altLang="ja-JP" sz="700" dirty="0"/>
              <a:t>// </a:t>
            </a:r>
            <a:r>
              <a:rPr lang="ja-JP" altLang="en-US" sz="700" dirty="0"/>
              <a:t>エントリの有効期限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GateSettings_Int_ReportExpires</a:t>
            </a:r>
            <a:r>
              <a:rPr lang="en-US" altLang="ja-JP" sz="700" dirty="0"/>
              <a:t> </a:t>
            </a:r>
            <a:r>
              <a:rPr lang="ja-JP" altLang="en-US" sz="700" dirty="0"/>
              <a:t>で上書きされる</a:t>
            </a:r>
            <a:r>
              <a:rPr lang="en-US" altLang="ja-JP" sz="700" dirty="0"/>
              <a:t>)</a:t>
            </a:r>
          </a:p>
          <a:p>
            <a:r>
              <a:rPr lang="en-US" altLang="ja-JP" sz="700" dirty="0" err="1"/>
              <a:t>EntryExpires</a:t>
            </a:r>
            <a:r>
              <a:rPr lang="en-US" altLang="ja-JP" sz="700" dirty="0"/>
              <a:t>         20000</a:t>
            </a:r>
          </a:p>
          <a:p>
            <a:r>
              <a:rPr lang="en-US" altLang="ja-JP" sz="700" dirty="0"/>
              <a:t>// </a:t>
            </a:r>
            <a:r>
              <a:rPr lang="ja-JP" altLang="en-US" sz="700" dirty="0"/>
              <a:t>性能基準値 </a:t>
            </a:r>
            <a:r>
              <a:rPr lang="en-US" altLang="ja-JP" sz="700" dirty="0"/>
              <a:t>(</a:t>
            </a:r>
            <a:r>
              <a:rPr lang="ja-JP" altLang="en-US" sz="700" dirty="0"/>
              <a:t>標準は </a:t>
            </a:r>
            <a:r>
              <a:rPr lang="en-US" altLang="ja-JP" sz="700" dirty="0"/>
              <a:t>100)</a:t>
            </a:r>
          </a:p>
          <a:p>
            <a:r>
              <a:rPr lang="en-US" altLang="ja-JP" sz="700" dirty="0"/>
              <a:t>Performance                  100</a:t>
            </a:r>
          </a:p>
          <a:p>
            <a:r>
              <a:rPr lang="en-US" altLang="ja-JP" sz="700" dirty="0"/>
              <a:t>// </a:t>
            </a:r>
            <a:r>
              <a:rPr lang="ja-JP" altLang="en-US" sz="700" dirty="0"/>
              <a:t>プライベート </a:t>
            </a:r>
            <a:r>
              <a:rPr lang="en-US" altLang="ja-JP" sz="700" dirty="0"/>
              <a:t>IP LAN </a:t>
            </a:r>
            <a:r>
              <a:rPr lang="ja-JP" altLang="en-US" sz="700" dirty="0"/>
              <a:t>内での登録を有効にするかどうかのフラグ</a:t>
            </a:r>
          </a:p>
          <a:p>
            <a:r>
              <a:rPr lang="en-US" altLang="ja-JP" sz="700" dirty="0" err="1"/>
              <a:t>AllowPrivateIp</a:t>
            </a:r>
            <a:r>
              <a:rPr lang="en-US" altLang="ja-JP" sz="700" dirty="0"/>
              <a:t>       1</a:t>
            </a:r>
          </a:p>
          <a:p>
            <a:r>
              <a:rPr lang="en-US" altLang="ja-JP" sz="700" dirty="0"/>
              <a:t>// </a:t>
            </a:r>
            <a:r>
              <a:rPr lang="ja-JP" altLang="en-US" sz="700" dirty="0"/>
              <a:t>通信タイムアウト設定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これらの値はコントローラのデータベースの </a:t>
            </a:r>
            <a:r>
              <a:rPr lang="en-US" altLang="ja-JP" sz="700" dirty="0"/>
              <a:t>VAR </a:t>
            </a:r>
            <a:r>
              <a:rPr lang="ja-JP" altLang="en-US" sz="700" dirty="0"/>
              <a:t>テーブルの</a:t>
            </a:r>
          </a:p>
          <a:p>
            <a:r>
              <a:rPr lang="en-US" altLang="ja-JP" sz="700" dirty="0"/>
              <a:t>//  </a:t>
            </a:r>
            <a:r>
              <a:rPr lang="en-US" altLang="ja-JP" sz="700" dirty="0" err="1"/>
              <a:t>GateSettings_Int_TunnelTimeout</a:t>
            </a:r>
            <a:r>
              <a:rPr lang="en-US" altLang="ja-JP" sz="700" dirty="0"/>
              <a:t>, </a:t>
            </a:r>
            <a:r>
              <a:rPr lang="en-US" altLang="ja-JP" sz="700" dirty="0" err="1"/>
              <a:t>GateSettings_Int_TunnelKeepAlive</a:t>
            </a:r>
            <a:r>
              <a:rPr lang="en-US" altLang="ja-JP" sz="700" dirty="0"/>
              <a:t>,</a:t>
            </a:r>
          </a:p>
          <a:p>
            <a:r>
              <a:rPr lang="en-US" altLang="ja-JP" sz="700" dirty="0"/>
              <a:t>//  </a:t>
            </a:r>
            <a:r>
              <a:rPr lang="en-US" altLang="ja-JP" sz="700" dirty="0" err="1"/>
              <a:t>GateSettings_Int_TunnelUseAggressiveTimeout</a:t>
            </a:r>
            <a:r>
              <a:rPr lang="en-US" altLang="ja-JP" sz="700" dirty="0"/>
              <a:t> </a:t>
            </a:r>
            <a:r>
              <a:rPr lang="ja-JP" altLang="en-US" sz="700" dirty="0"/>
              <a:t>で上書きされる</a:t>
            </a:r>
            <a:r>
              <a:rPr lang="en-US" altLang="ja-JP" sz="700" dirty="0"/>
              <a:t>)</a:t>
            </a:r>
          </a:p>
          <a:p>
            <a:r>
              <a:rPr lang="en-US" altLang="ja-JP" sz="700" dirty="0" err="1"/>
              <a:t>TunnelTimeout</a:t>
            </a:r>
            <a:r>
              <a:rPr lang="en-US" altLang="ja-JP" sz="700" dirty="0"/>
              <a:t>        30000</a:t>
            </a:r>
          </a:p>
          <a:p>
            <a:r>
              <a:rPr lang="en-US" altLang="ja-JP" sz="700" dirty="0" err="1"/>
              <a:t>TunnelKeepAlive</a:t>
            </a:r>
            <a:r>
              <a:rPr lang="en-US" altLang="ja-JP" sz="700" dirty="0"/>
              <a:t>      10000</a:t>
            </a:r>
          </a:p>
          <a:p>
            <a:r>
              <a:rPr lang="en-US" altLang="ja-JP" sz="700" dirty="0" err="1"/>
              <a:t>TunnelUseAggressiveTimeout</a:t>
            </a:r>
            <a:r>
              <a:rPr lang="en-US" altLang="ja-JP" sz="700" dirty="0"/>
              <a:t>  1</a:t>
            </a:r>
          </a:p>
          <a:p>
            <a:r>
              <a:rPr lang="en-US" altLang="ja-JP" sz="700" dirty="0"/>
              <a:t>// Gate </a:t>
            </a:r>
            <a:r>
              <a:rPr lang="ja-JP" altLang="en-US" sz="700" dirty="0"/>
              <a:t>用事前共有キー</a:t>
            </a:r>
          </a:p>
          <a:p>
            <a:r>
              <a:rPr lang="en-US" altLang="ja-JP" sz="700" dirty="0" err="1"/>
              <a:t>GateKey</a:t>
            </a:r>
            <a:r>
              <a:rPr lang="en-US" altLang="ja-JP" sz="700" dirty="0"/>
              <a:t>               gatekey12345</a:t>
            </a:r>
          </a:p>
          <a:p>
            <a:r>
              <a:rPr lang="en-US" altLang="ja-JP" sz="700" dirty="0"/>
              <a:t>// </a:t>
            </a:r>
            <a:r>
              <a:rPr lang="ja-JP" altLang="en-US" sz="700" dirty="0"/>
              <a:t>コントローラの </a:t>
            </a:r>
            <a:r>
              <a:rPr lang="en-US" altLang="ja-JP" sz="700" dirty="0"/>
              <a:t>URL </a:t>
            </a:r>
            <a:r>
              <a:rPr lang="ja-JP" altLang="en-US" sz="700" dirty="0"/>
              <a:t>の指定</a:t>
            </a:r>
          </a:p>
          <a:p>
            <a:r>
              <a:rPr lang="en-US" altLang="ja-JP" sz="700" dirty="0"/>
              <a:t>// </a:t>
            </a:r>
            <a:r>
              <a:rPr lang="ja-JP" altLang="en-US" sz="700" dirty="0"/>
              <a:t>少なくとも </a:t>
            </a:r>
            <a:r>
              <a:rPr lang="en-US" altLang="ja-JP" sz="700" dirty="0"/>
              <a:t>1 </a:t>
            </a:r>
            <a:r>
              <a:rPr lang="ja-JP" altLang="en-US" sz="700" dirty="0"/>
              <a:t>行は </a:t>
            </a:r>
            <a:r>
              <a:rPr lang="en-US" altLang="ja-JP" sz="700" dirty="0" err="1"/>
              <a:t>ControllerUrl</a:t>
            </a:r>
            <a:r>
              <a:rPr lang="en-US" altLang="ja-JP" sz="700" dirty="0"/>
              <a:t> </a:t>
            </a:r>
            <a:r>
              <a:rPr lang="ja-JP" altLang="en-US" sz="700" dirty="0"/>
              <a:t>を指定してください。</a:t>
            </a:r>
          </a:p>
          <a:p>
            <a:r>
              <a:rPr lang="en-US" altLang="ja-JP" sz="700" dirty="0"/>
              <a:t>// </a:t>
            </a:r>
            <a:r>
              <a:rPr lang="ja-JP" altLang="en-US" sz="700" dirty="0"/>
              <a:t>コントローラを冗長化している場合、複数行指定することができます。</a:t>
            </a:r>
          </a:p>
          <a:p>
            <a:r>
              <a:rPr lang="en-US" altLang="ja-JP" sz="700" dirty="0"/>
              <a:t>// </a:t>
            </a:r>
            <a:r>
              <a:rPr lang="ja-JP" altLang="en-US" sz="700" dirty="0"/>
              <a:t>ポートは、コントローラの「制御用 </a:t>
            </a:r>
            <a:r>
              <a:rPr lang="en-US" altLang="ja-JP" sz="700" dirty="0"/>
              <a:t>TCP </a:t>
            </a:r>
            <a:r>
              <a:rPr lang="ja-JP" altLang="en-US" sz="700" dirty="0"/>
              <a:t>ポート」</a:t>
            </a:r>
          </a:p>
          <a:p>
            <a:r>
              <a:rPr lang="en-US" altLang="ja-JP" sz="700" dirty="0"/>
              <a:t>// (IPA-DN-</a:t>
            </a:r>
            <a:r>
              <a:rPr lang="en-US" altLang="ja-JP" sz="700" dirty="0" err="1"/>
              <a:t>ThinController</a:t>
            </a:r>
            <a:r>
              <a:rPr lang="en-US" altLang="ja-JP" sz="700" dirty="0"/>
              <a:t>-Private/</a:t>
            </a:r>
            <a:r>
              <a:rPr lang="en-US" altLang="ja-JP" sz="700" dirty="0" err="1"/>
              <a:t>ThinControllerApp</a:t>
            </a:r>
            <a:r>
              <a:rPr lang="en-US" altLang="ja-JP" sz="700" dirty="0"/>
              <a:t>/Local/</a:t>
            </a:r>
            <a:r>
              <a:rPr lang="en-US" altLang="ja-JP" sz="700" dirty="0" err="1"/>
              <a:t>App_IPA.App.ThinControllerApp</a:t>
            </a:r>
            <a:r>
              <a:rPr lang="en-US" altLang="ja-JP" sz="700" dirty="0"/>
              <a:t>/</a:t>
            </a:r>
          </a:p>
          <a:p>
            <a:r>
              <a:rPr lang="en-US" altLang="ja-JP" sz="700" dirty="0"/>
              <a:t>//  </a:t>
            </a:r>
            <a:r>
              <a:rPr lang="en-US" altLang="ja-JP" sz="700" dirty="0" err="1"/>
              <a:t>Config</a:t>
            </a:r>
            <a:r>
              <a:rPr lang="en-US" altLang="ja-JP" sz="700" dirty="0"/>
              <a:t>/</a:t>
            </a:r>
            <a:r>
              <a:rPr lang="en-US" altLang="ja-JP" sz="700" dirty="0" err="1"/>
              <a:t>AppSettings</a:t>
            </a:r>
            <a:r>
              <a:rPr lang="en-US" altLang="ja-JP" sz="700" dirty="0"/>
              <a:t>/</a:t>
            </a:r>
            <a:r>
              <a:rPr lang="en-US" altLang="ja-JP" sz="700" dirty="0" err="1"/>
              <a:t>ThinControllerApiServerForGateway.json</a:t>
            </a:r>
            <a:r>
              <a:rPr lang="en-US" altLang="ja-JP" sz="700" dirty="0"/>
              <a:t> </a:t>
            </a:r>
            <a:r>
              <a:rPr lang="ja-JP" altLang="en-US" sz="700" dirty="0"/>
              <a:t>で </a:t>
            </a:r>
            <a:r>
              <a:rPr lang="en-US" altLang="ja-JP" sz="700" dirty="0"/>
              <a:t>"</a:t>
            </a:r>
            <a:r>
              <a:rPr lang="en-US" altLang="ja-JP" sz="700" dirty="0" err="1"/>
              <a:t>HttpPorts</a:t>
            </a:r>
            <a:r>
              <a:rPr lang="en-US" altLang="ja-JP" sz="700" dirty="0"/>
              <a:t>" </a:t>
            </a:r>
            <a:r>
              <a:rPr lang="ja-JP" altLang="en-US" sz="700" dirty="0"/>
              <a:t>として指定</a:t>
            </a:r>
          </a:p>
          <a:p>
            <a:r>
              <a:rPr lang="en-US" altLang="ja-JP" sz="700" dirty="0"/>
              <a:t>//  </a:t>
            </a:r>
            <a:r>
              <a:rPr lang="ja-JP" altLang="en-US" sz="700" dirty="0"/>
              <a:t>されているポート</a:t>
            </a:r>
            <a:r>
              <a:rPr lang="en-US" altLang="ja-JP" sz="700" dirty="0"/>
              <a:t>) </a:t>
            </a:r>
            <a:r>
              <a:rPr lang="ja-JP" altLang="en-US" sz="700" dirty="0"/>
              <a:t>を指定してください。</a:t>
            </a:r>
          </a:p>
          <a:p>
            <a:r>
              <a:rPr lang="en-US" altLang="ja-JP" sz="700" dirty="0"/>
              <a:t>// </a:t>
            </a:r>
            <a:r>
              <a:rPr lang="ja-JP" altLang="en-US" sz="700" dirty="0"/>
              <a:t>デフォルトで、「制御用 </a:t>
            </a:r>
            <a:r>
              <a:rPr lang="en-US" altLang="ja-JP" sz="700" dirty="0"/>
              <a:t>TCP </a:t>
            </a:r>
            <a:r>
              <a:rPr lang="ja-JP" altLang="en-US" sz="700" dirty="0"/>
              <a:t>ポート」は </a:t>
            </a:r>
            <a:r>
              <a:rPr lang="en-US" altLang="ja-JP" sz="700" dirty="0"/>
              <a:t>88 </a:t>
            </a:r>
            <a:r>
              <a:rPr lang="ja-JP" altLang="en-US" sz="700" dirty="0"/>
              <a:t>です。</a:t>
            </a:r>
          </a:p>
          <a:p>
            <a:r>
              <a:rPr lang="en-US" altLang="ja-JP" sz="700" dirty="0"/>
              <a:t>// URL </a:t>
            </a:r>
            <a:r>
              <a:rPr lang="ja-JP" altLang="en-US" sz="700" dirty="0"/>
              <a:t>中のホスト部分は、</a:t>
            </a:r>
            <a:r>
              <a:rPr lang="en-US" altLang="ja-JP" sz="700" dirty="0"/>
              <a:t>IP </a:t>
            </a:r>
            <a:r>
              <a:rPr lang="ja-JP" altLang="en-US" sz="700" dirty="0"/>
              <a:t>アドレスでも </a:t>
            </a:r>
            <a:r>
              <a:rPr lang="en-US" altLang="ja-JP" sz="700" dirty="0"/>
              <a:t>FQDN </a:t>
            </a:r>
            <a:r>
              <a:rPr lang="ja-JP" altLang="en-US" sz="700" dirty="0"/>
              <a:t>でも指定することができますが、</a:t>
            </a:r>
          </a:p>
          <a:p>
            <a:r>
              <a:rPr lang="en-US" altLang="ja-JP" sz="700" dirty="0"/>
              <a:t>// </a:t>
            </a:r>
            <a:r>
              <a:rPr lang="ja-JP" altLang="en-US" sz="700" dirty="0"/>
              <a:t>コントローラに到達可能なグローバル </a:t>
            </a:r>
            <a:r>
              <a:rPr lang="en-US" altLang="ja-JP" sz="700" dirty="0"/>
              <a:t>IP </a:t>
            </a:r>
            <a:r>
              <a:rPr lang="ja-JP" altLang="en-US" sz="700" dirty="0"/>
              <a:t>アドレスである必要があります。</a:t>
            </a:r>
          </a:p>
          <a:p>
            <a:r>
              <a:rPr lang="en-US" altLang="ja-JP" sz="700" dirty="0"/>
              <a:t>// (</a:t>
            </a:r>
            <a:r>
              <a:rPr lang="ja-JP" altLang="en-US" sz="700" dirty="0"/>
              <a:t>プライベート </a:t>
            </a:r>
            <a:r>
              <a:rPr lang="en-US" altLang="ja-JP" sz="700" dirty="0"/>
              <a:t>IP </a:t>
            </a:r>
            <a:r>
              <a:rPr lang="ja-JP" altLang="en-US" sz="700" dirty="0"/>
              <a:t>アドレスは指定できません。</a:t>
            </a:r>
            <a:r>
              <a:rPr lang="en-US" altLang="ja-JP" sz="700" dirty="0"/>
              <a:t>)</a:t>
            </a:r>
          </a:p>
          <a:p>
            <a:r>
              <a:rPr lang="en-US" altLang="ja-JP" sz="700" dirty="0" err="1"/>
              <a:t>ControllerUrl</a:t>
            </a:r>
            <a:r>
              <a:rPr lang="en-US" altLang="ja-JP" sz="700" dirty="0"/>
              <a:t>         http://1.2.3.4:88/thincontrol/</a:t>
            </a:r>
            <a:endParaRPr kumimoji="1" lang="ja-JP" altLang="en-US" sz="700" dirty="0"/>
          </a:p>
        </p:txBody>
      </p:sp>
      <p:sp>
        <p:nvSpPr>
          <p:cNvPr id="6" name="正方形/長方形 5"/>
          <p:cNvSpPr/>
          <p:nvPr/>
        </p:nvSpPr>
        <p:spPr>
          <a:xfrm>
            <a:off x="760198" y="2042009"/>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52315" y="276551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76580" y="319691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3325076" y="1976305"/>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379485" y="271139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rot="1528082">
            <a:off x="3379484" y="329591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4303984" y="1982311"/>
            <a:ext cx="6621829" cy="646331"/>
          </a:xfrm>
          <a:prstGeom prst="rect">
            <a:avLst/>
          </a:prstGeom>
          <a:solidFill>
            <a:srgbClr val="FFFFCC"/>
          </a:solidFill>
          <a:ln w="19050">
            <a:solidFill>
              <a:schemeClr val="tx1"/>
            </a:solidFill>
          </a:ln>
        </p:spPr>
        <p:txBody>
          <a:bodyPr wrap="square" rtlCol="0">
            <a:spAutoFit/>
          </a:bodyPr>
          <a:lstStyle/>
          <a:p>
            <a:r>
              <a:rPr kumimoji="1" lang="ja-JP" altLang="en-US" dirty="0"/>
              <a:t>中継ゲートウェイの待受け </a:t>
            </a:r>
            <a:r>
              <a:rPr kumimoji="1" lang="en-US" altLang="ja-JP" dirty="0"/>
              <a:t>TCP </a:t>
            </a:r>
            <a:r>
              <a:rPr kumimoji="1" lang="ja-JP" altLang="en-US" dirty="0"/>
              <a:t>ポート </a:t>
            </a:r>
            <a:r>
              <a:rPr kumimoji="1" lang="en-US" altLang="ja-JP" dirty="0"/>
              <a:t>(Listen </a:t>
            </a:r>
            <a:r>
              <a:rPr kumimoji="1" lang="ja-JP" altLang="en-US" dirty="0"/>
              <a:t>するポート</a:t>
            </a:r>
            <a:r>
              <a:rPr kumimoji="1" lang="en-US" altLang="ja-JP" dirty="0"/>
              <a:t>) </a:t>
            </a:r>
            <a:r>
              <a:rPr kumimoji="1" lang="ja-JP" altLang="en-US" dirty="0"/>
              <a:t>を変更することができる。</a:t>
            </a:r>
            <a:endParaRPr lang="ja-JP" altLang="en-US" dirty="0"/>
          </a:p>
        </p:txBody>
      </p:sp>
      <p:sp>
        <p:nvSpPr>
          <p:cNvPr id="15" name="テキスト ボックス 14"/>
          <p:cNvSpPr txBox="1"/>
          <p:nvPr/>
        </p:nvSpPr>
        <p:spPr>
          <a:xfrm>
            <a:off x="4303983" y="2679890"/>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にすると、</a:t>
            </a:r>
            <a:r>
              <a:rPr kumimoji="1" lang="en-US" altLang="ja-JP" dirty="0"/>
              <a:t>DNS </a:t>
            </a:r>
            <a:r>
              <a:rPr kumimoji="1" lang="ja-JP" altLang="en-US" dirty="0"/>
              <a:t>逆引きを無効化できる。接続を受付ける際のパフォーマンスが向上する。</a:t>
            </a:r>
            <a:endParaRPr lang="ja-JP" altLang="en-US" dirty="0"/>
          </a:p>
        </p:txBody>
      </p:sp>
      <p:sp>
        <p:nvSpPr>
          <p:cNvPr id="16" name="テキスト ボックス 15"/>
          <p:cNvSpPr txBox="1"/>
          <p:nvPr/>
        </p:nvSpPr>
        <p:spPr>
          <a:xfrm>
            <a:off x="4303982" y="3422881"/>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にすると、組み込みの </a:t>
            </a:r>
            <a:r>
              <a:rPr kumimoji="1" lang="en-US" altLang="ja-JP" dirty="0" err="1"/>
              <a:t>DoS</a:t>
            </a:r>
            <a:r>
              <a:rPr kumimoji="1" lang="en-US" altLang="ja-JP" dirty="0"/>
              <a:t> </a:t>
            </a:r>
            <a:r>
              <a:rPr kumimoji="1" lang="ja-JP" altLang="en-US" dirty="0"/>
              <a:t>攻撃対策機能 </a:t>
            </a:r>
            <a:r>
              <a:rPr kumimoji="1" lang="en-US" altLang="ja-JP" dirty="0"/>
              <a:t>(</a:t>
            </a:r>
            <a:r>
              <a:rPr kumimoji="1" lang="ja-JP" altLang="en-US" dirty="0"/>
              <a:t>同じ </a:t>
            </a:r>
            <a:r>
              <a:rPr kumimoji="1" lang="en-US" altLang="ja-JP" dirty="0"/>
              <a:t>IP </a:t>
            </a:r>
            <a:r>
              <a:rPr kumimoji="1" lang="ja-JP" altLang="en-US" dirty="0"/>
              <a:t>アドレスから大量の接続要求がきた場合に無視する</a:t>
            </a:r>
            <a:r>
              <a:rPr kumimoji="1" lang="en-US" altLang="ja-JP" dirty="0"/>
              <a:t>) </a:t>
            </a:r>
            <a:r>
              <a:rPr kumimoji="1" lang="ja-JP" altLang="en-US" dirty="0"/>
              <a:t>を </a:t>
            </a:r>
            <a:r>
              <a:rPr kumimoji="1" lang="en-US" altLang="ja-JP" dirty="0"/>
              <a:t>OFF </a:t>
            </a:r>
            <a:r>
              <a:rPr kumimoji="1" lang="ja-JP" altLang="en-US" dirty="0"/>
              <a:t>にすることができる。</a:t>
            </a:r>
            <a:endParaRPr lang="ja-JP" altLang="en-US" dirty="0"/>
          </a:p>
        </p:txBody>
      </p:sp>
      <p:sp>
        <p:nvSpPr>
          <p:cNvPr id="19" name="正方形/長方形 18"/>
          <p:cNvSpPr/>
          <p:nvPr/>
        </p:nvSpPr>
        <p:spPr>
          <a:xfrm>
            <a:off x="796166" y="4063201"/>
            <a:ext cx="2274664" cy="2329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9"/>
          <p:cNvSpPr/>
          <p:nvPr/>
        </p:nvSpPr>
        <p:spPr>
          <a:xfrm rot="1492411">
            <a:off x="3418597" y="403624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4303982" y="4143499"/>
            <a:ext cx="6621829" cy="2585323"/>
          </a:xfrm>
          <a:prstGeom prst="rect">
            <a:avLst/>
          </a:prstGeom>
          <a:solidFill>
            <a:srgbClr val="FFFFCC"/>
          </a:solidFill>
          <a:ln w="19050">
            <a:solidFill>
              <a:schemeClr val="tx1"/>
            </a:solidFill>
          </a:ln>
        </p:spPr>
        <p:txBody>
          <a:bodyPr wrap="square" rtlCol="0">
            <a:spAutoFit/>
          </a:bodyPr>
          <a:lstStyle/>
          <a:p>
            <a:r>
              <a:rPr kumimoji="1" lang="ja-JP" altLang="en-US" dirty="0"/>
              <a:t>性能基準値は、通常は、</a:t>
            </a:r>
            <a:r>
              <a:rPr kumimoji="1" lang="en-US" altLang="ja-JP" dirty="0"/>
              <a:t>100 </a:t>
            </a:r>
            <a:r>
              <a:rPr kumimoji="1" lang="ja-JP" altLang="en-US" dirty="0"/>
              <a:t>である。</a:t>
            </a:r>
            <a:endParaRPr kumimoji="1" lang="en-US" altLang="ja-JP" dirty="0"/>
          </a:p>
          <a:p>
            <a:r>
              <a:rPr kumimoji="1" lang="ja-JP" altLang="en-US" dirty="0"/>
              <a:t>ここで、例えば </a:t>
            </a:r>
            <a:r>
              <a:rPr kumimoji="1" lang="en-US" altLang="ja-JP" dirty="0"/>
              <a:t>2 </a:t>
            </a:r>
            <a:r>
              <a:rPr kumimoji="1" lang="ja-JP" altLang="en-US" dirty="0"/>
              <a:t>倍くらいのセッションを捌きたいとサービス運用者が判断した特定の中継ゲートウェイノードについて </a:t>
            </a:r>
            <a:r>
              <a:rPr kumimoji="1" lang="en-US" altLang="ja-JP" dirty="0"/>
              <a:t>200 </a:t>
            </a:r>
            <a:r>
              <a:rPr kumimoji="1" lang="ja-JP" altLang="en-US" dirty="0"/>
              <a:t>と設定することにより、コントローラは、おおむね </a:t>
            </a:r>
            <a:r>
              <a:rPr kumimoji="1" lang="en-US" altLang="ja-JP" dirty="0"/>
              <a:t>2 </a:t>
            </a:r>
            <a:r>
              <a:rPr kumimoji="1" lang="ja-JP" altLang="en-US" dirty="0"/>
              <a:t>倍くらいのセッションがその中継ゲートウェイノードに割当てられるようなロードバランスを実施するようになる。</a:t>
            </a:r>
            <a:endParaRPr kumimoji="1" lang="en-US" altLang="ja-JP" dirty="0"/>
          </a:p>
          <a:p>
            <a:r>
              <a:rPr lang="ja-JP" altLang="en-US" dirty="0"/>
              <a:t>たとえば、ある中継ゲートウェイは子どもからもらってきた低速の </a:t>
            </a:r>
            <a:r>
              <a:rPr lang="en-US" altLang="ja-JP" dirty="0"/>
              <a:t>Celeron </a:t>
            </a:r>
            <a:r>
              <a:rPr lang="ja-JP" altLang="en-US" dirty="0"/>
              <a:t>ノノート・パソコンを利用しており、別の中継ゲートウェイは電話会社の役員からもらってきた高速な </a:t>
            </a:r>
            <a:r>
              <a:rPr lang="en-US" altLang="ja-JP" dirty="0"/>
              <a:t>Xeon 48 </a:t>
            </a:r>
            <a:r>
              <a:rPr lang="ja-JP" altLang="en-US" dirty="0"/>
              <a:t>コア・サーバーを利用している場合は、前者を </a:t>
            </a:r>
            <a:r>
              <a:rPr lang="en-US" altLang="ja-JP" dirty="0"/>
              <a:t>100</a:t>
            </a:r>
            <a:r>
              <a:rPr lang="ja-JP" altLang="en-US" dirty="0" err="1"/>
              <a:t>、</a:t>
            </a:r>
            <a:r>
              <a:rPr lang="ja-JP" altLang="en-US" dirty="0"/>
              <a:t>後者を </a:t>
            </a:r>
            <a:r>
              <a:rPr lang="en-US" altLang="ja-JP" dirty="0"/>
              <a:t>1000 </a:t>
            </a:r>
            <a:r>
              <a:rPr lang="ja-JP" altLang="en-US" dirty="0"/>
              <a:t>というように設定するとよい。</a:t>
            </a:r>
          </a:p>
        </p:txBody>
      </p:sp>
    </p:spTree>
    <p:extLst>
      <p:ext uri="{BB962C8B-B14F-4D97-AF65-F5344CB8AC3E}">
        <p14:creationId xmlns:p14="http://schemas.microsoft.com/office/powerpoint/2010/main" val="399793344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092050"/>
          </a:xfrm>
        </p:spPr>
        <p:txBody>
          <a:bodyPr>
            <a:normAutofit fontScale="70000" lnSpcReduction="20000"/>
          </a:bodyPr>
          <a:lstStyle/>
          <a:p>
            <a:pPr>
              <a:lnSpc>
                <a:spcPct val="120000"/>
              </a:lnSpc>
            </a:pPr>
            <a:r>
              <a:rPr kumimoji="1" lang="en-US" altLang="ja-JP" dirty="0"/>
              <a:t>ThinGate.ini </a:t>
            </a:r>
            <a:r>
              <a:rPr kumimoji="1" lang="ja-JP" altLang="en-US" dirty="0"/>
              <a:t>設定ファイルの「</a:t>
            </a:r>
            <a:r>
              <a:rPr kumimoji="1" lang="en-US" altLang="ja-JP" dirty="0" err="1"/>
              <a:t>SaveLog</a:t>
            </a:r>
            <a:r>
              <a:rPr kumimoji="1" lang="ja-JP" altLang="en-US" dirty="0"/>
              <a:t>」 </a:t>
            </a:r>
            <a:r>
              <a:rPr kumimoji="1" lang="en-US" altLang="ja-JP" dirty="0"/>
              <a:t>(</a:t>
            </a:r>
            <a:r>
              <a:rPr kumimoji="1" lang="ja-JP" altLang="en-US" dirty="0"/>
              <a:t>デフォルト値</a:t>
            </a:r>
            <a:r>
              <a:rPr kumimoji="1" lang="en-US" altLang="ja-JP" dirty="0"/>
              <a:t>: 0) </a:t>
            </a:r>
            <a:r>
              <a:rPr kumimoji="1" lang="ja-JP" altLang="en-US" dirty="0"/>
              <a:t>を 「</a:t>
            </a:r>
            <a:r>
              <a:rPr kumimoji="1" lang="en-US" altLang="ja-JP" dirty="0"/>
              <a:t>1</a:t>
            </a:r>
            <a:r>
              <a:rPr kumimoji="1" lang="ja-JP" altLang="en-US" dirty="0"/>
              <a:t>」に設定することにより、</a:t>
            </a:r>
            <a:r>
              <a:rPr kumimoji="1" lang="en-US" altLang="ja-JP" dirty="0" err="1"/>
              <a:t>thingate</a:t>
            </a:r>
            <a:r>
              <a:rPr kumimoji="1" lang="en-US" altLang="ja-JP" dirty="0"/>
              <a:t> </a:t>
            </a:r>
            <a:r>
              <a:rPr kumimoji="1" lang="ja-JP" altLang="en-US" dirty="0"/>
              <a:t>プログラムファイルと同一のディレクトリ上に「</a:t>
            </a:r>
            <a:r>
              <a:rPr kumimoji="1" lang="en-US" altLang="ja-JP" dirty="0" err="1"/>
              <a:t>gate_log</a:t>
            </a:r>
            <a:r>
              <a:rPr kumimoji="1" lang="ja-JP" altLang="en-US" dirty="0"/>
              <a:t>」というディレクトリが作成され、同ディレクトリに中継ゲートウェイの詳細な動作状況を記録するためのデバッグログが自動保存されるようになる。</a:t>
            </a:r>
            <a:endParaRPr kumimoji="1" lang="en-US" altLang="ja-JP" dirty="0"/>
          </a:p>
          <a:p>
            <a:pPr>
              <a:lnSpc>
                <a:spcPct val="120000"/>
              </a:lnSpc>
            </a:pPr>
            <a:r>
              <a:rPr lang="ja-JP" altLang="en-US" dirty="0"/>
              <a:t>デバッグログを保存する場合、ディスク容量が逼迫するリスクがあるので、注意すること。構築者の責任で、古いログを自動削除すること。</a:t>
            </a:r>
            <a:endParaRPr lang="en-US" altLang="ja-JP" dirty="0"/>
          </a:p>
          <a:p>
            <a:pPr>
              <a:lnSpc>
                <a:spcPct val="120000"/>
              </a:lnSpc>
            </a:pPr>
            <a:r>
              <a:rPr lang="ja-JP" altLang="en-US" dirty="0"/>
              <a:t>多数のユーザーが頻繁に接続 </a:t>
            </a:r>
            <a:r>
              <a:rPr lang="en-US" altLang="ja-JP" dirty="0"/>
              <a:t>/ </a:t>
            </a:r>
            <a:r>
              <a:rPr lang="ja-JP" altLang="en-US" dirty="0"/>
              <a:t>切断を繰り返すような中継ゲートウェイの場合、</a:t>
            </a:r>
            <a:r>
              <a:rPr lang="en-US" altLang="ja-JP" dirty="0" err="1"/>
              <a:t>SaveLog</a:t>
            </a:r>
            <a:r>
              <a:rPr lang="en-US" altLang="ja-JP" dirty="0"/>
              <a:t> </a:t>
            </a:r>
            <a:r>
              <a:rPr lang="ja-JP" altLang="en-US" dirty="0"/>
              <a:t>を </a:t>
            </a:r>
            <a:r>
              <a:rPr lang="en-US" altLang="ja-JP" dirty="0"/>
              <a:t>1 </a:t>
            </a:r>
            <a:r>
              <a:rPr lang="ja-JP" altLang="en-US" dirty="0"/>
              <a:t>に設定すると、大量のログファイルが生成され、動作パフォーマンスに影響が発生する場合がある。</a:t>
            </a:r>
            <a:r>
              <a:rPr lang="en-US" altLang="ja-JP" dirty="0" err="1"/>
              <a:t>SaveLog</a:t>
            </a:r>
            <a:r>
              <a:rPr lang="en-US" altLang="ja-JP" dirty="0"/>
              <a:t> </a:t>
            </a:r>
            <a:r>
              <a:rPr lang="ja-JP" altLang="en-US" dirty="0"/>
              <a:t>は、何らかのトラブルシューティングが必要な場合にのみ </a:t>
            </a:r>
            <a:r>
              <a:rPr lang="en-US" altLang="ja-JP" dirty="0"/>
              <a:t>1 </a:t>
            </a:r>
            <a:r>
              <a:rPr lang="ja-JP" altLang="en-US" dirty="0"/>
              <a:t>にし、それ以外の場合は </a:t>
            </a:r>
            <a:r>
              <a:rPr lang="en-US" altLang="ja-JP" dirty="0"/>
              <a:t>0 </a:t>
            </a:r>
            <a:r>
              <a:rPr lang="ja-JP" altLang="en-US" dirty="0"/>
              <a:t>で運用することを推奨する。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8-7B. </a:t>
            </a:r>
            <a:r>
              <a:rPr kumimoji="1" lang="ja-JP" altLang="en-US" dirty="0"/>
              <a:t>中継ゲートウェイのデバッグログの出力</a:t>
            </a:r>
          </a:p>
        </p:txBody>
      </p:sp>
    </p:spTree>
    <p:extLst>
      <p:ext uri="{BB962C8B-B14F-4D97-AF65-F5344CB8AC3E}">
        <p14:creationId xmlns:p14="http://schemas.microsoft.com/office/powerpoint/2010/main" val="14324352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a:t>基本的事項 </a:t>
            </a:r>
            <a:r>
              <a:rPr kumimoji="1" lang="en-US" altLang="ja-JP" sz="1800" dirty="0"/>
              <a:t>(</a:t>
            </a:r>
            <a:r>
              <a:rPr kumimoji="1" lang="ja-JP" altLang="en-US" sz="1800" dirty="0"/>
              <a:t>共通</a:t>
            </a:r>
            <a:r>
              <a:rPr kumimoji="1" lang="en-US" altLang="ja-JP" sz="1800" dirty="0"/>
              <a:t>)</a:t>
            </a:r>
          </a:p>
          <a:p>
            <a:pPr lvl="1"/>
            <a:r>
              <a:rPr kumimoji="1" lang="ja-JP" altLang="en-US" sz="1400" dirty="0"/>
              <a:t>コントローラおよび中継ゲートウェイには、インターネットから疎通可能なグローバル </a:t>
            </a:r>
            <a:r>
              <a:rPr kumimoji="1" lang="en-US" altLang="ja-JP" sz="1400" dirty="0"/>
              <a:t>IPv4 </a:t>
            </a:r>
            <a:r>
              <a:rPr kumimoji="1" lang="ja-JP" altLang="en-US" sz="1400" dirty="0"/>
              <a:t>アドレスを割当てる必要がある。</a:t>
            </a:r>
            <a:endParaRPr kumimoji="1" lang="en-US" altLang="ja-JP" sz="1400" dirty="0"/>
          </a:p>
          <a:p>
            <a:pPr lvl="1"/>
            <a:r>
              <a:rPr kumimoji="1" lang="ja-JP" altLang="en-US" sz="1400" dirty="0"/>
              <a:t>コントローラおよび中継ゲートウェイの各ホストにグローバル </a:t>
            </a:r>
            <a:r>
              <a:rPr kumimoji="1" lang="en-US" altLang="ja-JP" sz="1400" dirty="0"/>
              <a:t>IPv4 </a:t>
            </a:r>
            <a:r>
              <a:rPr kumimoji="1" lang="ja-JP" altLang="en-US" sz="1400" dirty="0"/>
              <a:t>アドレスを割当てた後は、当該ホスト以外のインターネットグローバル </a:t>
            </a:r>
            <a:r>
              <a:rPr kumimoji="1" lang="en-US" altLang="ja-JP" sz="1400" dirty="0"/>
              <a:t>IPv4 </a:t>
            </a:r>
            <a:r>
              <a:rPr kumimoji="1" lang="ja-JP" altLang="en-US" sz="1400" dirty="0"/>
              <a:t>アドレスが割当てられた任意の送信元ホストからの、その送信元ホストの </a:t>
            </a:r>
            <a:r>
              <a:rPr kumimoji="1" lang="en-US" altLang="ja-JP" sz="1400" dirty="0"/>
              <a:t>IPv4 </a:t>
            </a:r>
            <a:r>
              <a:rPr kumimoji="1" lang="ja-JP" altLang="en-US" sz="1400" dirty="0"/>
              <a:t>アドレスをソースアドレス、当該対象ホストに割当てたグローバル  </a:t>
            </a:r>
            <a:r>
              <a:rPr kumimoji="1" lang="en-US" altLang="ja-JP" sz="1400" dirty="0"/>
              <a:t>IPv4 </a:t>
            </a:r>
            <a:r>
              <a:rPr kumimoji="1" lang="ja-JP" altLang="en-US" sz="1400" dirty="0"/>
              <a:t>アドレスを宛先アドレスとした </a:t>
            </a:r>
            <a:r>
              <a:rPr kumimoji="1" lang="en-US" altLang="ja-JP" sz="1400" dirty="0"/>
              <a:t>IP </a:t>
            </a:r>
            <a:r>
              <a:rPr kumimoji="1" lang="ja-JP" altLang="en-US" sz="1400" dirty="0"/>
              <a:t>パケットが到達する必要がある。</a:t>
            </a:r>
            <a:endParaRPr kumimoji="1" lang="en-US" altLang="ja-JP" sz="1400" dirty="0"/>
          </a:p>
          <a:p>
            <a:pPr lvl="1"/>
            <a:r>
              <a:rPr kumimoji="1" lang="ja-JP" altLang="en-US" sz="1400" dirty="0"/>
              <a:t>サービス運用者の判断でセキュリティを維持したい場合にファイアウォール等を設置することは許容されるが、一般的な </a:t>
            </a:r>
            <a:r>
              <a:rPr kumimoji="1" lang="en-US" altLang="ja-JP" sz="1400" dirty="0"/>
              <a:t>IP </a:t>
            </a:r>
            <a:r>
              <a:rPr kumimoji="1" lang="ja-JP" altLang="en-US" sz="1400" dirty="0"/>
              <a:t>または </a:t>
            </a:r>
            <a:r>
              <a:rPr kumimoji="1" lang="en-US" altLang="ja-JP" sz="1400" dirty="0"/>
              <a:t>TCP </a:t>
            </a:r>
            <a:r>
              <a:rPr kumimoji="1" lang="ja-JP" altLang="en-US" sz="1400" dirty="0"/>
              <a:t>レイヤでのパケットフィルタ以外の特殊なファイアウォール </a:t>
            </a:r>
            <a:r>
              <a:rPr kumimoji="1" lang="en-US" altLang="ja-JP" sz="1400" dirty="0"/>
              <a:t>(</a:t>
            </a:r>
            <a:r>
              <a:rPr kumimoji="1" lang="ja-JP" altLang="en-US" sz="1400" dirty="0"/>
              <a:t>通信の内容を書換えるもの、通信の内容を見て検閲をするもの、通信の振る舞いを勝手に推測して動作を決めるもの</a:t>
            </a:r>
            <a:r>
              <a:rPr kumimoji="1" lang="en-US" altLang="ja-JP" sz="1400" dirty="0"/>
              <a:t>) </a:t>
            </a:r>
            <a:r>
              <a:rPr kumimoji="1" lang="ja-JP" altLang="en-US" sz="1400" dirty="0"/>
              <a:t>の設置は推奨しない。そのような特殊なファイアウォールを設置することにセキュリティ上の利点はないし、逆にセキュリティ </a:t>
            </a:r>
            <a:r>
              <a:rPr kumimoji="1" lang="en-US" altLang="ja-JP" sz="1400" dirty="0"/>
              <a:t>(</a:t>
            </a:r>
            <a:r>
              <a:rPr kumimoji="1" lang="ja-JP" altLang="en-US" sz="1400" dirty="0"/>
              <a:t>特に可用性</a:t>
            </a:r>
            <a:r>
              <a:rPr kumimoji="1" lang="en-US" altLang="ja-JP" sz="1400" dirty="0"/>
              <a:t>) </a:t>
            </a:r>
            <a:r>
              <a:rPr kumimoji="1" lang="ja-JP" altLang="en-US" sz="1400" dirty="0"/>
              <a:t>が低下する可能性があるためである。</a:t>
            </a:r>
            <a:endParaRPr kumimoji="1" lang="en-US" altLang="ja-JP" sz="1400" dirty="0"/>
          </a:p>
          <a:p>
            <a:r>
              <a:rPr kumimoji="1" lang="ja-JP" altLang="en-US" sz="1800" dirty="0"/>
              <a:t>コントローラとインターネットとの間の疎通要件</a:t>
            </a:r>
          </a:p>
          <a:p>
            <a:pPr lvl="1"/>
            <a:r>
              <a:rPr kumimoji="1" lang="ja-JP" altLang="en-US" sz="1400" dirty="0"/>
              <a:t>コントローラは、インターネット上の任意のホストから、少なくとも、</a:t>
            </a:r>
            <a:r>
              <a:rPr kumimoji="1" lang="en-US" altLang="ja-JP" sz="1400" dirty="0"/>
              <a:t>TCP 443 </a:t>
            </a:r>
            <a:r>
              <a:rPr kumimoji="1" lang="ja-JP" altLang="en-US" sz="1400" dirty="0"/>
              <a:t>および </a:t>
            </a:r>
            <a:r>
              <a:rPr kumimoji="1" lang="en-US" altLang="ja-JP" sz="1400" dirty="0"/>
              <a:t>TCP 88 </a:t>
            </a:r>
            <a:r>
              <a:rPr kumimoji="1" lang="ja-JP" altLang="en-US" sz="1400" dirty="0"/>
              <a:t>宛の通信を受けることができる必要がある。</a:t>
            </a:r>
            <a:endParaRPr kumimoji="1" lang="en-US" altLang="ja-JP" sz="1400" dirty="0"/>
          </a:p>
          <a:p>
            <a:pPr lvl="1"/>
            <a:r>
              <a:rPr kumimoji="1" lang="ja-JP" altLang="en-US" sz="1400" dirty="0"/>
              <a:t>コントローラは、インターネット上の任意の </a:t>
            </a:r>
            <a:r>
              <a:rPr kumimoji="1" lang="en-US" altLang="ja-JP" sz="1400" dirty="0"/>
              <a:t>HTTP</a:t>
            </a:r>
            <a:r>
              <a:rPr kumimoji="1" lang="ja-JP" altLang="en-US" sz="1400" dirty="0"/>
              <a:t> および</a:t>
            </a:r>
            <a:r>
              <a:rPr kumimoji="1" lang="en-US" altLang="ja-JP" sz="1400" dirty="0"/>
              <a:t> HTTPS</a:t>
            </a:r>
            <a:r>
              <a:rPr kumimoji="1" lang="ja-JP" altLang="en-US" sz="1400" dirty="0"/>
              <a:t> サーバー宛にアクセスできる必要がある。</a:t>
            </a:r>
            <a:endParaRPr kumimoji="1" lang="en-US" altLang="ja-JP" sz="1400" dirty="0"/>
          </a:p>
          <a:p>
            <a:r>
              <a:rPr kumimoji="1" lang="ja-JP" altLang="en-US" sz="1800" dirty="0"/>
              <a:t>中継ゲートウェイとインターネットの間の疎通要件</a:t>
            </a:r>
            <a:endParaRPr kumimoji="1" lang="en-US" altLang="ja-JP" sz="1800" dirty="0"/>
          </a:p>
          <a:p>
            <a:pPr lvl="1"/>
            <a:r>
              <a:rPr kumimoji="1" lang="ja-JP" altLang="en-US" sz="1400" dirty="0"/>
              <a:t>中継ゲートウェイは、インターネット上の任意のホストから、少なくとも、</a:t>
            </a:r>
            <a:r>
              <a:rPr kumimoji="1" lang="en-US" altLang="ja-JP" sz="1400" dirty="0"/>
              <a:t>TCP 443 </a:t>
            </a:r>
            <a:r>
              <a:rPr kumimoji="1" lang="ja-JP" altLang="en-US" sz="1400" dirty="0"/>
              <a:t>宛の通信を受けることができる必要がある。</a:t>
            </a:r>
          </a:p>
          <a:p>
            <a:pPr lvl="1"/>
            <a:r>
              <a:rPr lang="ja-JP" altLang="en-US" sz="1400" dirty="0"/>
              <a:t>中継ゲートウェイ</a:t>
            </a:r>
            <a:r>
              <a:rPr kumimoji="1" lang="ja-JP" altLang="en-US" sz="1400" dirty="0"/>
              <a:t>は、インターネット上の任意の </a:t>
            </a:r>
            <a:r>
              <a:rPr kumimoji="1" lang="en-US" altLang="ja-JP" sz="1400" dirty="0"/>
              <a:t>HTTP </a:t>
            </a:r>
            <a:r>
              <a:rPr kumimoji="1" lang="ja-JP" altLang="en-US" sz="1400" dirty="0"/>
              <a:t>および </a:t>
            </a:r>
            <a:r>
              <a:rPr kumimoji="1" lang="en-US" altLang="ja-JP" sz="1400" dirty="0"/>
              <a:t>HTTPS </a:t>
            </a:r>
            <a:r>
              <a:rPr kumimoji="1" lang="ja-JP" altLang="en-US" sz="1400" dirty="0"/>
              <a:t>サーバー</a:t>
            </a:r>
            <a:r>
              <a:rPr lang="ja-JP" altLang="en-US" sz="1400" dirty="0"/>
              <a:t>宛にアクセスできる必要がある。</a:t>
            </a:r>
            <a:endParaRPr lang="en-US" altLang="ja-JP" sz="1400" dirty="0"/>
          </a:p>
          <a:p>
            <a:pPr lvl="1"/>
            <a:r>
              <a:rPr lang="ja-JP" altLang="en-US" sz="1400" dirty="0"/>
              <a:t>中継ゲートウェイ</a:t>
            </a:r>
            <a:r>
              <a:rPr kumimoji="1" lang="ja-JP" altLang="en-US" sz="1400" dirty="0"/>
              <a:t>は、コントローラの </a:t>
            </a:r>
            <a:r>
              <a:rPr kumimoji="1" lang="en-US" altLang="ja-JP" sz="1400" dirty="0"/>
              <a:t>TCP 88 </a:t>
            </a:r>
            <a:r>
              <a:rPr kumimoji="1" lang="ja-JP" altLang="en-US" sz="1400" dirty="0"/>
              <a:t>宛にアクセスできる必要がある。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2-3. </a:t>
            </a:r>
            <a:r>
              <a:rPr kumimoji="1" lang="ja-JP" altLang="en-US" sz="3200" dirty="0"/>
              <a:t>コントローラおよび中継ゲートウェイのインターネット接続</a:t>
            </a:r>
          </a:p>
        </p:txBody>
      </p:sp>
    </p:spTree>
    <p:extLst>
      <p:ext uri="{BB962C8B-B14F-4D97-AF65-F5344CB8AC3E}">
        <p14:creationId xmlns:p14="http://schemas.microsoft.com/office/powerpoint/2010/main" val="244387410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38203"/>
          </a:xfrm>
        </p:spPr>
        <p:txBody>
          <a:bodyPr>
            <a:normAutofit/>
          </a:bodyPr>
          <a:lstStyle/>
          <a:p>
            <a:r>
              <a:rPr kumimoji="1" lang="ja-JP" altLang="en-US" sz="1600" dirty="0"/>
              <a:t>シン・テレワークシステムでは、クライアントとサーバーは、接続先の中継ゲートウェイが真正であるかどうかを、</a:t>
            </a:r>
            <a:r>
              <a:rPr kumimoji="1" lang="en-US" altLang="ja-JP" sz="1600" dirty="0"/>
              <a:t>X.509 </a:t>
            </a:r>
            <a:r>
              <a:rPr kumimoji="1" lang="ja-JP" altLang="en-US" sz="1600" dirty="0"/>
              <a:t>デジタル証明書 </a:t>
            </a:r>
            <a:r>
              <a:rPr kumimoji="1" lang="en-US" altLang="ja-JP" sz="1600" dirty="0"/>
              <a:t>(RSA </a:t>
            </a:r>
            <a:r>
              <a:rPr kumimoji="1" lang="ja-JP" altLang="en-US" sz="1600" dirty="0"/>
              <a:t>形式</a:t>
            </a:r>
            <a:r>
              <a:rPr kumimoji="1" lang="en-US" altLang="ja-JP" sz="1600" dirty="0"/>
              <a:t>) </a:t>
            </a:r>
            <a:r>
              <a:rPr kumimoji="1" lang="ja-JP" altLang="en-US" sz="1600" dirty="0"/>
              <a:t>により検証する。</a:t>
            </a:r>
            <a:endParaRPr kumimoji="1" lang="en-US" altLang="ja-JP" sz="1600" dirty="0"/>
          </a:p>
          <a:p>
            <a:r>
              <a:rPr kumimoji="1" lang="ja-JP" altLang="en-US" sz="1600" dirty="0"/>
              <a:t>シン・テレワークシステムのソースコードには、デフォルトで、サンプル証明書が組み込まれている。</a:t>
            </a:r>
            <a:endParaRPr kumimoji="1" lang="en-US" altLang="ja-JP" sz="1600" dirty="0"/>
          </a:p>
          <a:p>
            <a:r>
              <a:rPr kumimoji="1" lang="ja-JP" altLang="en-US" sz="1600" dirty="0"/>
              <a:t>デフォルトのサンプル証明書でも動作するが、信頼できない回線でパケットが書換えられ、中継ゲートウェイの偽物が立てられる可能性を排除するため、独自の </a:t>
            </a:r>
            <a:r>
              <a:rPr kumimoji="1" lang="en-US" altLang="ja-JP" sz="1600" dirty="0"/>
              <a:t>CA </a:t>
            </a:r>
            <a:r>
              <a:rPr kumimoji="1" lang="ja-JP" altLang="en-US" sz="1600" dirty="0"/>
              <a:t>および </a:t>
            </a:r>
            <a:r>
              <a:rPr kumimoji="1" lang="en-US" altLang="ja-JP" sz="1600" dirty="0"/>
              <a:t>CA </a:t>
            </a:r>
            <a:r>
              <a:rPr kumimoji="1" lang="ja-JP" altLang="en-US" sz="1600" dirty="0"/>
              <a:t>で発行される証明書による検証を行なうことが、セキュリティ上、強く推奨される。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210</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8-8. </a:t>
            </a:r>
            <a:r>
              <a:rPr kumimoji="1" lang="ja-JP" altLang="en-US" sz="3200" dirty="0"/>
              <a:t>独自のプライベート </a:t>
            </a:r>
            <a:r>
              <a:rPr kumimoji="1" lang="en-US" altLang="ja-JP" sz="3200" dirty="0"/>
              <a:t>CA (</a:t>
            </a:r>
            <a:r>
              <a:rPr kumimoji="1" lang="ja-JP" altLang="en-US" sz="3200" dirty="0"/>
              <a:t>認証局</a:t>
            </a:r>
            <a:r>
              <a:rPr kumimoji="1" lang="en-US" altLang="ja-JP" sz="3200" dirty="0"/>
              <a:t>) </a:t>
            </a:r>
            <a:r>
              <a:rPr kumimoji="1" lang="ja-JP" altLang="en-US" sz="3200" dirty="0"/>
              <a:t>の証明書の利用</a:t>
            </a:r>
          </a:p>
        </p:txBody>
      </p:sp>
      <p:sp>
        <p:nvSpPr>
          <p:cNvPr id="5" name="テキスト ボックス 4"/>
          <p:cNvSpPr txBox="1"/>
          <p:nvPr/>
        </p:nvSpPr>
        <p:spPr>
          <a:xfrm>
            <a:off x="4839494" y="2581663"/>
            <a:ext cx="4240924" cy="2031325"/>
          </a:xfrm>
          <a:prstGeom prst="rect">
            <a:avLst/>
          </a:prstGeom>
          <a:solidFill>
            <a:srgbClr val="FFFFCC"/>
          </a:solidFill>
          <a:ln w="19050">
            <a:solidFill>
              <a:schemeClr val="tx1"/>
            </a:solidFill>
          </a:ln>
        </p:spPr>
        <p:txBody>
          <a:bodyPr wrap="square" rtlCol="0">
            <a:spAutoFit/>
          </a:bodyPr>
          <a:lstStyle/>
          <a:p>
            <a:r>
              <a:rPr kumimoji="1" lang="ja-JP" altLang="en-US" sz="1400" b="1" dirty="0"/>
              <a:t>中継ゲートウェイ側</a:t>
            </a:r>
            <a:endParaRPr kumimoji="1" lang="en-US" altLang="ja-JP" sz="1400" b="1" dirty="0"/>
          </a:p>
          <a:p>
            <a:pPr marL="285750" indent="-285750">
              <a:buFont typeface="Arial" panose="020B0604020202020204" pitchFamily="34" charset="0"/>
              <a:buChar char="•"/>
            </a:pPr>
            <a:r>
              <a:rPr lang="en-US" altLang="ja-JP" sz="1400" dirty="0" err="1"/>
              <a:t>src</a:t>
            </a:r>
            <a:r>
              <a:rPr lang="en-US" altLang="ja-JP" sz="1400" dirty="0"/>
              <a:t>/bin/ThinGate.cer</a:t>
            </a:r>
            <a:br>
              <a:rPr lang="en-US" altLang="ja-JP" sz="1400" dirty="0"/>
            </a:br>
            <a:r>
              <a:rPr lang="ja-JP" altLang="en-US" sz="1400" dirty="0"/>
              <a:t>に、ゲートウェイ用の </a:t>
            </a:r>
            <a:r>
              <a:rPr lang="en-US" altLang="ja-JP" sz="1400" dirty="0"/>
              <a:t>X.509 </a:t>
            </a:r>
            <a:r>
              <a:rPr lang="ja-JP" altLang="en-US" sz="1400" dirty="0"/>
              <a:t>証明書 </a:t>
            </a:r>
            <a:r>
              <a:rPr lang="en-US" altLang="ja-JP" sz="1400" dirty="0"/>
              <a:t>(</a:t>
            </a:r>
            <a:r>
              <a:rPr lang="ja-JP" altLang="en-US" sz="1400" dirty="0"/>
              <a:t>つまり、公開鍵</a:t>
            </a:r>
            <a:r>
              <a:rPr lang="en-US" altLang="ja-JP" sz="1400" dirty="0"/>
              <a:t>) </a:t>
            </a:r>
            <a:r>
              <a:rPr lang="ja-JP" altLang="en-US" sz="1400" dirty="0"/>
              <a:t>を置くこと。</a:t>
            </a:r>
            <a:r>
              <a:rPr lang="en-US" altLang="ja-JP" sz="1400" dirty="0"/>
              <a:t> (BASE64 </a:t>
            </a:r>
            <a:r>
              <a:rPr lang="ja-JP" altLang="en-US" sz="1400" dirty="0"/>
              <a:t>エンコード</a:t>
            </a:r>
            <a:r>
              <a:rPr lang="en-US" altLang="ja-JP" sz="1400" dirty="0"/>
              <a:t>)</a:t>
            </a:r>
          </a:p>
          <a:p>
            <a:pPr marL="285750" indent="-285750">
              <a:buFont typeface="Arial" panose="020B0604020202020204" pitchFamily="34" charset="0"/>
              <a:buChar char="•"/>
            </a:pPr>
            <a:r>
              <a:rPr lang="en-US" altLang="ja-JP" sz="1400" dirty="0" err="1"/>
              <a:t>src</a:t>
            </a:r>
            <a:r>
              <a:rPr lang="en-US" altLang="ja-JP" sz="1400" dirty="0"/>
              <a:t>/bin/</a:t>
            </a:r>
            <a:r>
              <a:rPr lang="en-US" altLang="ja-JP" sz="1400" dirty="0" err="1"/>
              <a:t>ThinGate.key</a:t>
            </a:r>
            <a:br>
              <a:rPr lang="en-US" altLang="ja-JP" sz="1400" dirty="0"/>
            </a:br>
            <a:r>
              <a:rPr lang="ja-JP" altLang="en-US" sz="1400" dirty="0"/>
              <a:t>に、ゲートウェイ用の </a:t>
            </a:r>
            <a:r>
              <a:rPr lang="en-US" altLang="ja-JP" sz="1400" dirty="0"/>
              <a:t>X.509 </a:t>
            </a:r>
            <a:r>
              <a:rPr lang="ja-JP" altLang="en-US" sz="1400" dirty="0"/>
              <a:t>証明書に対応する秘密鍵を置くこと。</a:t>
            </a:r>
            <a:r>
              <a:rPr lang="en-US" altLang="ja-JP" sz="1400" dirty="0"/>
              <a:t>(BASE64 </a:t>
            </a:r>
            <a:r>
              <a:rPr lang="ja-JP" altLang="en-US" sz="1400" dirty="0"/>
              <a:t>エンコード</a:t>
            </a:r>
            <a:r>
              <a:rPr lang="en-US" altLang="ja-JP" sz="1400" dirty="0"/>
              <a:t>)</a:t>
            </a:r>
          </a:p>
          <a:p>
            <a:r>
              <a:rPr kumimoji="1" lang="ja-JP" altLang="en-US" sz="1400" dirty="0"/>
              <a:t>上記を実施した後、「</a:t>
            </a:r>
            <a:r>
              <a:rPr kumimoji="1" lang="en-US" altLang="ja-JP" sz="1400" dirty="0"/>
              <a:t>5-5</a:t>
            </a:r>
            <a:r>
              <a:rPr kumimoji="1" lang="ja-JP" altLang="en-US" sz="1400" dirty="0"/>
              <a:t>」に従い、中継ゲートウェイのデーモンを再起動すること。</a:t>
            </a:r>
          </a:p>
        </p:txBody>
      </p:sp>
      <p:sp>
        <p:nvSpPr>
          <p:cNvPr id="6" name="テキスト ボックス 5"/>
          <p:cNvSpPr txBox="1"/>
          <p:nvPr/>
        </p:nvSpPr>
        <p:spPr>
          <a:xfrm>
            <a:off x="9254292" y="2581663"/>
            <a:ext cx="2546131" cy="2031325"/>
          </a:xfrm>
          <a:prstGeom prst="rect">
            <a:avLst/>
          </a:prstGeom>
          <a:solidFill>
            <a:srgbClr val="99FFCC"/>
          </a:solidFill>
          <a:ln w="19050">
            <a:solidFill>
              <a:schemeClr val="tx1"/>
            </a:solidFill>
          </a:ln>
        </p:spPr>
        <p:txBody>
          <a:bodyPr wrap="square" rtlCol="0">
            <a:spAutoFit/>
          </a:bodyPr>
          <a:lstStyle/>
          <a:p>
            <a:r>
              <a:rPr kumimoji="1" lang="ja-JP" altLang="en-US" sz="1400" b="1" dirty="0"/>
              <a:t>アプリケーション側</a:t>
            </a:r>
            <a:endParaRPr kumimoji="1" lang="en-US" altLang="ja-JP" sz="1400" b="1" dirty="0"/>
          </a:p>
          <a:p>
            <a:pPr marL="285750" indent="-285750">
              <a:buFont typeface="Arial" panose="020B0604020202020204" pitchFamily="34" charset="0"/>
              <a:buChar char="•"/>
            </a:pPr>
            <a:r>
              <a:rPr lang="en-US" altLang="ja-JP" sz="1400" dirty="0" err="1"/>
              <a:t>src</a:t>
            </a:r>
            <a:r>
              <a:rPr lang="en-US" altLang="ja-JP" sz="1400" dirty="0"/>
              <a:t>/bin/EntryPoint.dat </a:t>
            </a:r>
            <a:r>
              <a:rPr lang="ja-JP" altLang="en-US" sz="1400" dirty="0"/>
              <a:t>の先頭部分の</a:t>
            </a:r>
            <a:br>
              <a:rPr lang="en-US" altLang="ja-JP" sz="1400" dirty="0"/>
            </a:br>
            <a:r>
              <a:rPr lang="en-US" altLang="ja-JP" sz="1400" dirty="0"/>
              <a:t>-----BEGIN CERTIFICATE-----</a:t>
            </a:r>
            <a:br>
              <a:rPr lang="en-US" altLang="ja-JP" sz="1400" dirty="0"/>
            </a:br>
            <a:r>
              <a:rPr lang="en-US" altLang="ja-JP" sz="1400" dirty="0"/>
              <a:t>-----END CERTIFICATE-----</a:t>
            </a:r>
            <a:br>
              <a:rPr lang="ja-JP" altLang="en-US" sz="1400" dirty="0"/>
            </a:br>
            <a:r>
              <a:rPr lang="ja-JP" altLang="en-US" sz="1400" dirty="0"/>
              <a:t>で囲まれている部分を、</a:t>
            </a:r>
            <a:r>
              <a:rPr lang="en-US" altLang="ja-JP" sz="1400" dirty="0"/>
              <a:t>CA </a:t>
            </a:r>
            <a:r>
              <a:rPr lang="ja-JP" altLang="en-US" sz="1400" dirty="0"/>
              <a:t>の </a:t>
            </a:r>
            <a:r>
              <a:rPr lang="en-US" altLang="ja-JP" sz="1400" dirty="0"/>
              <a:t>X.509 </a:t>
            </a:r>
            <a:r>
              <a:rPr lang="ja-JP" altLang="en-US" sz="1400" dirty="0"/>
              <a:t>ルート証明書  </a:t>
            </a:r>
            <a:r>
              <a:rPr lang="en-US" altLang="ja-JP" sz="1400" dirty="0"/>
              <a:t>(</a:t>
            </a:r>
            <a:r>
              <a:rPr lang="ja-JP" altLang="en-US" sz="1400" dirty="0"/>
              <a:t>つまり、公開鍵</a:t>
            </a:r>
            <a:r>
              <a:rPr lang="en-US" altLang="ja-JP" sz="1400" dirty="0"/>
              <a:t>)</a:t>
            </a:r>
            <a:r>
              <a:rPr lang="ja-JP" altLang="en-US" sz="1400" dirty="0"/>
              <a:t> </a:t>
            </a:r>
            <a:r>
              <a:rPr lang="en-US" altLang="ja-JP" sz="1400" dirty="0"/>
              <a:t>BASE64 </a:t>
            </a:r>
            <a:r>
              <a:rPr lang="ja-JP" altLang="en-US" sz="1400" dirty="0"/>
              <a:t>エンコードに置換すること。</a:t>
            </a:r>
            <a:endParaRPr kumimoji="1" lang="ja-JP" altLang="en-US" sz="1400" dirty="0"/>
          </a:p>
        </p:txBody>
      </p:sp>
      <p:sp>
        <p:nvSpPr>
          <p:cNvPr id="7" name="テキスト ボックス 6"/>
          <p:cNvSpPr txBox="1"/>
          <p:nvPr/>
        </p:nvSpPr>
        <p:spPr>
          <a:xfrm>
            <a:off x="765456" y="4936371"/>
            <a:ext cx="10679791" cy="1785104"/>
          </a:xfrm>
          <a:prstGeom prst="rect">
            <a:avLst/>
          </a:prstGeom>
          <a:solidFill>
            <a:schemeClr val="accent2">
              <a:lumMod val="20000"/>
              <a:lumOff val="80000"/>
            </a:schemeClr>
          </a:solidFill>
          <a:ln w="19050">
            <a:solidFill>
              <a:schemeClr val="tx1"/>
            </a:solidFill>
          </a:ln>
        </p:spPr>
        <p:txBody>
          <a:bodyPr wrap="square" rtlCol="0">
            <a:spAutoFit/>
          </a:bodyPr>
          <a:lstStyle/>
          <a:p>
            <a:r>
              <a:rPr kumimoji="1" lang="ja-JP" altLang="en-US" sz="1100" dirty="0"/>
              <a:t>使用できる証明書の形式等</a:t>
            </a:r>
            <a:endParaRPr kumimoji="1" lang="en-US" altLang="ja-JP" sz="1100" dirty="0"/>
          </a:p>
          <a:p>
            <a:pPr marL="285750" indent="-285750">
              <a:buFont typeface="Arial" panose="020B0604020202020204" pitchFamily="34" charset="0"/>
              <a:buChar char="•"/>
            </a:pPr>
            <a:r>
              <a:rPr lang="en-US" altLang="ja-JP" sz="1100" dirty="0"/>
              <a:t>X.509 v3 </a:t>
            </a:r>
            <a:r>
              <a:rPr lang="ja-JP" altLang="en-US" sz="1100" dirty="0"/>
              <a:t>証明書であること。</a:t>
            </a:r>
            <a:endParaRPr lang="en-US" altLang="ja-JP" sz="1100" dirty="0"/>
          </a:p>
          <a:p>
            <a:pPr marL="285750" indent="-285750">
              <a:buFont typeface="Arial" panose="020B0604020202020204" pitchFamily="34" charset="0"/>
              <a:buChar char="•"/>
            </a:pPr>
            <a:r>
              <a:rPr kumimoji="1" lang="en-US" altLang="ja-JP" sz="1100" dirty="0"/>
              <a:t>RSA 2048 </a:t>
            </a:r>
            <a:r>
              <a:rPr kumimoji="1" lang="ja-JP" altLang="en-US" sz="1100" dirty="0"/>
              <a:t>～ </a:t>
            </a:r>
            <a:r>
              <a:rPr kumimoji="1" lang="en-US" altLang="ja-JP" sz="1100" dirty="0"/>
              <a:t>4096 bit </a:t>
            </a:r>
            <a:r>
              <a:rPr kumimoji="1" lang="ja-JP" altLang="en-US" sz="1100" dirty="0"/>
              <a:t>が利用されており、ダイジェスト形式が </a:t>
            </a:r>
            <a:r>
              <a:rPr kumimoji="1" lang="en-US" altLang="ja-JP" sz="1100" dirty="0"/>
              <a:t>SHA-256 </a:t>
            </a:r>
            <a:r>
              <a:rPr kumimoji="1" lang="ja-JP" altLang="en-US" sz="1100" dirty="0"/>
              <a:t>または </a:t>
            </a:r>
            <a:r>
              <a:rPr kumimoji="1" lang="en-US" altLang="ja-JP" sz="1100"/>
              <a:t>SHA-512 </a:t>
            </a:r>
            <a:r>
              <a:rPr kumimoji="1" lang="ja-JP" altLang="en-US" sz="1100"/>
              <a:t>形式</a:t>
            </a:r>
            <a:r>
              <a:rPr kumimoji="1" lang="ja-JP" altLang="en-US" sz="1100" dirty="0"/>
              <a:t>であること。</a:t>
            </a:r>
            <a:endParaRPr kumimoji="1" lang="en-US" altLang="ja-JP" sz="1100" dirty="0"/>
          </a:p>
          <a:p>
            <a:pPr marL="285750" indent="-285750">
              <a:buFont typeface="Arial" panose="020B0604020202020204" pitchFamily="34" charset="0"/>
              <a:buChar char="•"/>
            </a:pPr>
            <a:r>
              <a:rPr kumimoji="1" lang="ja-JP" altLang="en-US" sz="1100" dirty="0"/>
              <a:t>証明書の用途については、制限はない。</a:t>
            </a:r>
            <a:r>
              <a:rPr kumimoji="1" lang="en-US" altLang="ja-JP" sz="1100" dirty="0"/>
              <a:t>Common Name </a:t>
            </a:r>
            <a:r>
              <a:rPr kumimoji="1" lang="ja-JP" altLang="en-US" sz="1100" dirty="0"/>
              <a:t>および </a:t>
            </a:r>
            <a:r>
              <a:rPr kumimoji="1" lang="en-US" altLang="ja-JP" sz="1100" dirty="0"/>
              <a:t>Alternative Subject Name </a:t>
            </a:r>
            <a:r>
              <a:rPr kumimoji="1" lang="ja-JP" altLang="en-US" sz="1100" dirty="0"/>
              <a:t>の値は、チェックされない。</a:t>
            </a:r>
            <a:endParaRPr kumimoji="1" lang="en-US" altLang="ja-JP" sz="1100" dirty="0"/>
          </a:p>
          <a:p>
            <a:pPr marL="285750" indent="-285750">
              <a:buFont typeface="Arial" panose="020B0604020202020204" pitchFamily="34" charset="0"/>
              <a:buChar char="•"/>
            </a:pPr>
            <a:r>
              <a:rPr kumimoji="1" lang="ja-JP" altLang="en-US" sz="1100" dirty="0"/>
              <a:t>コントローラおよびゲートウェイ用の証明書の有効期限は、チェックされる。</a:t>
            </a:r>
            <a:r>
              <a:rPr kumimoji="1" lang="en-US" altLang="ja-JP" sz="1100" dirty="0"/>
              <a:t>CA </a:t>
            </a:r>
            <a:r>
              <a:rPr kumimoji="1" lang="ja-JP" altLang="en-US" sz="1100" dirty="0"/>
              <a:t>の証明書の有効期限は検証されない。</a:t>
            </a:r>
            <a:endParaRPr kumimoji="1" lang="en-US" altLang="ja-JP" sz="1100" dirty="0"/>
          </a:p>
          <a:p>
            <a:pPr marL="285750" indent="-285750">
              <a:buFont typeface="Arial" panose="020B0604020202020204" pitchFamily="34" charset="0"/>
              <a:buChar char="•"/>
            </a:pPr>
            <a:r>
              <a:rPr lang="en-US" altLang="ja-JP" sz="1100" dirty="0"/>
              <a:t>CRL, OCSP </a:t>
            </a:r>
            <a:r>
              <a:rPr lang="ja-JP" altLang="en-US" sz="1100" dirty="0"/>
              <a:t>機能は利用できない。コントローラ側または中継ゲートウェイ側の機密性の管理体制が信頼できない場合 </a:t>
            </a:r>
            <a:r>
              <a:rPr lang="en-US" altLang="ja-JP" sz="1100" dirty="0"/>
              <a:t>(</a:t>
            </a:r>
            <a:r>
              <a:rPr lang="ja-JP" altLang="en-US" sz="1100" dirty="0"/>
              <a:t>ホスト証明書の秘密鍵が漏えいする可能性がある場合</a:t>
            </a:r>
            <a:r>
              <a:rPr lang="en-US" altLang="ja-JP" sz="1100" dirty="0"/>
              <a:t>) </a:t>
            </a:r>
            <a:r>
              <a:rPr lang="ja-JP" altLang="en-US" sz="1100" dirty="0"/>
              <a:t>で、リスクを最小にしたい場合は、ホスト証明書の有効期限は短くしておき、定期的に交換するという手法が利用できる。ただし、有効期限の更新を忘れていたときにエラーが発生するというリスクが発生する。</a:t>
            </a:r>
            <a:endParaRPr lang="en-US" altLang="ja-JP" sz="1100" dirty="0"/>
          </a:p>
          <a:p>
            <a:pPr marL="285750" indent="-285750">
              <a:buFont typeface="Arial" panose="020B0604020202020204" pitchFamily="34" charset="0"/>
              <a:buChar char="•"/>
            </a:pPr>
            <a:r>
              <a:rPr kumimoji="1" lang="ja-JP" altLang="en-US" sz="1100" dirty="0"/>
              <a:t>中間証明書は機能しない。</a:t>
            </a:r>
            <a:r>
              <a:rPr kumimoji="1" lang="en-US" altLang="ja-JP" sz="1100" dirty="0"/>
              <a:t>CA </a:t>
            </a:r>
            <a:r>
              <a:rPr kumimoji="1" lang="ja-JP" altLang="en-US" sz="1100" dirty="0"/>
              <a:t>のルート証明書によって署名されている証明書のみが、ホスト用の証明書として利用できる。</a:t>
            </a:r>
            <a:endParaRPr kumimoji="1" lang="en-US" altLang="ja-JP" sz="1100" dirty="0"/>
          </a:p>
          <a:p>
            <a:pPr marL="285750" indent="-285750">
              <a:buFont typeface="Arial" panose="020B0604020202020204" pitchFamily="34" charset="0"/>
              <a:buChar char="•"/>
            </a:pPr>
            <a:r>
              <a:rPr kumimoji="1" lang="ja-JP" altLang="en-US" sz="1100" dirty="0"/>
              <a:t>コントローラ側、中継ゲートウェイ側とも、同じ証明書で差し支え無い。</a:t>
            </a:r>
          </a:p>
        </p:txBody>
      </p:sp>
      <p:sp>
        <p:nvSpPr>
          <p:cNvPr id="8" name="テキスト ボックス 7"/>
          <p:cNvSpPr txBox="1"/>
          <p:nvPr/>
        </p:nvSpPr>
        <p:spPr>
          <a:xfrm>
            <a:off x="248777" y="2581663"/>
            <a:ext cx="4416843" cy="2308324"/>
          </a:xfrm>
          <a:prstGeom prst="rect">
            <a:avLst/>
          </a:prstGeom>
          <a:solidFill>
            <a:schemeClr val="accent3">
              <a:lumMod val="20000"/>
              <a:lumOff val="80000"/>
            </a:schemeClr>
          </a:solidFill>
          <a:ln w="19050">
            <a:solidFill>
              <a:schemeClr val="tx1"/>
            </a:solidFill>
          </a:ln>
        </p:spPr>
        <p:txBody>
          <a:bodyPr wrap="square" rtlCol="0">
            <a:spAutoFit/>
          </a:bodyPr>
          <a:lstStyle/>
          <a:p>
            <a:r>
              <a:rPr kumimoji="1" lang="ja-JP" altLang="en-US" sz="1200" b="1" dirty="0"/>
              <a:t>コントローラ、および </a:t>
            </a:r>
            <a:r>
              <a:rPr lang="en-US" altLang="ja-JP" sz="1200" b="1" dirty="0"/>
              <a:t>HTML5 </a:t>
            </a:r>
            <a:r>
              <a:rPr lang="ja-JP" altLang="en-US" sz="1200" b="1" dirty="0"/>
              <a:t>版 </a:t>
            </a:r>
            <a:r>
              <a:rPr lang="en-US" altLang="ja-JP" sz="1200" b="1" dirty="0"/>
              <a:t>Web </a:t>
            </a:r>
            <a:r>
              <a:rPr lang="ja-JP" altLang="en-US" sz="1200" b="1" dirty="0"/>
              <a:t>クライアント用 </a:t>
            </a:r>
            <a:r>
              <a:rPr lang="en-US" altLang="ja-JP" sz="1200" b="1" dirty="0"/>
              <a:t>Web </a:t>
            </a:r>
            <a:r>
              <a:rPr lang="ja-JP" altLang="en-US" sz="1200" b="1" dirty="0"/>
              <a:t>サーバー側</a:t>
            </a:r>
            <a:endParaRPr kumimoji="1" lang="en-US" altLang="ja-JP" sz="1200" b="1" dirty="0"/>
          </a:p>
          <a:p>
            <a:r>
              <a:rPr lang="ja-JP" altLang="en-US" sz="1200" dirty="0"/>
              <a:t>「</a:t>
            </a:r>
            <a:r>
              <a:rPr lang="en-US" altLang="ja-JP" sz="1200" dirty="0"/>
              <a:t> IPA-DN-</a:t>
            </a:r>
            <a:r>
              <a:rPr lang="en-US" altLang="ja-JP" sz="1200" dirty="0" err="1"/>
              <a:t>ThinController</a:t>
            </a:r>
            <a:r>
              <a:rPr lang="en-US" altLang="ja-JP" sz="1200" dirty="0"/>
              <a:t>-Private/</a:t>
            </a:r>
            <a:r>
              <a:rPr lang="en-US" altLang="ja-JP" sz="1200" dirty="0" err="1"/>
              <a:t>Vars</a:t>
            </a:r>
            <a:r>
              <a:rPr lang="en-US" altLang="ja-JP" sz="1200" dirty="0"/>
              <a:t>/</a:t>
            </a:r>
            <a:r>
              <a:rPr lang="en-US" altLang="ja-JP" sz="1200" dirty="0" err="1"/>
              <a:t>VarResources</a:t>
            </a:r>
            <a:r>
              <a:rPr lang="en-US" altLang="ja-JP" sz="1200" dirty="0"/>
              <a:t>/</a:t>
            </a:r>
            <a:r>
              <a:rPr lang="en-US" altLang="ja-JP" sz="1200" dirty="0" err="1"/>
              <a:t>VarResources</a:t>
            </a:r>
            <a:r>
              <a:rPr lang="en-US" altLang="ja-JP" sz="1200" dirty="0"/>
              <a:t>/</a:t>
            </a:r>
            <a:r>
              <a:rPr lang="en-US" altLang="ja-JP" sz="1200" dirty="0" err="1"/>
              <a:t>ThinControllerCerts</a:t>
            </a:r>
            <a:r>
              <a:rPr lang="en-US" altLang="ja-JP" sz="1200" dirty="0"/>
              <a:t>/</a:t>
            </a:r>
            <a:r>
              <a:rPr lang="ja-JP" altLang="en-US" sz="1200" dirty="0"/>
              <a:t>」 にある</a:t>
            </a:r>
            <a:endParaRPr lang="en-US" altLang="ja-JP" sz="1200" dirty="0"/>
          </a:p>
          <a:p>
            <a:pPr marL="285750" indent="-285750">
              <a:buFont typeface="Arial" panose="020B0604020202020204" pitchFamily="34" charset="0"/>
              <a:buChar char="•"/>
            </a:pPr>
            <a:r>
              <a:rPr lang="en-US" altLang="ja-JP" sz="1200" dirty="0"/>
              <a:t>00_Master.cer </a:t>
            </a:r>
            <a:r>
              <a:rPr lang="ja-JP" altLang="en-US" sz="1200" dirty="0"/>
              <a:t>を、</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 </a:t>
            </a:r>
            <a:r>
              <a:rPr lang="en-US" altLang="ja-JP" sz="1200" dirty="0"/>
              <a:t>(BASE64 </a:t>
            </a:r>
            <a:r>
              <a:rPr lang="ja-JP" altLang="en-US" sz="1200" dirty="0"/>
              <a:t>エンコード</a:t>
            </a:r>
            <a:r>
              <a:rPr lang="en-US" altLang="ja-JP" sz="1200" dirty="0"/>
              <a:t>)</a:t>
            </a:r>
            <a:endParaRPr lang="ja-JP" altLang="en-US" sz="1200" dirty="0"/>
          </a:p>
          <a:p>
            <a:pPr marL="285750" indent="-285750">
              <a:buFont typeface="Arial" panose="020B0604020202020204" pitchFamily="34" charset="0"/>
              <a:buChar char="•"/>
            </a:pPr>
            <a:r>
              <a:rPr lang="en-US" altLang="ja-JP" sz="1200" dirty="0"/>
              <a:t>02_Controller.pfx </a:t>
            </a:r>
            <a:r>
              <a:rPr lang="ja-JP" altLang="en-US" sz="1200" dirty="0"/>
              <a:t>を、コントローラ用の </a:t>
            </a:r>
            <a:r>
              <a:rPr lang="en-US" altLang="ja-JP" sz="1200" dirty="0"/>
              <a:t>X.509 </a:t>
            </a:r>
            <a:r>
              <a:rPr lang="ja-JP" altLang="en-US" sz="1200" dirty="0"/>
              <a:t>証明書に対応する </a:t>
            </a:r>
            <a:r>
              <a:rPr lang="en-US" altLang="ja-JP" sz="1200" dirty="0"/>
              <a:t>PFX </a:t>
            </a:r>
            <a:r>
              <a:rPr lang="ja-JP" altLang="en-US" sz="1200" dirty="0"/>
              <a:t>形式の秘密鍵を置くこと。</a:t>
            </a:r>
            <a:r>
              <a:rPr lang="en-US" altLang="ja-JP" sz="1200" dirty="0"/>
              <a:t>(※ 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サーバー側も、同じソースコードツリーを共有しているが、必ずしも当該秘密鍵ファイルを置く必要はない。</a:t>
            </a:r>
            <a:r>
              <a:rPr lang="en-US" altLang="ja-JP" sz="1200" dirty="0"/>
              <a:t>)</a:t>
            </a:r>
          </a:p>
          <a:p>
            <a:r>
              <a:rPr lang="ja-JP" altLang="en-US" sz="1200" dirty="0"/>
              <a:t>上記の鍵ファイルを更新した後、「</a:t>
            </a:r>
            <a:r>
              <a:rPr lang="en-US" altLang="ja-JP" sz="1200" dirty="0"/>
              <a:t>3-8 / 4-8 / 3B-5 / 4B-5</a:t>
            </a:r>
            <a:r>
              <a:rPr lang="ja-JP" altLang="en-US" sz="1200" dirty="0"/>
              <a:t>」の手順によりデーモンを停止し、再コンパイルを行ない、デーモンを再開すること。</a:t>
            </a:r>
          </a:p>
        </p:txBody>
      </p:sp>
    </p:spTree>
    <p:extLst>
      <p:ext uri="{BB962C8B-B14F-4D97-AF65-F5344CB8AC3E}">
        <p14:creationId xmlns:p14="http://schemas.microsoft.com/office/powerpoint/2010/main" val="158353362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85403"/>
          </a:xfrm>
        </p:spPr>
        <p:txBody>
          <a:bodyPr>
            <a:normAutofit/>
          </a:bodyPr>
          <a:lstStyle/>
          <a:p>
            <a:r>
              <a:rPr lang="ja-JP" altLang="en-US" sz="1800" dirty="0"/>
              <a:t>本手順書のここまでのページでは、コントローラの </a:t>
            </a:r>
            <a:r>
              <a:rPr lang="en-US" altLang="ja-JP" sz="1800" dirty="0"/>
              <a:t>IPv4 </a:t>
            </a:r>
            <a:r>
              <a:rPr lang="ja-JP" altLang="en-US" sz="1800" dirty="0"/>
              <a:t>アドレスそのものを指定して設定ファイル等を記載してきた。</a:t>
            </a:r>
            <a:r>
              <a:rPr lang="en-US" altLang="ja-JP" sz="1800" dirty="0"/>
              <a:t>IPv4 </a:t>
            </a:r>
            <a:r>
              <a:rPr lang="ja-JP" altLang="en-US" sz="1800" dirty="0"/>
              <a:t>アドレスを記載するべき部分には、代わりに、</a:t>
            </a:r>
            <a:r>
              <a:rPr lang="en-US" altLang="ja-JP" sz="1800" dirty="0"/>
              <a:t>DNS FQDN </a:t>
            </a:r>
            <a:r>
              <a:rPr lang="ja-JP" altLang="en-US" sz="1800" dirty="0"/>
              <a:t>を記載することも可能である。</a:t>
            </a:r>
          </a:p>
          <a:p>
            <a:pPr lvl="1"/>
            <a:r>
              <a:rPr lang="ja-JP" altLang="en-US" sz="1400" dirty="0"/>
              <a:t>メリット</a:t>
            </a:r>
            <a:r>
              <a:rPr lang="en-US" altLang="ja-JP" sz="1400" dirty="0"/>
              <a:t>: </a:t>
            </a:r>
            <a:r>
              <a:rPr lang="ja-JP" altLang="en-US" sz="1200" dirty="0"/>
              <a:t>将来のいずれかのコントローラの </a:t>
            </a:r>
            <a:r>
              <a:rPr lang="en-US" altLang="ja-JP" sz="1200" dirty="0"/>
              <a:t>IPv4 </a:t>
            </a:r>
            <a:r>
              <a:rPr lang="ja-JP" altLang="en-US" sz="1200" dirty="0"/>
              <a:t>アドレスの変更に対応できる。</a:t>
            </a:r>
            <a:endParaRPr lang="en-US" altLang="ja-JP" sz="1200" dirty="0"/>
          </a:p>
          <a:p>
            <a:pPr lvl="1"/>
            <a:r>
              <a:rPr lang="ja-JP" altLang="en-US" sz="1400" dirty="0"/>
              <a:t>デメリット</a:t>
            </a:r>
            <a:r>
              <a:rPr lang="en-US" altLang="ja-JP" sz="1400" dirty="0"/>
              <a:t>: </a:t>
            </a:r>
            <a:r>
              <a:rPr lang="ja-JP" altLang="en-US" sz="1200" dirty="0"/>
              <a:t>安定した </a:t>
            </a:r>
            <a:r>
              <a:rPr lang="en-US" altLang="ja-JP" sz="1200" dirty="0"/>
              <a:t>DNS </a:t>
            </a:r>
            <a:r>
              <a:rPr lang="ja-JP" altLang="en-US" sz="1200" dirty="0"/>
              <a:t>ゾーンの用意やホストの定義が必要となる。また、何らかの原因で </a:t>
            </a:r>
            <a:r>
              <a:rPr lang="en-US" altLang="ja-JP" sz="1200" dirty="0"/>
              <a:t>DNS </a:t>
            </a:r>
            <a:r>
              <a:rPr lang="ja-JP" altLang="en-US" sz="1200" dirty="0"/>
              <a:t>がダウンした場合に、通信が不能になる。</a:t>
            </a:r>
            <a:endParaRPr lang="en-US" altLang="ja-JP" sz="1200" dirty="0"/>
          </a:p>
          <a:p>
            <a:r>
              <a:rPr lang="ja-JP" altLang="en-US" sz="1800" dirty="0"/>
              <a:t>アプリケーション </a:t>
            </a:r>
            <a:r>
              <a:rPr lang="en-US" altLang="ja-JP" sz="1800" dirty="0"/>
              <a:t>-&gt; </a:t>
            </a:r>
            <a:r>
              <a:rPr lang="ja-JP" altLang="en-US" sz="1800" dirty="0"/>
              <a:t>各コントローラ の接続において、</a:t>
            </a:r>
            <a:r>
              <a:rPr lang="en-US" altLang="ja-JP" sz="1800" dirty="0"/>
              <a:t>DNS FQDN </a:t>
            </a:r>
            <a:r>
              <a:rPr lang="ja-JP" altLang="en-US" sz="1800" dirty="0"/>
              <a:t>を指定することができる。</a:t>
            </a:r>
            <a:endParaRPr lang="en-US" altLang="ja-JP" sz="1800" dirty="0"/>
          </a:p>
          <a:p>
            <a:pPr lvl="1"/>
            <a:r>
              <a:rPr lang="ja-JP" altLang="en-US" sz="1400" dirty="0"/>
              <a:t>アプリケーション側では、</a:t>
            </a:r>
            <a:r>
              <a:rPr kumimoji="1" lang="ja-JP" altLang="en-US" sz="1400" dirty="0"/>
              <a:t>「</a:t>
            </a:r>
            <a:r>
              <a:rPr lang="en-US" altLang="ja-JP" sz="1400" dirty="0"/>
              <a:t>6-4</a:t>
            </a:r>
            <a:r>
              <a:rPr lang="ja-JP" altLang="en-US" sz="1400" dirty="0"/>
              <a:t>」および「</a:t>
            </a:r>
            <a:r>
              <a:rPr lang="en-US" altLang="ja-JP" sz="1400" dirty="0"/>
              <a:t>7-8</a:t>
            </a:r>
            <a:r>
              <a:rPr lang="ja-JP" altLang="en-US" sz="1400" dirty="0"/>
              <a:t>」で </a:t>
            </a:r>
            <a:r>
              <a:rPr lang="en-US" altLang="ja-JP" sz="1400" dirty="0"/>
              <a:t>EntryPoint.dat </a:t>
            </a:r>
            <a:r>
              <a:rPr lang="ja-JP" altLang="en-US" sz="1400" dirty="0"/>
              <a:t>にコントローラの </a:t>
            </a:r>
            <a:r>
              <a:rPr lang="en-US" altLang="ja-JP" sz="1400" dirty="0"/>
              <a:t>IP </a:t>
            </a:r>
            <a:r>
              <a:rPr lang="ja-JP" altLang="en-US" sz="1400" dirty="0"/>
              <a:t>アドレスを指定したが、</a:t>
            </a:r>
            <a:r>
              <a:rPr lang="en-US" altLang="ja-JP" sz="1400" dirty="0"/>
              <a:t>DNS </a:t>
            </a:r>
            <a:r>
              <a:rPr lang="ja-JP" altLang="en-US" sz="1400" dirty="0"/>
              <a:t>ホスト名 </a:t>
            </a:r>
            <a:r>
              <a:rPr lang="en-US" altLang="ja-JP" sz="1400" dirty="0"/>
              <a:t>(FQDN) </a:t>
            </a:r>
            <a:r>
              <a:rPr lang="ja-JP" altLang="en-US" sz="1400" dirty="0"/>
              <a:t>が利用可能であれば、</a:t>
            </a:r>
            <a:r>
              <a:rPr lang="en-US" altLang="ja-JP" sz="1400" dirty="0"/>
              <a:t>DNS </a:t>
            </a:r>
            <a:r>
              <a:rPr lang="ja-JP" altLang="en-US" sz="1400" dirty="0"/>
              <a:t>名を指定することも可能である。</a:t>
            </a:r>
            <a:br>
              <a:rPr lang="en-US" altLang="ja-JP" sz="1400" dirty="0"/>
            </a:br>
            <a:r>
              <a:rPr lang="ja-JP" altLang="en-US" sz="1400" dirty="0"/>
              <a:t>例</a:t>
            </a:r>
            <a:r>
              <a:rPr lang="en-US" altLang="ja-JP" sz="1400" dirty="0"/>
              <a:t>: </a:t>
            </a:r>
            <a:r>
              <a:rPr lang="en-US" altLang="ja-JP" sz="1400" b="1" dirty="0">
                <a:solidFill>
                  <a:schemeClr val="accent6">
                    <a:lumMod val="75000"/>
                  </a:schemeClr>
                </a:solidFill>
              </a:rPr>
              <a:t>https://</a:t>
            </a:r>
            <a:r>
              <a:rPr lang="en-US" altLang="ja-JP" sz="1400" b="1" dirty="0">
                <a:solidFill>
                  <a:srgbClr val="FF0000"/>
                </a:solidFill>
              </a:rPr>
              <a:t>abc.example.org</a:t>
            </a:r>
            <a:r>
              <a:rPr lang="en-US" altLang="ja-JP" sz="1400" b="1" dirty="0">
                <a:solidFill>
                  <a:schemeClr val="accent6">
                    <a:lumMod val="75000"/>
                  </a:schemeClr>
                </a:solidFill>
              </a:rPr>
              <a:t>/thingate/ </a:t>
            </a:r>
            <a:r>
              <a:rPr lang="en-US" altLang="ja-JP" sz="1400" dirty="0"/>
              <a:t>(2 </a:t>
            </a:r>
            <a:r>
              <a:rPr lang="ja-JP" altLang="en-US" sz="1400" dirty="0"/>
              <a:t>台以上コントローラがある場合も同様</a:t>
            </a:r>
            <a:r>
              <a:rPr lang="en-US" altLang="ja-JP" sz="1400" dirty="0"/>
              <a:t>)</a:t>
            </a:r>
            <a:endParaRPr lang="en-US" altLang="ja-JP" sz="1400" b="1" dirty="0">
              <a:solidFill>
                <a:schemeClr val="accent6">
                  <a:lumMod val="75000"/>
                </a:schemeClr>
              </a:solidFill>
            </a:endParaRPr>
          </a:p>
          <a:p>
            <a:pPr lvl="2"/>
            <a:r>
              <a:rPr lang="ja-JP" altLang="en-US" sz="1200" dirty="0"/>
              <a:t>長期的に利用される可能性があるサービスを構築するときは、</a:t>
            </a:r>
            <a:r>
              <a:rPr lang="en-US" altLang="ja-JP" sz="1200" dirty="0"/>
              <a:t>IP </a:t>
            </a:r>
            <a:r>
              <a:rPr lang="ja-JP" altLang="en-US" sz="1200" dirty="0"/>
              <a:t>アドレス直打ちではなく、</a:t>
            </a:r>
            <a:r>
              <a:rPr lang="en-US" altLang="ja-JP" sz="1200" dirty="0"/>
              <a:t>DNS </a:t>
            </a:r>
            <a:r>
              <a:rPr lang="ja-JP" altLang="en-US" sz="1200" dirty="0"/>
              <a:t>名による運用を推奨する。</a:t>
            </a:r>
            <a:endParaRPr lang="en-US" altLang="ja-JP" sz="1200" dirty="0"/>
          </a:p>
          <a:p>
            <a:r>
              <a:rPr lang="ja-JP" altLang="en-US" sz="1800" dirty="0"/>
              <a:t>中継ゲートウェイ </a:t>
            </a:r>
            <a:r>
              <a:rPr lang="en-US" altLang="ja-JP" sz="1800" dirty="0"/>
              <a:t>-&gt; </a:t>
            </a:r>
            <a:r>
              <a:rPr lang="ja-JP" altLang="en-US" sz="1800" dirty="0"/>
              <a:t>コントローラ の接続において、</a:t>
            </a:r>
            <a:r>
              <a:rPr lang="en-US" altLang="ja-JP" sz="1800" dirty="0"/>
              <a:t>DNS FQDN </a:t>
            </a:r>
            <a:r>
              <a:rPr lang="ja-JP" altLang="en-US" sz="1800" dirty="0"/>
              <a:t>を指定することができる。</a:t>
            </a:r>
            <a:endParaRPr lang="en-US" altLang="ja-JP" sz="1800" dirty="0"/>
          </a:p>
          <a:p>
            <a:pPr lvl="1"/>
            <a:r>
              <a:rPr lang="ja-JP" altLang="en-US" sz="1400" dirty="0"/>
              <a:t>中継ゲートウェイ側では、「</a:t>
            </a:r>
            <a:r>
              <a:rPr lang="en-US" altLang="ja-JP" sz="1400" dirty="0"/>
              <a:t>5-4</a:t>
            </a:r>
            <a:r>
              <a:rPr lang="ja-JP" altLang="en-US" sz="1400" dirty="0"/>
              <a:t>」で「</a:t>
            </a:r>
            <a:r>
              <a:rPr lang="en-US" altLang="ja-JP" sz="1400" dirty="0"/>
              <a:t>ThinGate.ini</a:t>
            </a:r>
            <a:r>
              <a:rPr lang="ja-JP" altLang="en-US" sz="1400" dirty="0"/>
              <a:t>」にコントローラの </a:t>
            </a:r>
            <a:r>
              <a:rPr lang="en-US" altLang="ja-JP" sz="1400" dirty="0"/>
              <a:t>IP </a:t>
            </a:r>
            <a:r>
              <a:rPr lang="ja-JP" altLang="en-US" sz="1400" dirty="0"/>
              <a:t>アドレスを指定したが、</a:t>
            </a:r>
            <a:r>
              <a:rPr lang="en-US" altLang="ja-JP" sz="1400" dirty="0"/>
              <a:t>DNS </a:t>
            </a:r>
            <a:r>
              <a:rPr lang="ja-JP" altLang="en-US" sz="1400" dirty="0"/>
              <a:t>ホスト名 </a:t>
            </a:r>
            <a:r>
              <a:rPr lang="en-US" altLang="ja-JP" sz="1400" dirty="0"/>
              <a:t>(FQDN) </a:t>
            </a:r>
            <a:r>
              <a:rPr lang="ja-JP" altLang="en-US" sz="1400" dirty="0"/>
              <a:t>が利用可能であれば、</a:t>
            </a:r>
            <a:r>
              <a:rPr lang="en-US" altLang="ja-JP" sz="1400" dirty="0"/>
              <a:t>DNS </a:t>
            </a:r>
            <a:r>
              <a:rPr lang="ja-JP" altLang="en-US" sz="1400" dirty="0"/>
              <a:t>名を指定することも可能である。</a:t>
            </a:r>
            <a:r>
              <a:rPr lang="en-US" altLang="ja-JP" sz="1400" dirty="0"/>
              <a:t>(2 </a:t>
            </a:r>
            <a:r>
              <a:rPr lang="ja-JP" altLang="en-US" sz="1400" dirty="0"/>
              <a:t>台以上コントローラがある場合も同様</a:t>
            </a:r>
            <a:r>
              <a:rPr lang="en-US" altLang="ja-JP" sz="1400" dirty="0"/>
              <a:t>)</a:t>
            </a:r>
            <a:br>
              <a:rPr lang="en-US" altLang="ja-JP" sz="1400" dirty="0"/>
            </a:br>
            <a:r>
              <a:rPr lang="ja-JP" altLang="en-US" sz="1400" dirty="0"/>
              <a:t>例</a:t>
            </a:r>
            <a:r>
              <a:rPr lang="en-US" altLang="ja-JP" sz="1400" dirty="0"/>
              <a:t>: </a:t>
            </a:r>
            <a:r>
              <a:rPr lang="en-US" altLang="ja-JP" sz="1400" b="1" dirty="0" err="1">
                <a:solidFill>
                  <a:schemeClr val="accent6">
                    <a:lumMod val="75000"/>
                  </a:schemeClr>
                </a:solidFill>
              </a:rPr>
              <a:t>ControllerUrl</a:t>
            </a:r>
            <a:r>
              <a:rPr lang="en-US" altLang="ja-JP" sz="1400" b="1" dirty="0">
                <a:solidFill>
                  <a:schemeClr val="accent6">
                    <a:lumMod val="75000"/>
                  </a:schemeClr>
                </a:solidFill>
              </a:rPr>
              <a:t>         http://</a:t>
            </a:r>
            <a:r>
              <a:rPr lang="en-US" altLang="ja-JP" sz="1400" b="1" dirty="0">
                <a:solidFill>
                  <a:srgbClr val="FF0000"/>
                </a:solidFill>
              </a:rPr>
              <a:t>abc.example.org</a:t>
            </a:r>
            <a:r>
              <a:rPr lang="en-US" altLang="ja-JP" sz="1400" b="1" dirty="0">
                <a:solidFill>
                  <a:schemeClr val="accent6">
                    <a:lumMod val="75000"/>
                  </a:schemeClr>
                </a:solidFill>
              </a:rPr>
              <a:t>:88/thincontrol/</a:t>
            </a:r>
          </a:p>
          <a:p>
            <a:pPr lvl="2"/>
            <a:r>
              <a:rPr lang="ja-JP" altLang="en-US" sz="1200" dirty="0"/>
              <a:t>長期的に利用される可能性があるサービスを構築するときは、</a:t>
            </a:r>
            <a:r>
              <a:rPr lang="en-US" altLang="ja-JP" sz="1200" dirty="0"/>
              <a:t>IP </a:t>
            </a:r>
            <a:r>
              <a:rPr lang="ja-JP" altLang="en-US" sz="1200" dirty="0"/>
              <a:t>アドレス直打ちではなく、</a:t>
            </a:r>
            <a:r>
              <a:rPr lang="en-US" altLang="ja-JP" sz="1200" dirty="0"/>
              <a:t>DNS </a:t>
            </a:r>
            <a:r>
              <a:rPr lang="ja-JP" altLang="en-US" sz="1200" dirty="0"/>
              <a:t>名による運用を推奨する。</a:t>
            </a:r>
            <a:endParaRPr lang="en-US" altLang="ja-JP" sz="1200" dirty="0"/>
          </a:p>
          <a:p>
            <a:r>
              <a:rPr lang="ja-JP" altLang="en-US" sz="2000" dirty="0"/>
              <a:t>各コントローラ → データベースのリモート接続 </a:t>
            </a:r>
            <a:r>
              <a:rPr lang="en-US" altLang="ja-JP" sz="2000" dirty="0"/>
              <a:t>(</a:t>
            </a:r>
            <a:r>
              <a:rPr lang="ja-JP" altLang="en-US" sz="2000" dirty="0"/>
              <a:t>独立データベースサーバーの場合</a:t>
            </a:r>
            <a:r>
              <a:rPr lang="en-US" altLang="ja-JP" sz="2000" dirty="0"/>
              <a:t>) </a:t>
            </a:r>
            <a:r>
              <a:rPr lang="ja-JP" altLang="en-US" sz="2000" dirty="0"/>
              <a:t>において、</a:t>
            </a:r>
            <a:r>
              <a:rPr lang="en-US" altLang="ja-JP" sz="2000" dirty="0"/>
              <a:t> DNS FQDN </a:t>
            </a:r>
            <a:r>
              <a:rPr lang="ja-JP" altLang="en-US" sz="2000" dirty="0"/>
              <a:t>を指定することができる。</a:t>
            </a:r>
            <a:endParaRPr lang="en-US" altLang="ja-JP" sz="2000" dirty="0"/>
          </a:p>
          <a:p>
            <a:pPr lvl="1"/>
            <a:r>
              <a:rPr lang="ja-JP" altLang="en-US" sz="1400" dirty="0"/>
              <a:t>データベースがコントローラとは異なるホストにある場合、各コントローラ側では、「</a:t>
            </a:r>
            <a:r>
              <a:rPr lang="en-US" altLang="ja-JP" sz="1400" dirty="0"/>
              <a:t>7-6</a:t>
            </a:r>
            <a:r>
              <a:rPr lang="ja-JP" altLang="en-US" sz="1400" dirty="0"/>
              <a:t>」の </a:t>
            </a:r>
            <a:r>
              <a:rPr lang="en-US" altLang="ja-JP" sz="1400" dirty="0"/>
              <a:t>DB </a:t>
            </a:r>
            <a:r>
              <a:rPr lang="ja-JP" altLang="en-US" sz="1400" dirty="0"/>
              <a:t>接続文字列のサンプルとして </a:t>
            </a:r>
            <a:r>
              <a:rPr lang="en-US" altLang="ja-JP" sz="1400" dirty="0"/>
              <a:t>IPv4 </a:t>
            </a:r>
            <a:r>
              <a:rPr lang="ja-JP" altLang="en-US" sz="1400" dirty="0"/>
              <a:t>アドレスを指定していた部分について、代わりに </a:t>
            </a:r>
            <a:r>
              <a:rPr lang="en-US" altLang="ja-JP" sz="1400" dirty="0"/>
              <a:t>DNS </a:t>
            </a:r>
            <a:r>
              <a:rPr lang="ja-JP" altLang="en-US" sz="1400" dirty="0"/>
              <a:t>名を指定することも可能である。</a:t>
            </a:r>
            <a:endParaRPr lang="en-US" altLang="ja-JP" sz="1400" dirty="0"/>
          </a:p>
          <a:p>
            <a:pPr lvl="1"/>
            <a:endParaRPr lang="en-US" altLang="ja-JP"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8-9. IP </a:t>
            </a:r>
            <a:r>
              <a:rPr kumimoji="1" lang="ja-JP" altLang="en-US" sz="3200" dirty="0"/>
              <a:t>アドレスの代わりに </a:t>
            </a:r>
            <a:r>
              <a:rPr lang="en-US" altLang="ja-JP" sz="3200" dirty="0"/>
              <a:t>DNS FQDN </a:t>
            </a:r>
            <a:r>
              <a:rPr lang="ja-JP" altLang="en-US" sz="3200" dirty="0"/>
              <a:t>を指定する方法</a:t>
            </a:r>
            <a:endParaRPr kumimoji="1" lang="ja-JP" altLang="en-US" sz="3200" dirty="0"/>
          </a:p>
        </p:txBody>
      </p:sp>
      <p:sp>
        <p:nvSpPr>
          <p:cNvPr id="5" name="テキスト ボックス 4"/>
          <p:cNvSpPr txBox="1"/>
          <p:nvPr/>
        </p:nvSpPr>
        <p:spPr>
          <a:xfrm>
            <a:off x="3265930" y="5936645"/>
            <a:ext cx="8071943" cy="784830"/>
          </a:xfrm>
          <a:prstGeom prst="rect">
            <a:avLst/>
          </a:prstGeom>
          <a:solidFill>
            <a:srgbClr val="FFFFCC"/>
          </a:solidFill>
          <a:ln>
            <a:solidFill>
              <a:schemeClr val="tx1"/>
            </a:solidFill>
          </a:ln>
        </p:spPr>
        <p:txBody>
          <a:bodyPr wrap="square" rtlCol="0">
            <a:spAutoFit/>
          </a:bodyPr>
          <a:lstStyle/>
          <a:p>
            <a:r>
              <a:rPr lang="en-US" altLang="ja-JP" sz="900" dirty="0">
                <a:latin typeface="Consolas" panose="020B0609020204030204" pitchFamily="49" charset="0"/>
              </a:rPr>
              <a:t>(…</a:t>
            </a:r>
            <a:r>
              <a:rPr lang="ja-JP" altLang="en-US" sz="900" dirty="0">
                <a:latin typeface="Consolas" panose="020B0609020204030204" pitchFamily="49" charset="0"/>
              </a:rPr>
              <a:t>略</a:t>
            </a:r>
            <a:r>
              <a:rPr lang="en-US" altLang="ja-JP" sz="900" dirty="0">
                <a:latin typeface="Consolas" panose="020B0609020204030204" pitchFamily="49" charset="0"/>
              </a:rPr>
              <a:t>)</a:t>
            </a:r>
          </a:p>
          <a:p>
            <a:r>
              <a:rPr lang="en-US" altLang="ja-JP" sz="900" dirty="0">
                <a:latin typeface="Consolas" panose="020B0609020204030204" pitchFamily="49" charset="0"/>
              </a:rPr>
              <a:t>   "</a:t>
            </a:r>
            <a:r>
              <a:rPr lang="en-US" altLang="ja-JP" sz="900" dirty="0" err="1">
                <a:latin typeface="Consolas" panose="020B0609020204030204" pitchFamily="49" charset="0"/>
              </a:rPr>
              <a:t>DbConnectionString_Read</a:t>
            </a:r>
            <a:r>
              <a:rPr lang="en-US" altLang="ja-JP" sz="900" dirty="0">
                <a:latin typeface="Consolas" panose="020B0609020204030204" pitchFamily="49" charset="0"/>
              </a:rPr>
              <a:t>": "Data Source=</a:t>
            </a:r>
            <a:r>
              <a:rPr lang="en-US" altLang="ja-JP" sz="900" b="1" u="sng" dirty="0" err="1">
                <a:solidFill>
                  <a:srgbClr val="0000FF"/>
                </a:solidFill>
                <a:latin typeface="Consolas" panose="020B0609020204030204" pitchFamily="49" charset="0"/>
              </a:rPr>
              <a:t>database.private.example.org</a:t>
            </a:r>
            <a:r>
              <a:rPr lang="en-US" altLang="ja-JP" sz="900" dirty="0" err="1">
                <a:latin typeface="Consolas" panose="020B0609020204030204" pitchFamily="49" charset="0"/>
              </a:rPr>
              <a:t>;Initial</a:t>
            </a:r>
            <a:r>
              <a:rPr lang="en-US" altLang="ja-JP" sz="900" dirty="0">
                <a:latin typeface="Consolas" panose="020B0609020204030204" pitchFamily="49" charset="0"/>
              </a:rPr>
              <a:t> 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sql_thin_reader;Password</a:t>
            </a:r>
            <a:r>
              <a:rPr lang="en-US" altLang="ja-JP" sz="900" dirty="0">
                <a:latin typeface="Consolas" panose="020B0609020204030204" pitchFamily="49" charset="0"/>
              </a:rPr>
              <a:t>=********;",</a:t>
            </a:r>
          </a:p>
          <a:p>
            <a:r>
              <a:rPr lang="en-US" altLang="ja-JP" sz="900" dirty="0">
                <a:latin typeface="Consolas" panose="020B0609020204030204" pitchFamily="49" charset="0"/>
              </a:rPr>
              <a:t>  "</a:t>
            </a:r>
            <a:r>
              <a:rPr lang="en-US" altLang="ja-JP" sz="900" dirty="0" err="1">
                <a:latin typeface="Consolas" panose="020B0609020204030204" pitchFamily="49" charset="0"/>
              </a:rPr>
              <a:t>DbConnectionString_Write</a:t>
            </a:r>
            <a:r>
              <a:rPr lang="en-US" altLang="ja-JP" sz="900" dirty="0">
                <a:latin typeface="Consolas" panose="020B0609020204030204" pitchFamily="49" charset="0"/>
              </a:rPr>
              <a:t>": "Data Source=</a:t>
            </a:r>
            <a:r>
              <a:rPr lang="en-US" altLang="ja-JP" sz="900" b="1" u="sng" dirty="0" err="1">
                <a:solidFill>
                  <a:srgbClr val="0000FF"/>
                </a:solidFill>
                <a:latin typeface="Consolas" panose="020B0609020204030204" pitchFamily="49" charset="0"/>
              </a:rPr>
              <a:t>database.private.example.org</a:t>
            </a:r>
            <a:r>
              <a:rPr lang="en-US" altLang="ja-JP" sz="900" dirty="0" err="1">
                <a:latin typeface="Consolas" panose="020B0609020204030204" pitchFamily="49" charset="0"/>
              </a:rPr>
              <a:t>;Initial</a:t>
            </a:r>
            <a:r>
              <a:rPr lang="en-US" altLang="ja-JP" sz="900" dirty="0">
                <a:latin typeface="Consolas" panose="020B0609020204030204" pitchFamily="49" charset="0"/>
              </a:rPr>
              <a:t> 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sql_thin_writer;Password</a:t>
            </a:r>
            <a:r>
              <a:rPr lang="en-US" altLang="ja-JP" sz="900" dirty="0">
                <a:latin typeface="Consolas" panose="020B0609020204030204" pitchFamily="49" charset="0"/>
              </a:rPr>
              <a:t>=********;" }</a:t>
            </a:r>
            <a:endParaRPr kumimoji="1" lang="ja-JP" altLang="en-US" sz="900" dirty="0">
              <a:latin typeface="Consolas" panose="020B0609020204030204" pitchFamily="49" charset="0"/>
            </a:endParaRPr>
          </a:p>
        </p:txBody>
      </p:sp>
      <p:sp>
        <p:nvSpPr>
          <p:cNvPr id="6" name="テキスト ボックス 5"/>
          <p:cNvSpPr txBox="1"/>
          <p:nvPr/>
        </p:nvSpPr>
        <p:spPr>
          <a:xfrm>
            <a:off x="8634088" y="2849453"/>
            <a:ext cx="3491284" cy="954107"/>
          </a:xfrm>
          <a:prstGeom prst="rect">
            <a:avLst/>
          </a:prstGeom>
          <a:solidFill>
            <a:schemeClr val="accent4">
              <a:lumMod val="20000"/>
              <a:lumOff val="80000"/>
            </a:schemeClr>
          </a:solidFill>
          <a:ln w="12700">
            <a:solidFill>
              <a:schemeClr val="tx1"/>
            </a:solidFill>
          </a:ln>
        </p:spPr>
        <p:txBody>
          <a:bodyPr wrap="square" rtlCol="0">
            <a:spAutoFit/>
          </a:bodyPr>
          <a:lstStyle/>
          <a:p>
            <a:r>
              <a:rPr lang="en-US" altLang="ja-JP" sz="800" dirty="0"/>
              <a:t>【</a:t>
            </a:r>
            <a:r>
              <a:rPr lang="ja-JP" altLang="en-US" sz="800" dirty="0"/>
              <a:t>ご注意</a:t>
            </a:r>
            <a:r>
              <a:rPr lang="en-US" altLang="ja-JP" sz="800" dirty="0"/>
              <a:t>】</a:t>
            </a:r>
            <a:r>
              <a:rPr lang="ja-JP" altLang="en-US" sz="800" dirty="0"/>
              <a:t> 現在のシン・テレワークシステムのコントローラおよび中継ゲートウェイは、グローバル </a:t>
            </a:r>
            <a:r>
              <a:rPr lang="en-US" altLang="ja-JP" sz="800" dirty="0"/>
              <a:t>IPv4 </a:t>
            </a:r>
            <a:r>
              <a:rPr lang="ja-JP" altLang="en-US" sz="800" dirty="0"/>
              <a:t>アドレスを用いて運用することを想定して開発されています。</a:t>
            </a:r>
          </a:p>
          <a:p>
            <a:r>
              <a:rPr lang="en-US" altLang="ja-JP" sz="800" dirty="0"/>
              <a:t>(</a:t>
            </a:r>
            <a:r>
              <a:rPr lang="ja-JP" altLang="en-US" sz="800" dirty="0"/>
              <a:t>ユーザーは、</a:t>
            </a:r>
            <a:r>
              <a:rPr lang="en-US" altLang="ja-JP" sz="800" dirty="0"/>
              <a:t>IPv6 </a:t>
            </a:r>
            <a:r>
              <a:rPr lang="ja-JP" altLang="en-US" sz="800" dirty="0"/>
              <a:t>環境からでも、</a:t>
            </a:r>
            <a:r>
              <a:rPr lang="en-US" altLang="ja-JP" sz="800" dirty="0" err="1"/>
              <a:t>IPoE</a:t>
            </a:r>
            <a:r>
              <a:rPr lang="en-US" altLang="ja-JP" sz="800" dirty="0"/>
              <a:t> </a:t>
            </a:r>
            <a:r>
              <a:rPr lang="ja-JP" altLang="en-US" sz="800" dirty="0"/>
              <a:t>方式のトンネル技術、または</a:t>
            </a:r>
            <a:r>
              <a:rPr lang="en-US" altLang="ja-JP" sz="800" dirty="0"/>
              <a:t>DNS64/NAT64 </a:t>
            </a:r>
            <a:r>
              <a:rPr lang="ja-JP" altLang="en-US" sz="800" dirty="0"/>
              <a:t>経由で利用可能ですが、コントローラおよび中継</a:t>
            </a:r>
            <a:r>
              <a:rPr lang="ja-JP" altLang="en-US" sz="800"/>
              <a:t>ゲートウェイそのものには、グローバル </a:t>
            </a:r>
            <a:r>
              <a:rPr lang="en-US" altLang="ja-JP" sz="800" dirty="0"/>
              <a:t>IPv4 </a:t>
            </a:r>
            <a:r>
              <a:rPr lang="ja-JP" altLang="en-US" sz="800" dirty="0"/>
              <a:t>アドレスを割り当てる必要があります。</a:t>
            </a:r>
            <a:r>
              <a:rPr lang="en-US" altLang="ja-JP" sz="800" dirty="0"/>
              <a:t>) </a:t>
            </a:r>
            <a:r>
              <a:rPr lang="ja-JP" altLang="en-US" sz="800" dirty="0"/>
              <a:t>また、コントローラおよび中継ゲートウェイで </a:t>
            </a:r>
            <a:r>
              <a:rPr lang="en-US" altLang="ja-JP" sz="800" dirty="0"/>
              <a:t>DNS FQDN </a:t>
            </a:r>
            <a:r>
              <a:rPr lang="ja-JP" altLang="en-US" sz="800" dirty="0"/>
              <a:t>を指定する場合は、その </a:t>
            </a:r>
            <a:r>
              <a:rPr lang="en-US" altLang="ja-JP" sz="800" dirty="0"/>
              <a:t>DNS FQDN </a:t>
            </a:r>
            <a:r>
              <a:rPr lang="ja-JP" altLang="en-US" sz="800" dirty="0"/>
              <a:t>は </a:t>
            </a:r>
            <a:r>
              <a:rPr lang="en-US" altLang="ja-JP" sz="800" dirty="0"/>
              <a:t>IPv4 </a:t>
            </a:r>
            <a:r>
              <a:rPr lang="ja-JP" altLang="en-US" sz="800" dirty="0"/>
              <a:t>アドレス </a:t>
            </a:r>
            <a:r>
              <a:rPr lang="en-US" altLang="ja-JP" sz="800" dirty="0"/>
              <a:t>(A </a:t>
            </a:r>
            <a:r>
              <a:rPr lang="ja-JP" altLang="en-US" sz="800" dirty="0"/>
              <a:t>レコード</a:t>
            </a:r>
            <a:r>
              <a:rPr lang="en-US" altLang="ja-JP" sz="800" dirty="0"/>
              <a:t>) </a:t>
            </a:r>
            <a:r>
              <a:rPr lang="ja-JP" altLang="en-US" sz="800" dirty="0"/>
              <a:t>のみを応答する必要があり、</a:t>
            </a:r>
            <a:r>
              <a:rPr lang="en-US" altLang="ja-JP" sz="800" dirty="0"/>
              <a:t>IPv6 </a:t>
            </a:r>
            <a:r>
              <a:rPr lang="ja-JP" altLang="en-US" sz="800" dirty="0"/>
              <a:t>アドレス </a:t>
            </a:r>
            <a:r>
              <a:rPr lang="en-US" altLang="ja-JP" sz="800" dirty="0"/>
              <a:t>(AAAA </a:t>
            </a:r>
            <a:r>
              <a:rPr lang="ja-JP" altLang="en-US" sz="800" dirty="0"/>
              <a:t>レコード</a:t>
            </a:r>
            <a:r>
              <a:rPr lang="en-US" altLang="ja-JP" sz="800" dirty="0"/>
              <a:t>) </a:t>
            </a:r>
            <a:r>
              <a:rPr lang="ja-JP" altLang="en-US" sz="800" dirty="0"/>
              <a:t>を応答してはなりません。</a:t>
            </a:r>
          </a:p>
        </p:txBody>
      </p:sp>
    </p:spTree>
    <p:extLst>
      <p:ext uri="{BB962C8B-B14F-4D97-AF65-F5344CB8AC3E}">
        <p14:creationId xmlns:p14="http://schemas.microsoft.com/office/powerpoint/2010/main" val="8061712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2308811"/>
          </a:xfrm>
        </p:spPr>
        <p:txBody>
          <a:bodyPr>
            <a:normAutofit/>
          </a:bodyPr>
          <a:lstStyle/>
          <a:p>
            <a:r>
              <a:rPr kumimoji="1" lang="ja-JP" altLang="en-US" sz="1600" dirty="0"/>
              <a:t>本中継システムの動作で不具合がある </a:t>
            </a:r>
            <a:r>
              <a:rPr kumimoji="1" lang="en-US" altLang="ja-JP" sz="1600" dirty="0"/>
              <a:t>(</a:t>
            </a:r>
            <a:r>
              <a:rPr kumimoji="1" lang="ja-JP" altLang="en-US" sz="1600" dirty="0"/>
              <a:t>例</a:t>
            </a:r>
            <a:r>
              <a:rPr kumimoji="1" lang="en-US" altLang="ja-JP" sz="1600" dirty="0"/>
              <a:t>:</a:t>
            </a:r>
            <a:r>
              <a:rPr kumimoji="1" lang="ja-JP" altLang="en-US" sz="1600" dirty="0"/>
              <a:t> ユーザーの画面でエラーメッセージが表示された、一部のコントローラから一部の中継ゲートウェイの登録が見えない</a:t>
            </a:r>
            <a:r>
              <a:rPr lang="ja-JP" altLang="en-US" sz="1600" dirty="0"/>
              <a:t> 等</a:t>
            </a:r>
            <a:r>
              <a:rPr lang="en-US" altLang="ja-JP" sz="1600" dirty="0"/>
              <a:t>) </a:t>
            </a:r>
            <a:r>
              <a:rPr lang="ja-JP" altLang="en-US" sz="1600" dirty="0"/>
              <a:t>場合は、コントローラのログを確認する。</a:t>
            </a:r>
            <a:endParaRPr lang="en-US" altLang="ja-JP" sz="1600" dirty="0"/>
          </a:p>
          <a:p>
            <a:r>
              <a:rPr kumimoji="1" lang="ja-JP" altLang="en-US" sz="1600" dirty="0"/>
              <a:t>ログは、内容ごとにディレクトリに分類されるが、一般的に、エラーが発生している場合は「</a:t>
            </a:r>
            <a:r>
              <a:rPr kumimoji="1" lang="en-US" altLang="ja-JP" sz="1600" dirty="0"/>
              <a:t>Error/</a:t>
            </a:r>
            <a:r>
              <a:rPr kumimoji="1" lang="ja-JP" altLang="en-US" sz="1600" dirty="0"/>
              <a:t>」ディレクトリのログファイルにエラーの原因が自然言語で表示される。したがって、不具合時は、まず、「</a:t>
            </a:r>
            <a:r>
              <a:rPr kumimoji="1" lang="en-US" altLang="ja-JP" sz="1600" dirty="0"/>
              <a:t>Error/</a:t>
            </a:r>
            <a:r>
              <a:rPr kumimoji="1" lang="ja-JP" altLang="en-US" sz="1600" dirty="0"/>
              <a:t>」ディレクトリを確認する。</a:t>
            </a:r>
            <a:endParaRPr kumimoji="1" lang="en-US" altLang="ja-JP" sz="1600" dirty="0"/>
          </a:p>
          <a:p>
            <a:r>
              <a:rPr lang="ja-JP" altLang="en-US" sz="1600" dirty="0"/>
              <a:t>コントローラのログの確認は、コントローラが正常に稼働している場合は、「システム管理者用 仮想ファイルブラウザ」から快適に実施できる。</a:t>
            </a:r>
            <a:endParaRPr lang="en-US" altLang="ja-JP" sz="1600" dirty="0"/>
          </a:p>
          <a:p>
            <a:r>
              <a:rPr lang="ja-JP" altLang="en-US" sz="1600" dirty="0"/>
              <a:t>コントローラが正常に稼働しておらず </a:t>
            </a:r>
            <a:r>
              <a:rPr lang="en-US" altLang="ja-JP" sz="1600" dirty="0"/>
              <a:t>(</a:t>
            </a:r>
            <a:r>
              <a:rPr lang="ja-JP" altLang="en-US" sz="1600" dirty="0"/>
              <a:t>例</a:t>
            </a:r>
            <a:r>
              <a:rPr lang="en-US" altLang="ja-JP" sz="1600" dirty="0"/>
              <a:t>: </a:t>
            </a:r>
            <a:r>
              <a:rPr lang="ja-JP" altLang="en-US" sz="1600" dirty="0"/>
              <a:t>起動に失敗する</a:t>
            </a:r>
            <a:r>
              <a:rPr lang="en-US" altLang="ja-JP" sz="1600" dirty="0"/>
              <a:t>) </a:t>
            </a:r>
            <a:r>
              <a:rPr lang="ja-JP" altLang="en-US" sz="1600" dirty="0"/>
              <a:t>上記 </a:t>
            </a:r>
            <a:r>
              <a:rPr lang="en-US" altLang="ja-JP" sz="1600" dirty="0"/>
              <a:t>Web </a:t>
            </a:r>
            <a:r>
              <a:rPr lang="ja-JP" altLang="en-US" sz="1600" dirty="0"/>
              <a:t>経由での確認ができない場合は、対象のサーバー </a:t>
            </a:r>
            <a:r>
              <a:rPr lang="en-US" altLang="ja-JP" sz="1600" dirty="0"/>
              <a:t>(Windows or Linux) </a:t>
            </a:r>
            <a:r>
              <a:rPr lang="ja-JP" altLang="en-US" sz="1600" dirty="0"/>
              <a:t>のコントローラをインストールしているディレクトリの「</a:t>
            </a:r>
            <a:r>
              <a:rPr lang="en-US" altLang="ja-JP" sz="1600" dirty="0" err="1"/>
              <a:t>ThinControllerApp</a:t>
            </a:r>
            <a:r>
              <a:rPr lang="en-US" altLang="ja-JP" sz="1600" dirty="0"/>
              <a:t>/Log/</a:t>
            </a:r>
            <a:r>
              <a:rPr lang="ja-JP" altLang="en-US" sz="1600" dirty="0"/>
              <a:t>」ディレクトリの内容を、</a:t>
            </a:r>
            <a:r>
              <a:rPr lang="en-US" altLang="ja-JP" sz="1600" dirty="0"/>
              <a:t>SSH </a:t>
            </a:r>
            <a:r>
              <a:rPr lang="ja-JP" altLang="en-US" sz="1600" dirty="0"/>
              <a:t>または </a:t>
            </a:r>
            <a:r>
              <a:rPr lang="en-US" altLang="ja-JP" sz="1600" dirty="0"/>
              <a:t>Windows </a:t>
            </a:r>
            <a:r>
              <a:rPr lang="ja-JP" altLang="en-US" sz="1600" dirty="0"/>
              <a:t>エクスプローラ等で確認することができる。</a:t>
            </a:r>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212</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8-10. </a:t>
            </a:r>
            <a:r>
              <a:rPr lang="ja-JP" altLang="en-US" dirty="0"/>
              <a:t>コントローラのログの確認方法</a:t>
            </a:r>
            <a:endParaRPr kumimoji="1" lang="ja-JP" altLang="en-US" dirty="0"/>
          </a:p>
        </p:txBody>
      </p:sp>
      <p:pic>
        <p:nvPicPr>
          <p:cNvPr id="5" name="図 4"/>
          <p:cNvPicPr>
            <a:picLocks noChangeAspect="1"/>
          </p:cNvPicPr>
          <p:nvPr/>
        </p:nvPicPr>
        <p:blipFill>
          <a:blip r:embed="rId2"/>
          <a:stretch>
            <a:fillRect/>
          </a:stretch>
        </p:blipFill>
        <p:spPr>
          <a:xfrm>
            <a:off x="332741" y="3753594"/>
            <a:ext cx="4461642" cy="2536044"/>
          </a:xfrm>
          <a:prstGeom prst="rect">
            <a:avLst/>
          </a:prstGeom>
          <a:ln w="19050">
            <a:solidFill>
              <a:schemeClr val="tx1"/>
            </a:solidFill>
          </a:ln>
        </p:spPr>
      </p:pic>
      <p:sp>
        <p:nvSpPr>
          <p:cNvPr id="6" name="右矢印 5"/>
          <p:cNvSpPr/>
          <p:nvPr/>
        </p:nvSpPr>
        <p:spPr>
          <a:xfrm>
            <a:off x="4951939" y="4191409"/>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91374" y="508334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6282366" y="3753594"/>
            <a:ext cx="5351623" cy="2056578"/>
          </a:xfrm>
          <a:prstGeom prst="rect">
            <a:avLst/>
          </a:prstGeom>
          <a:ln w="19050">
            <a:solidFill>
              <a:schemeClr val="tx1"/>
            </a:solidFill>
          </a:ln>
        </p:spPr>
      </p:pic>
      <p:sp>
        <p:nvSpPr>
          <p:cNvPr id="9" name="右矢印 8"/>
          <p:cNvSpPr/>
          <p:nvPr/>
        </p:nvSpPr>
        <p:spPr>
          <a:xfrm>
            <a:off x="6504842" y="6118883"/>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7687356" y="6171684"/>
            <a:ext cx="4106917" cy="369332"/>
          </a:xfrm>
          <a:prstGeom prst="rect">
            <a:avLst/>
          </a:prstGeom>
          <a:noFill/>
        </p:spPr>
        <p:txBody>
          <a:bodyPr wrap="square" rtlCol="0">
            <a:spAutoFit/>
          </a:bodyPr>
          <a:lstStyle/>
          <a:p>
            <a:r>
              <a:rPr kumimoji="1" lang="ja-JP" altLang="en-US" dirty="0"/>
              <a:t>テキストファイルでエラーログが確認できる。</a:t>
            </a:r>
          </a:p>
        </p:txBody>
      </p:sp>
    </p:spTree>
    <p:extLst>
      <p:ext uri="{BB962C8B-B14F-4D97-AF65-F5344CB8AC3E}">
        <p14:creationId xmlns:p14="http://schemas.microsoft.com/office/powerpoint/2010/main" val="111098042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12024"/>
          </a:xfrm>
        </p:spPr>
        <p:txBody>
          <a:bodyPr>
            <a:normAutofit fontScale="62500" lnSpcReduction="20000"/>
          </a:bodyPr>
          <a:lstStyle/>
          <a:p>
            <a:pPr>
              <a:lnSpc>
                <a:spcPct val="120000"/>
              </a:lnSpc>
            </a:pPr>
            <a:r>
              <a:rPr kumimoji="1" lang="ja-JP" altLang="en-US" dirty="0"/>
              <a:t>「</a:t>
            </a:r>
            <a:r>
              <a:rPr kumimoji="1" lang="en-US" altLang="ja-JP" dirty="0"/>
              <a:t>Log/</a:t>
            </a:r>
            <a:r>
              <a:rPr kumimoji="1" lang="ja-JP" altLang="en-US" dirty="0"/>
              <a:t>」ディレクトリ内に保存されるログの一覧は以下のとおりである。</a:t>
            </a:r>
          </a:p>
          <a:p>
            <a:pPr lvl="1">
              <a:lnSpc>
                <a:spcPct val="120000"/>
              </a:lnSpc>
            </a:pPr>
            <a:r>
              <a:rPr lang="en-US" altLang="ja-JP" dirty="0"/>
              <a:t>Access/</a:t>
            </a:r>
          </a:p>
          <a:p>
            <a:pPr lvl="2">
              <a:lnSpc>
                <a:spcPct val="120000"/>
              </a:lnSpc>
            </a:pPr>
            <a:r>
              <a:rPr lang="ja-JP" altLang="en-US" dirty="0"/>
              <a:t>コントローラは </a:t>
            </a:r>
            <a:r>
              <a:rPr lang="en-US" altLang="ja-JP" dirty="0"/>
              <a:t>Web </a:t>
            </a:r>
            <a:r>
              <a:rPr lang="ja-JP" altLang="en-US" dirty="0"/>
              <a:t>サーバーとして動作しているが、コントローラ宛の </a:t>
            </a:r>
            <a:r>
              <a:rPr lang="en-US" altLang="ja-JP" dirty="0"/>
              <a:t>Web </a:t>
            </a:r>
            <a:r>
              <a:rPr lang="ja-JP" altLang="en-US" dirty="0"/>
              <a:t>リクエストが </a:t>
            </a:r>
            <a:r>
              <a:rPr lang="en-US" altLang="ja-JP" dirty="0"/>
              <a:t>1 </a:t>
            </a:r>
            <a:r>
              <a:rPr lang="ja-JP" altLang="en-US" dirty="0"/>
              <a:t>行に </a:t>
            </a:r>
            <a:r>
              <a:rPr lang="en-US" altLang="ja-JP" dirty="0"/>
              <a:t>1 </a:t>
            </a:r>
            <a:r>
              <a:rPr lang="ja-JP" altLang="en-US" dirty="0"/>
              <a:t>個ずつ記録される。</a:t>
            </a:r>
            <a:r>
              <a:rPr lang="en-US" altLang="ja-JP" dirty="0"/>
              <a:t>(“</a:t>
            </a:r>
            <a:r>
              <a:rPr lang="en-US" altLang="ja-JP" dirty="0" err="1"/>
              <a:t>TypeName</a:t>
            </a:r>
            <a:r>
              <a:rPr lang="en-US" altLang="ja-JP" dirty="0"/>
              <a:t>”:“</a:t>
            </a:r>
            <a:r>
              <a:rPr lang="en-US" altLang="ja-JP" dirty="0" err="1"/>
              <a:t>WebServerLogData</a:t>
            </a:r>
            <a:r>
              <a:rPr lang="en-US" altLang="ja-JP" dirty="0"/>
              <a:t>“ </a:t>
            </a:r>
            <a:r>
              <a:rPr lang="ja-JP" altLang="en-US" dirty="0"/>
              <a:t>の行</a:t>
            </a:r>
            <a:r>
              <a:rPr lang="en-US" altLang="ja-JP" dirty="0"/>
              <a:t>)</a:t>
            </a:r>
            <a:endParaRPr lang="ja-JP" altLang="en-US" dirty="0"/>
          </a:p>
          <a:p>
            <a:pPr lvl="2">
              <a:lnSpc>
                <a:spcPct val="120000"/>
              </a:lnSpc>
            </a:pPr>
            <a:r>
              <a:rPr lang="ja-JP" altLang="en-US" dirty="0"/>
              <a:t>また、コントローラが中継ゲートウェイ、シン・テレワークシステムのサーバーまたはクライアントから受け取ったリクエストの内容とレスポンスの結果が </a:t>
            </a:r>
            <a:r>
              <a:rPr lang="en-US" altLang="ja-JP" dirty="0"/>
              <a:t>1 </a:t>
            </a:r>
            <a:r>
              <a:rPr lang="ja-JP" altLang="en-US" dirty="0"/>
              <a:t>行に </a:t>
            </a:r>
            <a:r>
              <a:rPr lang="en-US" altLang="ja-JP" dirty="0"/>
              <a:t>1 </a:t>
            </a:r>
            <a:r>
              <a:rPr lang="ja-JP" altLang="en-US" dirty="0"/>
              <a:t>個ずつ記録される。</a:t>
            </a:r>
            <a:r>
              <a:rPr lang="en-US" altLang="ja-JP" dirty="0"/>
              <a:t>(“</a:t>
            </a:r>
            <a:r>
              <a:rPr lang="en-US" altLang="ja-JP" dirty="0" err="1"/>
              <a:t>TypeName</a:t>
            </a:r>
            <a:r>
              <a:rPr lang="en-US" altLang="ja-JP" dirty="0"/>
              <a:t>”:“</a:t>
            </a:r>
            <a:r>
              <a:rPr lang="en-US" altLang="ja-JP" dirty="0" err="1"/>
              <a:t>WpcResult</a:t>
            </a:r>
            <a:r>
              <a:rPr lang="en-US" altLang="ja-JP" dirty="0"/>
              <a:t>“ </a:t>
            </a:r>
            <a:r>
              <a:rPr lang="ja-JP" altLang="en-US" dirty="0"/>
              <a:t>の行</a:t>
            </a:r>
            <a:r>
              <a:rPr lang="en-US" altLang="ja-JP" dirty="0"/>
              <a:t>)</a:t>
            </a:r>
          </a:p>
          <a:p>
            <a:pPr lvl="1">
              <a:lnSpc>
                <a:spcPct val="120000"/>
              </a:lnSpc>
            </a:pPr>
            <a:r>
              <a:rPr kumimoji="1" lang="en-US" altLang="ja-JP" dirty="0"/>
              <a:t>Data/</a:t>
            </a:r>
          </a:p>
          <a:p>
            <a:pPr lvl="2">
              <a:lnSpc>
                <a:spcPct val="120000"/>
              </a:lnSpc>
            </a:pPr>
            <a:r>
              <a:rPr kumimoji="1" lang="ja-JP" altLang="en-US" dirty="0"/>
              <a:t>コントローラの動作の健康状態を示す統計情報が約 </a:t>
            </a:r>
            <a:r>
              <a:rPr kumimoji="1" lang="en-US" altLang="ja-JP" dirty="0"/>
              <a:t>10 </a:t>
            </a:r>
            <a:r>
              <a:rPr kumimoji="1" lang="ja-JP" altLang="en-US" dirty="0"/>
              <a:t>分おきに保存される。</a:t>
            </a:r>
            <a:endParaRPr kumimoji="1" lang="en-US" altLang="ja-JP" dirty="0"/>
          </a:p>
          <a:p>
            <a:pPr lvl="1">
              <a:lnSpc>
                <a:spcPct val="120000"/>
              </a:lnSpc>
            </a:pPr>
            <a:r>
              <a:rPr lang="en-US" altLang="ja-JP" dirty="0"/>
              <a:t>Debug/</a:t>
            </a:r>
          </a:p>
          <a:p>
            <a:pPr lvl="2">
              <a:lnSpc>
                <a:spcPct val="120000"/>
              </a:lnSpc>
            </a:pPr>
            <a:r>
              <a:rPr lang="ja-JP" altLang="en-US" dirty="0"/>
              <a:t>コントローラ内部の動作を示すデバッグ情報が保存される。</a:t>
            </a:r>
            <a:endParaRPr lang="en-US" altLang="ja-JP" dirty="0"/>
          </a:p>
          <a:p>
            <a:pPr lvl="1">
              <a:lnSpc>
                <a:spcPct val="120000"/>
              </a:lnSpc>
            </a:pPr>
            <a:r>
              <a:rPr kumimoji="1" lang="en-US" altLang="ja-JP" dirty="0"/>
              <a:t>Error/</a:t>
            </a:r>
          </a:p>
          <a:p>
            <a:pPr lvl="2">
              <a:lnSpc>
                <a:spcPct val="120000"/>
              </a:lnSpc>
            </a:pPr>
            <a:r>
              <a:rPr kumimoji="1" lang="ja-JP" altLang="en-US" dirty="0"/>
              <a:t>エラーが発生したとき、そのエラーの内容が</a:t>
            </a:r>
            <a:r>
              <a:rPr lang="ja-JP" altLang="en-US" dirty="0"/>
              <a:t>保存</a:t>
            </a:r>
            <a:r>
              <a:rPr kumimoji="1" lang="ja-JP" altLang="en-US" dirty="0"/>
              <a:t>される。</a:t>
            </a:r>
            <a:endParaRPr kumimoji="1" lang="en-US" altLang="ja-JP" dirty="0"/>
          </a:p>
          <a:p>
            <a:pPr lvl="1">
              <a:lnSpc>
                <a:spcPct val="120000"/>
              </a:lnSpc>
            </a:pPr>
            <a:r>
              <a:rPr lang="en-US" altLang="ja-JP" dirty="0"/>
              <a:t>Info/</a:t>
            </a:r>
          </a:p>
          <a:p>
            <a:pPr lvl="2">
              <a:lnSpc>
                <a:spcPct val="120000"/>
              </a:lnSpc>
            </a:pPr>
            <a:r>
              <a:rPr lang="en-US" altLang="ja-JP" dirty="0"/>
              <a:t>Error/ </a:t>
            </a:r>
            <a:r>
              <a:rPr lang="ja-JP" altLang="en-US" dirty="0"/>
              <a:t>の内容に加えて、参考になる情報が保存される。</a:t>
            </a:r>
            <a:r>
              <a:rPr lang="en-US" altLang="ja-JP" dirty="0"/>
              <a:t>(</a:t>
            </a:r>
            <a:r>
              <a:rPr lang="ja-JP" altLang="en-US" dirty="0"/>
              <a:t>ほとんど </a:t>
            </a:r>
            <a:r>
              <a:rPr lang="en-US" altLang="ja-JP" dirty="0"/>
              <a:t>Error/ </a:t>
            </a:r>
            <a:r>
              <a:rPr lang="ja-JP" altLang="en-US" dirty="0"/>
              <a:t>と変わらない</a:t>
            </a:r>
            <a:r>
              <a:rPr lang="en-US" altLang="ja-JP" dirty="0"/>
              <a:t>)</a:t>
            </a:r>
          </a:p>
          <a:p>
            <a:pPr lvl="1">
              <a:lnSpc>
                <a:spcPct val="120000"/>
              </a:lnSpc>
            </a:pPr>
            <a:r>
              <a:rPr kumimoji="1" lang="en-US" altLang="ja-JP" dirty="0"/>
              <a:t>Socket/</a:t>
            </a:r>
          </a:p>
          <a:p>
            <a:pPr lvl="2">
              <a:lnSpc>
                <a:spcPct val="120000"/>
              </a:lnSpc>
            </a:pPr>
            <a:r>
              <a:rPr kumimoji="1" lang="ja-JP" altLang="en-US" dirty="0"/>
              <a:t>コントローラ内部でソケット通信 </a:t>
            </a:r>
            <a:r>
              <a:rPr kumimoji="1" lang="en-US" altLang="ja-JP" dirty="0"/>
              <a:t>(Web </a:t>
            </a:r>
            <a:r>
              <a:rPr kumimoji="1" lang="ja-JP" altLang="en-US" dirty="0"/>
              <a:t>サーバー以外</a:t>
            </a:r>
            <a:r>
              <a:rPr kumimoji="1" lang="en-US" altLang="ja-JP" dirty="0"/>
              <a:t>) </a:t>
            </a:r>
            <a:r>
              <a:rPr kumimoji="1" lang="ja-JP" altLang="en-US" dirty="0"/>
              <a:t>を利用することがある。その際のソケット通信の接続 </a:t>
            </a:r>
            <a:r>
              <a:rPr kumimoji="1" lang="en-US" altLang="ja-JP" dirty="0"/>
              <a:t>/ </a:t>
            </a:r>
            <a:r>
              <a:rPr kumimoji="1" lang="ja-JP" altLang="en-US" dirty="0"/>
              <a:t>切断の記録が保存される。</a:t>
            </a:r>
            <a:endParaRPr kumimoji="1" lang="en-US" altLang="ja-JP" dirty="0"/>
          </a:p>
          <a:p>
            <a:pPr lvl="1">
              <a:lnSpc>
                <a:spcPct val="120000"/>
              </a:lnSpc>
            </a:pPr>
            <a:r>
              <a:rPr lang="en-US" altLang="ja-JP" dirty="0"/>
              <a:t>Stat/</a:t>
            </a:r>
          </a:p>
          <a:p>
            <a:pPr lvl="2">
              <a:lnSpc>
                <a:spcPct val="120000"/>
              </a:lnSpc>
            </a:pPr>
            <a:r>
              <a:rPr kumimoji="1" lang="ja-JP" altLang="en-US" dirty="0"/>
              <a:t>コントローラの内部ランタイム状態が </a:t>
            </a:r>
            <a:r>
              <a:rPr kumimoji="1" lang="en-US" altLang="ja-JP" dirty="0"/>
              <a:t>1 </a:t>
            </a:r>
            <a:r>
              <a:rPr kumimoji="1" lang="ja-JP" altLang="en-US" dirty="0"/>
              <a:t>秒に </a:t>
            </a:r>
            <a:r>
              <a:rPr kumimoji="1" lang="en-US" altLang="ja-JP" dirty="0"/>
              <a:t>1 </a:t>
            </a:r>
            <a:r>
              <a:rPr kumimoji="1" lang="ja-JP" altLang="en-US" dirty="0"/>
              <a:t>回保存される。</a:t>
            </a:r>
            <a:endParaRPr kumimoji="1" lang="en-US" altLang="ja-JP" dirty="0"/>
          </a:p>
          <a:p>
            <a:pPr lvl="3">
              <a:lnSpc>
                <a:spcPct val="120000"/>
              </a:lnSpc>
            </a:pPr>
            <a:r>
              <a:rPr lang="en-US" altLang="ja-JP" dirty="0"/>
              <a:t>Task: CPU </a:t>
            </a:r>
            <a:r>
              <a:rPr lang="ja-JP" altLang="en-US" dirty="0"/>
              <a:t>消費中の非同期タスク数、</a:t>
            </a:r>
            <a:r>
              <a:rPr lang="en-US" altLang="ja-JP" dirty="0"/>
              <a:t>D: </a:t>
            </a:r>
            <a:r>
              <a:rPr lang="ja-JP" altLang="en-US" dirty="0"/>
              <a:t>他のタスクを待機している非同期タスク数、</a:t>
            </a:r>
            <a:r>
              <a:rPr lang="en-US" altLang="ja-JP" dirty="0"/>
              <a:t>Q: </a:t>
            </a:r>
            <a:r>
              <a:rPr lang="ja-JP" altLang="en-US" dirty="0"/>
              <a:t>タイマー待ち状態の非同期タスク数、</a:t>
            </a:r>
            <a:r>
              <a:rPr lang="en-US" altLang="ja-JP" dirty="0"/>
              <a:t>S: </a:t>
            </a:r>
            <a:r>
              <a:rPr lang="ja-JP" altLang="en-US" dirty="0"/>
              <a:t>ソケット数 </a:t>
            </a:r>
            <a:r>
              <a:rPr lang="en-US" altLang="ja-JP" dirty="0"/>
              <a:t>(Web </a:t>
            </a:r>
            <a:r>
              <a:rPr lang="ja-JP" altLang="en-US" dirty="0"/>
              <a:t>サーバーをのぞく</a:t>
            </a:r>
            <a:r>
              <a:rPr lang="en-US" altLang="ja-JP" dirty="0"/>
              <a:t>)</a:t>
            </a:r>
            <a:r>
              <a:rPr lang="ja-JP" altLang="en-US" dirty="0" err="1"/>
              <a:t>、</a:t>
            </a:r>
            <a:r>
              <a:rPr lang="en-US" altLang="ja-JP" dirty="0" err="1"/>
              <a:t>Obj</a:t>
            </a:r>
            <a:r>
              <a:rPr lang="en-US" altLang="ja-JP" dirty="0"/>
              <a:t>: </a:t>
            </a:r>
            <a:r>
              <a:rPr lang="ja-JP" altLang="en-US" dirty="0"/>
              <a:t>メモリ内でリーク管理しているオブジェクト数、</a:t>
            </a:r>
            <a:r>
              <a:rPr lang="en-US" altLang="ja-JP" dirty="0"/>
              <a:t>IO: I/O </a:t>
            </a:r>
            <a:r>
              <a:rPr lang="ja-JP" altLang="en-US" dirty="0"/>
              <a:t>完了ポート処理数、</a:t>
            </a:r>
            <a:r>
              <a:rPr lang="en-US" altLang="ja-JP" dirty="0" err="1"/>
              <a:t>Cpu</a:t>
            </a:r>
            <a:r>
              <a:rPr lang="en-US" altLang="ja-JP" dirty="0"/>
              <a:t>: CPU </a:t>
            </a:r>
            <a:r>
              <a:rPr lang="ja-JP" altLang="en-US" dirty="0"/>
              <a:t>使用率 </a:t>
            </a:r>
            <a:r>
              <a:rPr lang="en-US" altLang="ja-JP" dirty="0"/>
              <a:t>(1 </a:t>
            </a:r>
            <a:r>
              <a:rPr lang="ja-JP" altLang="en-US" dirty="0"/>
              <a:t>コアで </a:t>
            </a:r>
            <a:r>
              <a:rPr lang="en-US" altLang="ja-JP" dirty="0"/>
              <a:t>100%)</a:t>
            </a:r>
            <a:r>
              <a:rPr lang="ja-JP" altLang="en-US" dirty="0" err="1"/>
              <a:t>、</a:t>
            </a:r>
            <a:r>
              <a:rPr lang="en-US" altLang="ja-JP" dirty="0"/>
              <a:t>Mem: </a:t>
            </a:r>
            <a:r>
              <a:rPr lang="ja-JP" altLang="en-US" dirty="0"/>
              <a:t>マネージドメモリ消費量 </a:t>
            </a:r>
            <a:r>
              <a:rPr lang="en-US" altLang="ja-JP" dirty="0"/>
              <a:t>(KB)</a:t>
            </a:r>
            <a:r>
              <a:rPr lang="ja-JP" altLang="en-US" dirty="0" err="1"/>
              <a:t>、</a:t>
            </a:r>
            <a:r>
              <a:rPr lang="en-US" altLang="ja-JP" dirty="0" err="1"/>
              <a:t>Gc</a:t>
            </a:r>
            <a:r>
              <a:rPr lang="en-US" altLang="ja-JP" dirty="0"/>
              <a:t>/Gc0/Gc1/Gc2: </a:t>
            </a:r>
            <a:r>
              <a:rPr lang="ja-JP" altLang="en-US" dirty="0"/>
              <a:t>ガベージコレクションの世代毎の発生回数、</a:t>
            </a:r>
            <a:r>
              <a:rPr lang="en-US" altLang="ja-JP" dirty="0"/>
              <a:t>Task2: </a:t>
            </a:r>
            <a:r>
              <a:rPr lang="ja-JP" altLang="en-US" dirty="0"/>
              <a:t>残りタスク作成可能数</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213</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8-11 </a:t>
            </a:r>
            <a:r>
              <a:rPr kumimoji="1" lang="ja-JP" altLang="en-US" dirty="0"/>
              <a:t>コントローラのログの一覧</a:t>
            </a:r>
          </a:p>
        </p:txBody>
      </p:sp>
    </p:spTree>
    <p:extLst>
      <p:ext uri="{BB962C8B-B14F-4D97-AF65-F5344CB8AC3E}">
        <p14:creationId xmlns:p14="http://schemas.microsoft.com/office/powerpoint/2010/main" val="320411762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a:t>サービスを本格的に運用する場合、コントローラのログは、一定期間アーカイブして保存しておくことが推奨される。</a:t>
            </a:r>
            <a:endParaRPr kumimoji="1" lang="en-US" altLang="ja-JP" sz="2000" dirty="0"/>
          </a:p>
          <a:p>
            <a:pPr lvl="1"/>
            <a:r>
              <a:rPr kumimoji="1" lang="ja-JP" altLang="en-US" sz="1800" dirty="0"/>
              <a:t>アクセスログおよびエラーログが含まれているため、ユーザーからのサポート依頼に対応することができる。</a:t>
            </a:r>
            <a:endParaRPr kumimoji="1" lang="en-US" altLang="ja-JP" sz="1800" dirty="0"/>
          </a:p>
          <a:p>
            <a:pPr lvl="1"/>
            <a:r>
              <a:rPr kumimoji="1" lang="ja-JP" altLang="en-US" sz="1800" dirty="0"/>
              <a:t>その他、何らかの理由でアクセスログが必要となった場合に利用できる。</a:t>
            </a:r>
            <a:endParaRPr kumimoji="1" lang="en-US" altLang="ja-JP" sz="1800" dirty="0"/>
          </a:p>
          <a:p>
            <a:r>
              <a:rPr kumimoji="1" lang="ja-JP" altLang="en-US" sz="2200" dirty="0"/>
              <a:t>ログファイルのバックアップや一元管理方法</a:t>
            </a:r>
            <a:endParaRPr kumimoji="1" lang="en-US" altLang="ja-JP" sz="2200" dirty="0"/>
          </a:p>
          <a:p>
            <a:pPr lvl="1"/>
            <a:r>
              <a:rPr kumimoji="1" lang="ja-JP" altLang="en-US" sz="1800" dirty="0"/>
              <a:t>すべてのログファイルは、テキスト形式であるため、管理者の好みの任意のツールを用いてバックアップしたり、一元管理したりすることができる。</a:t>
            </a:r>
            <a:endParaRPr kumimoji="1" lang="en-US" altLang="ja-JP" sz="1800" dirty="0"/>
          </a:p>
          <a:p>
            <a:pPr lvl="1"/>
            <a:r>
              <a:rPr kumimoji="1" lang="ja-JP" altLang="en-US" sz="1800" dirty="0"/>
              <a:t>テキストファイルであるため、アーカイブのために、圧縮がきわめて有効である。</a:t>
            </a:r>
            <a:endParaRPr kumimoji="1" lang="en-US" altLang="ja-JP" sz="1800" dirty="0"/>
          </a:p>
          <a:p>
            <a:r>
              <a:rPr kumimoji="1" lang="ja-JP" altLang="en-US" sz="2000" dirty="0"/>
              <a:t>古いログファイルをローテーション </a:t>
            </a:r>
            <a:r>
              <a:rPr kumimoji="1" lang="en-US" altLang="ja-JP" sz="2000" dirty="0"/>
              <a:t>(</a:t>
            </a:r>
            <a:r>
              <a:rPr kumimoji="1" lang="ja-JP" altLang="en-US" sz="2000" dirty="0"/>
              <a:t>消去</a:t>
            </a:r>
            <a:r>
              <a:rPr kumimoji="1" lang="en-US" altLang="ja-JP" sz="2000" dirty="0"/>
              <a:t>) </a:t>
            </a:r>
            <a:r>
              <a:rPr kumimoji="1" lang="ja-JP" altLang="en-US" sz="2000" dirty="0"/>
              <a:t>する容量のしきい値の変更方法</a:t>
            </a:r>
            <a:endParaRPr kumimoji="1" lang="en-US" altLang="ja-JP" sz="2000" dirty="0"/>
          </a:p>
          <a:p>
            <a:pPr lvl="1"/>
            <a:r>
              <a:rPr kumimoji="1" lang="ja-JP" altLang="en-US" sz="1600" dirty="0"/>
              <a:t>コントローラのログは、デフォルトで、サブディレクトリごとに、</a:t>
            </a:r>
            <a:r>
              <a:rPr kumimoji="1" lang="en-US" altLang="ja-JP" sz="1600" dirty="0"/>
              <a:t>4GB </a:t>
            </a:r>
            <a:r>
              <a:rPr kumimoji="1" lang="ja-JP" altLang="en-US" sz="1600" dirty="0"/>
              <a:t>を超えるまで順次記録される。サブディレクトリ内のログファイルの合計容量が</a:t>
            </a:r>
            <a:r>
              <a:rPr lang="en-US" altLang="ja-JP" sz="1600" dirty="0"/>
              <a:t> 4GB </a:t>
            </a:r>
            <a:r>
              <a:rPr lang="ja-JP" altLang="en-US" sz="1600" dirty="0"/>
              <a:t>を超えた場合は、古いファイルから順に削除される。</a:t>
            </a:r>
            <a:endParaRPr lang="en-US" altLang="ja-JP" sz="1600" dirty="0"/>
          </a:p>
          <a:p>
            <a:pPr lvl="1"/>
            <a:r>
              <a:rPr kumimoji="1" lang="ja-JP" altLang="en-US" sz="1600" dirty="0"/>
              <a:t>この「</a:t>
            </a:r>
            <a:r>
              <a:rPr kumimoji="1" lang="en-US" altLang="ja-JP" sz="1600" dirty="0"/>
              <a:t>4GB</a:t>
            </a:r>
            <a:r>
              <a:rPr kumimoji="1" lang="ja-JP" altLang="en-US" sz="1600" dirty="0"/>
              <a:t>」のしきい値を変更したい場合は、コントローラの</a:t>
            </a:r>
            <a:br>
              <a:rPr kumimoji="1" lang="en-US" altLang="ja-JP" sz="1600" dirty="0"/>
            </a:br>
            <a:r>
              <a:rPr kumimoji="1" lang="ja-JP" altLang="en-US" sz="1600" dirty="0">
                <a:solidFill>
                  <a:srgbClr val="0000FF"/>
                </a:solidFill>
              </a:rPr>
              <a:t>「</a:t>
            </a:r>
            <a:r>
              <a:rPr lang="en-US" altLang="ja-JP" sz="1600" dirty="0">
                <a:solidFill>
                  <a:srgbClr val="0000FF"/>
                </a:solidFill>
              </a:rPr>
              <a:t>IPA-DN-</a:t>
            </a:r>
            <a:r>
              <a:rPr lang="en-US" altLang="ja-JP" sz="1600" dirty="0" err="1">
                <a:solidFill>
                  <a:srgbClr val="0000FF"/>
                </a:solidFill>
              </a:rPr>
              <a:t>ThinController</a:t>
            </a:r>
            <a:r>
              <a:rPr lang="en-US" altLang="ja-JP" sz="1600" dirty="0">
                <a:solidFill>
                  <a:srgbClr val="0000FF"/>
                </a:solidFill>
              </a:rPr>
              <a:t>-Private/</a:t>
            </a:r>
            <a:r>
              <a:rPr lang="en-US" altLang="ja-JP" sz="1600" dirty="0" err="1">
                <a:solidFill>
                  <a:srgbClr val="0000FF"/>
                </a:solidFill>
              </a:rPr>
              <a:t>ThinControllerApp</a:t>
            </a:r>
            <a:r>
              <a:rPr lang="en-US" altLang="ja-JP" sz="1600" dirty="0">
                <a:solidFill>
                  <a:srgbClr val="0000FF"/>
                </a:solidFill>
              </a:rPr>
              <a:t>/</a:t>
            </a:r>
            <a:r>
              <a:rPr lang="en-US" altLang="ja-JP" sz="1600" dirty="0" err="1">
                <a:solidFill>
                  <a:srgbClr val="0000FF"/>
                </a:solidFill>
              </a:rPr>
              <a:t>Program.cs</a:t>
            </a:r>
            <a:r>
              <a:rPr lang="ja-JP" altLang="en-US" sz="1600" dirty="0">
                <a:solidFill>
                  <a:srgbClr val="0000FF"/>
                </a:solidFill>
              </a:rPr>
              <a:t>」</a:t>
            </a:r>
            <a:br>
              <a:rPr lang="en-US" altLang="ja-JP" sz="1600" dirty="0"/>
            </a:br>
            <a:r>
              <a:rPr lang="ja-JP" altLang="en-US" sz="1600" dirty="0"/>
              <a:t>の</a:t>
            </a:r>
            <a:br>
              <a:rPr lang="ja-JP" altLang="en-US" sz="1600" dirty="0"/>
            </a:br>
            <a:r>
              <a:rPr lang="en-US" altLang="ja-JP" sz="1600" dirty="0"/>
              <a:t>// </a:t>
            </a:r>
            <a:r>
              <a:rPr lang="ja-JP" altLang="en-US" sz="1600" dirty="0"/>
              <a:t>ログファイルが何 </a:t>
            </a:r>
            <a:r>
              <a:rPr lang="en-US" altLang="ja-JP" sz="1600" dirty="0"/>
              <a:t>GB </a:t>
            </a:r>
            <a:r>
              <a:rPr lang="ja-JP" altLang="en-US" sz="1600" dirty="0"/>
              <a:t>を超えたら自動的に古いものを削除するかの設定</a:t>
            </a:r>
            <a:br>
              <a:rPr lang="en-US" altLang="ja-JP" sz="1600" dirty="0"/>
            </a:br>
            <a:r>
              <a:rPr lang="en-US" altLang="ja-JP" sz="1600" dirty="0" err="1">
                <a:solidFill>
                  <a:srgbClr val="0000FF"/>
                </a:solidFill>
              </a:rPr>
              <a:t>CoresConfig.Logger.DefaultAutoDeleteTotalMinSize.Value</a:t>
            </a:r>
            <a:r>
              <a:rPr lang="en-US" altLang="ja-JP" sz="1600" dirty="0">
                <a:solidFill>
                  <a:srgbClr val="0000FF"/>
                </a:solidFill>
              </a:rPr>
              <a:t> = 4_000_000_000; // 4GB</a:t>
            </a:r>
            <a:br>
              <a:rPr lang="en-US" altLang="ja-JP" sz="1600" dirty="0"/>
            </a:br>
            <a:r>
              <a:rPr lang="ja-JP" altLang="en-US" sz="1600" dirty="0"/>
              <a:t>を変更することで、任意の値に変更できる。たとえば、</a:t>
            </a:r>
            <a:r>
              <a:rPr lang="en-US" altLang="ja-JP" sz="1600" dirty="0"/>
              <a:t>100GB </a:t>
            </a:r>
            <a:r>
              <a:rPr lang="ja-JP" altLang="en-US" sz="1600" dirty="0"/>
              <a:t>にしたい場合は、 </a:t>
            </a:r>
            <a:r>
              <a:rPr lang="en-US" altLang="ja-JP" sz="1600" dirty="0">
                <a:solidFill>
                  <a:srgbClr val="0000FF"/>
                </a:solidFill>
              </a:rPr>
              <a:t>100000000000L</a:t>
            </a:r>
            <a:r>
              <a:rPr lang="en-US" altLang="ja-JP" sz="1600" dirty="0"/>
              <a:t>; </a:t>
            </a:r>
            <a:r>
              <a:rPr lang="ja-JP" altLang="en-US" sz="1600" dirty="0"/>
              <a:t>と記載する。</a:t>
            </a:r>
            <a:br>
              <a:rPr lang="en-US" altLang="ja-JP" sz="1600" dirty="0"/>
            </a:br>
            <a:r>
              <a:rPr lang="en-US" altLang="ja-JP" sz="1600" dirty="0"/>
              <a:t>※ </a:t>
            </a:r>
            <a:r>
              <a:rPr lang="ja-JP" altLang="en-US" sz="1600" dirty="0"/>
              <a:t>「</a:t>
            </a:r>
            <a:r>
              <a:rPr lang="en-US" altLang="ja-JP" sz="1600" dirty="0"/>
              <a:t>3-7</a:t>
            </a:r>
            <a:r>
              <a:rPr lang="ja-JP" altLang="en-US" sz="1600" dirty="0"/>
              <a:t>」または「</a:t>
            </a:r>
            <a:r>
              <a:rPr lang="en-US" altLang="ja-JP" sz="1600" dirty="0"/>
              <a:t>4-7</a:t>
            </a:r>
            <a:r>
              <a:rPr lang="ja-JP" altLang="en-US" sz="1600" dirty="0"/>
              <a:t>」の手順によりデーモンを停止し、再コンパイルを行ない、デーモンを再開すること。</a:t>
            </a:r>
            <a:br>
              <a:rPr lang="en-US" altLang="ja-JP" sz="1600" dirty="0"/>
            </a:br>
            <a:r>
              <a:rPr lang="en-US" altLang="ja-JP" sz="1600" dirty="0"/>
              <a:t>※</a:t>
            </a:r>
            <a:r>
              <a:rPr lang="ja-JP" altLang="en-US" sz="1600" dirty="0"/>
              <a:t> コントローラごとに設定を行なう必要がある。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8-12. </a:t>
            </a:r>
            <a:r>
              <a:rPr kumimoji="1" lang="ja-JP" altLang="en-US" dirty="0"/>
              <a:t>コントローラのログの管理について</a:t>
            </a:r>
          </a:p>
        </p:txBody>
      </p:sp>
    </p:spTree>
    <p:extLst>
      <p:ext uri="{BB962C8B-B14F-4D97-AF65-F5344CB8AC3E}">
        <p14:creationId xmlns:p14="http://schemas.microsoft.com/office/powerpoint/2010/main" val="198558646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0" y="1059156"/>
            <a:ext cx="11545223" cy="614668"/>
          </a:xfrm>
        </p:spPr>
        <p:txBody>
          <a:bodyPr>
            <a:normAutofit fontScale="85000" lnSpcReduction="20000"/>
          </a:bodyPr>
          <a:lstStyle/>
          <a:p>
            <a:r>
              <a:rPr lang="ja-JP" altLang="en-US" sz="2000" dirty="0"/>
              <a:t>各コントローラの「稼働ステータス」の「</a:t>
            </a:r>
            <a:r>
              <a:rPr lang="en-US" altLang="ja-JP" sz="2000" dirty="0" err="1"/>
              <a:t>ThinController</a:t>
            </a:r>
            <a:r>
              <a:rPr lang="en-US" altLang="ja-JP" sz="2000" dirty="0"/>
              <a:t> System Status</a:t>
            </a:r>
            <a:r>
              <a:rPr lang="ja-JP" altLang="en-US" sz="2000" dirty="0"/>
              <a:t>」では、コントローラの健康状態をリアルタイムでモニタリングできる。</a:t>
            </a:r>
            <a:endParaRPr lang="en-US" altLang="ja-JP" sz="2000" dirty="0"/>
          </a:p>
          <a:p>
            <a:r>
              <a:rPr kumimoji="1" lang="ja-JP" altLang="en-US" sz="2000" dirty="0"/>
              <a:t>これらの値を </a:t>
            </a:r>
            <a:r>
              <a:rPr kumimoji="1" lang="en-US" altLang="ja-JP" sz="2000" dirty="0"/>
              <a:t>HTTP API </a:t>
            </a:r>
            <a:r>
              <a:rPr kumimoji="1" lang="ja-JP" altLang="en-US" sz="2000" dirty="0"/>
              <a:t>でリアルタイムで取得し、サービス運営者が有する任意のツールでグラフ化することで、異常発見が可能である。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215</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8-13. </a:t>
            </a:r>
            <a:r>
              <a:rPr kumimoji="1" lang="ja-JP" altLang="en-US" sz="3600" dirty="0"/>
              <a:t>中継システム全体の健康状態の把握について</a:t>
            </a:r>
          </a:p>
        </p:txBody>
      </p:sp>
      <p:pic>
        <p:nvPicPr>
          <p:cNvPr id="5" name="図 4"/>
          <p:cNvPicPr>
            <a:picLocks noChangeAspect="1"/>
          </p:cNvPicPr>
          <p:nvPr/>
        </p:nvPicPr>
        <p:blipFill>
          <a:blip r:embed="rId2"/>
          <a:stretch>
            <a:fillRect/>
          </a:stretch>
        </p:blipFill>
        <p:spPr>
          <a:xfrm>
            <a:off x="332740" y="2128928"/>
            <a:ext cx="4538805" cy="3172397"/>
          </a:xfrm>
          <a:prstGeom prst="rect">
            <a:avLst/>
          </a:prstGeom>
          <a:ln w="28575">
            <a:solidFill>
              <a:schemeClr val="tx1"/>
            </a:solidFill>
          </a:ln>
        </p:spPr>
      </p:pic>
      <p:pic>
        <p:nvPicPr>
          <p:cNvPr id="6" name="図 5"/>
          <p:cNvPicPr>
            <a:picLocks noChangeAspect="1"/>
          </p:cNvPicPr>
          <p:nvPr/>
        </p:nvPicPr>
        <p:blipFill>
          <a:blip r:embed="rId3"/>
          <a:stretch>
            <a:fillRect/>
          </a:stretch>
        </p:blipFill>
        <p:spPr>
          <a:xfrm>
            <a:off x="6004363" y="1702201"/>
            <a:ext cx="2335596" cy="984425"/>
          </a:xfrm>
          <a:prstGeom prst="rect">
            <a:avLst/>
          </a:prstGeom>
        </p:spPr>
      </p:pic>
      <p:pic>
        <p:nvPicPr>
          <p:cNvPr id="7" name="図 6"/>
          <p:cNvPicPr>
            <a:picLocks noChangeAspect="1"/>
          </p:cNvPicPr>
          <p:nvPr/>
        </p:nvPicPr>
        <p:blipFill>
          <a:blip r:embed="rId4"/>
          <a:stretch>
            <a:fillRect/>
          </a:stretch>
        </p:blipFill>
        <p:spPr>
          <a:xfrm>
            <a:off x="6004363" y="2932156"/>
            <a:ext cx="2335596" cy="974222"/>
          </a:xfrm>
          <a:prstGeom prst="rect">
            <a:avLst/>
          </a:prstGeom>
        </p:spPr>
      </p:pic>
      <p:pic>
        <p:nvPicPr>
          <p:cNvPr id="8" name="図 7"/>
          <p:cNvPicPr>
            <a:picLocks noChangeAspect="1"/>
          </p:cNvPicPr>
          <p:nvPr/>
        </p:nvPicPr>
        <p:blipFill>
          <a:blip r:embed="rId5"/>
          <a:stretch>
            <a:fillRect/>
          </a:stretch>
        </p:blipFill>
        <p:spPr>
          <a:xfrm>
            <a:off x="6049164" y="4166526"/>
            <a:ext cx="2278688" cy="961419"/>
          </a:xfrm>
          <a:prstGeom prst="rect">
            <a:avLst/>
          </a:prstGeom>
        </p:spPr>
      </p:pic>
      <p:pic>
        <p:nvPicPr>
          <p:cNvPr id="9" name="図 8"/>
          <p:cNvPicPr>
            <a:picLocks noChangeAspect="1"/>
          </p:cNvPicPr>
          <p:nvPr/>
        </p:nvPicPr>
        <p:blipFill>
          <a:blip r:embed="rId6"/>
          <a:stretch>
            <a:fillRect/>
          </a:stretch>
        </p:blipFill>
        <p:spPr>
          <a:xfrm>
            <a:off x="6061272" y="5423485"/>
            <a:ext cx="2278687" cy="1073431"/>
          </a:xfrm>
          <a:prstGeom prst="rect">
            <a:avLst/>
          </a:prstGeom>
        </p:spPr>
      </p:pic>
      <p:sp>
        <p:nvSpPr>
          <p:cNvPr id="10" name="右矢印 9"/>
          <p:cNvSpPr/>
          <p:nvPr/>
        </p:nvSpPr>
        <p:spPr>
          <a:xfrm>
            <a:off x="5058432" y="3109441"/>
            <a:ext cx="945931" cy="536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995370" y="3902129"/>
            <a:ext cx="1198179" cy="1754326"/>
          </a:xfrm>
          <a:prstGeom prst="rect">
            <a:avLst/>
          </a:prstGeom>
          <a:noFill/>
        </p:spPr>
        <p:txBody>
          <a:bodyPr wrap="square" rtlCol="0">
            <a:spAutoFit/>
          </a:bodyPr>
          <a:lstStyle/>
          <a:p>
            <a:r>
              <a:rPr kumimoji="1" lang="ja-JP" altLang="en-US" dirty="0"/>
              <a:t>任意の方法でグラフ化が可能</a:t>
            </a:r>
          </a:p>
          <a:p>
            <a:r>
              <a:rPr lang="en-US" altLang="ja-JP" dirty="0"/>
              <a:t>(HTTP API</a:t>
            </a:r>
            <a:endParaRPr lang="ja-JP" altLang="en-US" dirty="0"/>
          </a:p>
          <a:p>
            <a:r>
              <a:rPr lang="ja-JP" altLang="en-US" dirty="0"/>
              <a:t>も利用可能</a:t>
            </a:r>
            <a:r>
              <a:rPr lang="en-US" altLang="ja-JP" dirty="0"/>
              <a:t>)</a:t>
            </a:r>
            <a:endParaRPr lang="ja-JP" altLang="en-US" dirty="0"/>
          </a:p>
        </p:txBody>
      </p:sp>
      <p:sp>
        <p:nvSpPr>
          <p:cNvPr id="12" name="テキスト ボックス 11"/>
          <p:cNvSpPr txBox="1"/>
          <p:nvPr/>
        </p:nvSpPr>
        <p:spPr>
          <a:xfrm>
            <a:off x="8610598" y="1704556"/>
            <a:ext cx="3347545" cy="1077218"/>
          </a:xfrm>
          <a:prstGeom prst="rect">
            <a:avLst/>
          </a:prstGeom>
          <a:noFill/>
        </p:spPr>
        <p:txBody>
          <a:bodyPr wrap="square" rtlCol="0">
            <a:spAutoFit/>
          </a:bodyPr>
          <a:lstStyle/>
          <a:p>
            <a:r>
              <a:rPr kumimoji="1" lang="ja-JP" altLang="en-US" sz="1600" dirty="0"/>
              <a:t>← コントローラの </a:t>
            </a:r>
            <a:r>
              <a:rPr kumimoji="1" lang="en-US" altLang="ja-JP" sz="1600" dirty="0"/>
              <a:t>CPU </a:t>
            </a:r>
            <a:r>
              <a:rPr kumimoji="1" lang="ja-JP" altLang="en-US" sz="1600" dirty="0"/>
              <a:t>使用率</a:t>
            </a:r>
            <a:endParaRPr kumimoji="1" lang="en-US" altLang="ja-JP" sz="1600" dirty="0"/>
          </a:p>
          <a:p>
            <a:r>
              <a:rPr kumimoji="1" lang="ja-JP" altLang="en-US" sz="1600" dirty="0">
                <a:solidFill>
                  <a:srgbClr val="FF0000"/>
                </a:solidFill>
              </a:rPr>
              <a:t>急に増えていると怪しい。</a:t>
            </a:r>
            <a:endParaRPr kumimoji="1" lang="en-US" altLang="ja-JP" sz="1600" dirty="0">
              <a:solidFill>
                <a:srgbClr val="FF0000"/>
              </a:solidFill>
            </a:endParaRPr>
          </a:p>
          <a:p>
            <a:r>
              <a:rPr kumimoji="1" lang="ja-JP" altLang="en-US" sz="1600" dirty="0">
                <a:solidFill>
                  <a:srgbClr val="FF0000"/>
                </a:solidFill>
              </a:rPr>
              <a:t>一部の中継ゲートウェイがダウンして再接続要求が連発したか</a:t>
            </a:r>
            <a:r>
              <a:rPr kumimoji="1" lang="en-US" altLang="ja-JP" sz="1600" dirty="0">
                <a:solidFill>
                  <a:srgbClr val="FF0000"/>
                </a:solidFill>
              </a:rPr>
              <a:t>?</a:t>
            </a:r>
            <a:endParaRPr kumimoji="1" lang="ja-JP" altLang="en-US" sz="1600" dirty="0">
              <a:solidFill>
                <a:srgbClr val="FF0000"/>
              </a:solidFill>
            </a:endParaRPr>
          </a:p>
        </p:txBody>
      </p:sp>
      <p:sp>
        <p:nvSpPr>
          <p:cNvPr id="13" name="テキスト ボックス 12"/>
          <p:cNvSpPr txBox="1"/>
          <p:nvPr/>
        </p:nvSpPr>
        <p:spPr>
          <a:xfrm>
            <a:off x="8571426" y="2932156"/>
            <a:ext cx="3425891" cy="1323439"/>
          </a:xfrm>
          <a:prstGeom prst="rect">
            <a:avLst/>
          </a:prstGeom>
          <a:noFill/>
        </p:spPr>
        <p:txBody>
          <a:bodyPr wrap="square" rtlCol="0">
            <a:spAutoFit/>
          </a:bodyPr>
          <a:lstStyle/>
          <a:p>
            <a:r>
              <a:rPr kumimoji="1" lang="ja-JP" altLang="en-US" sz="1600" dirty="0"/>
              <a:t>← 中継システム全体に接続されているサーバーセッション数</a:t>
            </a:r>
            <a:endParaRPr kumimoji="1" lang="en-US" altLang="ja-JP" sz="1600" dirty="0"/>
          </a:p>
          <a:p>
            <a:r>
              <a:rPr lang="ja-JP" altLang="en-US" sz="1600" dirty="0">
                <a:solidFill>
                  <a:srgbClr val="FF0000"/>
                </a:solidFill>
              </a:rPr>
              <a:t>急に減っていると怪しい。</a:t>
            </a:r>
            <a:endParaRPr lang="en-US" altLang="ja-JP" sz="1600" dirty="0">
              <a:solidFill>
                <a:srgbClr val="FF0000"/>
              </a:solidFill>
            </a:endParaRPr>
          </a:p>
          <a:p>
            <a:r>
              <a:rPr lang="ja-JP" altLang="en-US" sz="1600" dirty="0">
                <a:solidFill>
                  <a:srgbClr val="FF0000"/>
                </a:solidFill>
              </a:rPr>
              <a:t>大半の中継ゲートウェイがダウンし、再接続が上限数を超えて溢れている</a:t>
            </a:r>
            <a:r>
              <a:rPr lang="en-US" altLang="ja-JP" sz="1600" dirty="0">
                <a:solidFill>
                  <a:srgbClr val="FF0000"/>
                </a:solidFill>
              </a:rPr>
              <a:t>?</a:t>
            </a:r>
            <a:endParaRPr lang="ja-JP" altLang="en-US" sz="1600" dirty="0">
              <a:solidFill>
                <a:srgbClr val="FF0000"/>
              </a:solidFill>
            </a:endParaRPr>
          </a:p>
        </p:txBody>
      </p:sp>
      <p:sp>
        <p:nvSpPr>
          <p:cNvPr id="14" name="テキスト ボックス 13"/>
          <p:cNvSpPr txBox="1"/>
          <p:nvPr/>
        </p:nvSpPr>
        <p:spPr>
          <a:xfrm>
            <a:off x="8610598" y="4255595"/>
            <a:ext cx="3425891" cy="954107"/>
          </a:xfrm>
          <a:prstGeom prst="rect">
            <a:avLst/>
          </a:prstGeom>
          <a:noFill/>
        </p:spPr>
        <p:txBody>
          <a:bodyPr wrap="square" rtlCol="0">
            <a:spAutoFit/>
          </a:bodyPr>
          <a:lstStyle/>
          <a:p>
            <a:r>
              <a:rPr kumimoji="1" lang="ja-JP" altLang="en-US" sz="1400" dirty="0"/>
              <a:t>← コントローラが </a:t>
            </a:r>
            <a:r>
              <a:rPr kumimoji="1" lang="en-US" altLang="ja-JP" sz="1400" dirty="0"/>
              <a:t>DB </a:t>
            </a:r>
            <a:r>
              <a:rPr kumimoji="1" lang="ja-JP" altLang="en-US" sz="1400" dirty="0"/>
              <a:t>からデータ読み取りリクエストにかかった時間</a:t>
            </a:r>
            <a:endParaRPr kumimoji="1" lang="en-US" altLang="ja-JP" sz="1400" dirty="0"/>
          </a:p>
          <a:p>
            <a:r>
              <a:rPr lang="ja-JP" altLang="en-US" sz="1400" dirty="0">
                <a:solidFill>
                  <a:srgbClr val="FF0000"/>
                </a:solidFill>
              </a:rPr>
              <a:t>急に増えていると怪しい。</a:t>
            </a:r>
            <a:r>
              <a:rPr lang="en-US" altLang="ja-JP" sz="1400" dirty="0">
                <a:solidFill>
                  <a:srgbClr val="FF0000"/>
                </a:solidFill>
              </a:rPr>
              <a:t>DB </a:t>
            </a:r>
            <a:r>
              <a:rPr lang="ja-JP" altLang="en-US" sz="1400" dirty="0">
                <a:solidFill>
                  <a:srgbClr val="FF0000"/>
                </a:solidFill>
              </a:rPr>
              <a:t>サーバーが不調 </a:t>
            </a:r>
            <a:r>
              <a:rPr lang="en-US" altLang="ja-JP" sz="1400" dirty="0">
                <a:solidFill>
                  <a:srgbClr val="FF0000"/>
                </a:solidFill>
              </a:rPr>
              <a:t>or DB </a:t>
            </a:r>
            <a:r>
              <a:rPr lang="ja-JP" altLang="en-US" sz="1400" dirty="0">
                <a:solidFill>
                  <a:srgbClr val="FF0000"/>
                </a:solidFill>
              </a:rPr>
              <a:t>サーバーとの通信経路がパケットロス</a:t>
            </a:r>
            <a:r>
              <a:rPr lang="en-US" altLang="ja-JP" sz="1400" dirty="0">
                <a:solidFill>
                  <a:srgbClr val="FF0000"/>
                </a:solidFill>
              </a:rPr>
              <a:t>?</a:t>
            </a:r>
            <a:endParaRPr lang="ja-JP" altLang="en-US" sz="1400" dirty="0">
              <a:solidFill>
                <a:srgbClr val="FF0000"/>
              </a:solidFill>
            </a:endParaRPr>
          </a:p>
        </p:txBody>
      </p:sp>
      <p:sp>
        <p:nvSpPr>
          <p:cNvPr id="15" name="テキスト ボックス 14"/>
          <p:cNvSpPr txBox="1"/>
          <p:nvPr/>
        </p:nvSpPr>
        <p:spPr>
          <a:xfrm>
            <a:off x="8610598" y="5542809"/>
            <a:ext cx="3425891" cy="1384995"/>
          </a:xfrm>
          <a:prstGeom prst="rect">
            <a:avLst/>
          </a:prstGeom>
          <a:noFill/>
        </p:spPr>
        <p:txBody>
          <a:bodyPr wrap="square" rtlCol="0">
            <a:spAutoFit/>
          </a:bodyPr>
          <a:lstStyle/>
          <a:p>
            <a:r>
              <a:rPr kumimoji="1" lang="ja-JP" altLang="en-US" sz="1400" dirty="0"/>
              <a:t>← コントローラが同時に処理しているリクエストの数</a:t>
            </a:r>
            <a:endParaRPr kumimoji="1" lang="en-US" altLang="ja-JP" sz="1400" dirty="0"/>
          </a:p>
          <a:p>
            <a:r>
              <a:rPr lang="ja-JP" altLang="en-US" sz="1400" dirty="0">
                <a:solidFill>
                  <a:srgbClr val="FF0000"/>
                </a:solidFill>
              </a:rPr>
              <a:t>通常は </a:t>
            </a:r>
            <a:r>
              <a:rPr lang="en-US" altLang="ja-JP" sz="1400" dirty="0">
                <a:solidFill>
                  <a:srgbClr val="FF0000"/>
                </a:solidFill>
              </a:rPr>
              <a:t>0 </a:t>
            </a:r>
            <a:r>
              <a:rPr lang="ja-JP" altLang="en-US" sz="1400" dirty="0">
                <a:solidFill>
                  <a:srgbClr val="FF0000"/>
                </a:solidFill>
              </a:rPr>
              <a:t>に近い値であるが、</a:t>
            </a:r>
            <a:r>
              <a:rPr lang="en-US" altLang="ja-JP" sz="1400" dirty="0">
                <a:solidFill>
                  <a:srgbClr val="FF0000"/>
                </a:solidFill>
              </a:rPr>
              <a:t>1 </a:t>
            </a:r>
            <a:r>
              <a:rPr lang="ja-JP" altLang="en-US" sz="1400" dirty="0">
                <a:solidFill>
                  <a:srgbClr val="FF0000"/>
                </a:solidFill>
              </a:rPr>
              <a:t>以上の状態が継続すると怪しい。中継ゲートウェイがほとんどまたは全てダウンし、再接続要求が殺到するもすべて失敗している</a:t>
            </a:r>
            <a:r>
              <a:rPr lang="en-US" altLang="ja-JP" sz="1400" dirty="0">
                <a:solidFill>
                  <a:srgbClr val="FF0000"/>
                </a:solidFill>
              </a:rPr>
              <a:t>?</a:t>
            </a:r>
            <a:endParaRPr lang="ja-JP" altLang="en-US" sz="1400" dirty="0">
              <a:solidFill>
                <a:srgbClr val="FF0000"/>
              </a:solidFill>
            </a:endParaRPr>
          </a:p>
        </p:txBody>
      </p:sp>
    </p:spTree>
    <p:extLst>
      <p:ext uri="{BB962C8B-B14F-4D97-AF65-F5344CB8AC3E}">
        <p14:creationId xmlns:p14="http://schemas.microsoft.com/office/powerpoint/2010/main" val="87038560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0189"/>
          </a:xfrm>
        </p:spPr>
        <p:txBody>
          <a:bodyPr>
            <a:normAutofit/>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a:t>thincontrol</a:t>
            </a:r>
            <a:r>
              <a:rPr lang="en-US" altLang="ja-JP" sz="2000" b="1" dirty="0"/>
              <a:t>/</a:t>
            </a:r>
            <a:r>
              <a:rPr lang="en-US" altLang="ja-JP" sz="2000" b="1" dirty="0" err="1"/>
              <a:t>api</a:t>
            </a:r>
            <a:r>
              <a:rPr lang="en-US" altLang="ja-JP" sz="2000" b="1" dirty="0"/>
              <a:t>/</a:t>
            </a:r>
            <a:r>
              <a:rPr lang="en-US" altLang="ja-JP" sz="2000" b="1" dirty="0" err="1"/>
              <a:t>stat?password</a:t>
            </a:r>
            <a:r>
              <a:rPr lang="en-US" altLang="ja-JP" sz="2000" b="1" dirty="0"/>
              <a:t>=</a:t>
            </a:r>
            <a:r>
              <a:rPr lang="en-US" altLang="ja-JP" sz="2000" b="1" dirty="0">
                <a:solidFill>
                  <a:srgbClr val="FF0000"/>
                </a:solidFill>
              </a:rPr>
              <a:t>super</a:t>
            </a:r>
            <a:br>
              <a:rPr lang="en-US" altLang="ja-JP" sz="2000" dirty="0"/>
            </a:br>
            <a:r>
              <a:rPr lang="ja-JP" altLang="en-US" sz="2000" dirty="0"/>
              <a:t>で、「稼働ステータス」の「</a:t>
            </a:r>
            <a:r>
              <a:rPr lang="en-US" altLang="ja-JP" sz="2000" dirty="0" err="1"/>
              <a:t>ThinController</a:t>
            </a:r>
            <a:r>
              <a:rPr lang="en-US" altLang="ja-JP" sz="2000" dirty="0"/>
              <a:t> System Status</a:t>
            </a:r>
            <a:r>
              <a:rPr lang="ja-JP" altLang="en-US" sz="2000" dirty="0"/>
              <a:t>」の値を、テキスト形式 </a:t>
            </a:r>
            <a:r>
              <a:rPr lang="en-US" altLang="ja-JP" sz="2000" dirty="0"/>
              <a:t>(Key: Value) </a:t>
            </a:r>
            <a:r>
              <a:rPr lang="ja-JP" altLang="en-US" sz="2000" dirty="0"/>
              <a:t>で取得できる。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a:t>QueryPassword_Stat</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r>
              <a:rPr lang="ja-JP" altLang="en-US" sz="2200" dirty="0"/>
              <a:t>これにより、任意のツールでグラフを描画したり、統計データをアーカイブしたりすることができる。</a:t>
            </a:r>
            <a:endParaRPr lang="en-US" altLang="ja-JP" sz="2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216</a:t>
            </a:fld>
            <a:endParaRPr kumimoji="1" lang="ja-JP" altLang="en-US" dirty="0"/>
          </a:p>
        </p:txBody>
      </p:sp>
      <p:sp>
        <p:nvSpPr>
          <p:cNvPr id="4" name="タイトル 3"/>
          <p:cNvSpPr>
            <a:spLocks noGrp="1"/>
          </p:cNvSpPr>
          <p:nvPr>
            <p:ph type="title"/>
          </p:nvPr>
        </p:nvSpPr>
        <p:spPr/>
        <p:txBody>
          <a:bodyPr>
            <a:noAutofit/>
          </a:bodyPr>
          <a:lstStyle/>
          <a:p>
            <a:r>
              <a:rPr lang="ja-JP" altLang="en-US" sz="2800" dirty="0"/>
              <a:t>各コントローラの「稼働ステータス」の「</a:t>
            </a:r>
            <a:r>
              <a:rPr lang="en-US" altLang="ja-JP" sz="2800" dirty="0" err="1"/>
              <a:t>ThinController</a:t>
            </a:r>
            <a:r>
              <a:rPr lang="en-US" altLang="ja-JP" sz="2800" dirty="0"/>
              <a:t> System Status</a:t>
            </a:r>
            <a:r>
              <a:rPr lang="ja-JP" altLang="en-US" sz="2800" dirty="0"/>
              <a:t>」</a:t>
            </a:r>
            <a:br>
              <a:rPr lang="en-US" altLang="ja-JP" sz="2800" dirty="0"/>
            </a:br>
            <a:r>
              <a:rPr lang="ja-JP" altLang="en-US" sz="2800" dirty="0"/>
              <a:t>の </a:t>
            </a:r>
            <a:r>
              <a:rPr lang="en-US" altLang="ja-JP" sz="2800" dirty="0"/>
              <a:t>HTTP API </a:t>
            </a:r>
            <a:r>
              <a:rPr lang="ja-JP" altLang="en-US" sz="2800" dirty="0"/>
              <a:t>について</a:t>
            </a:r>
            <a:endParaRPr kumimoji="1" lang="ja-JP" altLang="en-US" sz="2800" dirty="0"/>
          </a:p>
        </p:txBody>
      </p:sp>
      <p:pic>
        <p:nvPicPr>
          <p:cNvPr id="9" name="図 8"/>
          <p:cNvPicPr>
            <a:picLocks noChangeAspect="1"/>
          </p:cNvPicPr>
          <p:nvPr/>
        </p:nvPicPr>
        <p:blipFill>
          <a:blip r:embed="rId2"/>
          <a:stretch>
            <a:fillRect/>
          </a:stretch>
        </p:blipFill>
        <p:spPr>
          <a:xfrm>
            <a:off x="3453132" y="2944375"/>
            <a:ext cx="3495675" cy="3657600"/>
          </a:xfrm>
          <a:prstGeom prst="rect">
            <a:avLst/>
          </a:prstGeom>
          <a:ln w="19050">
            <a:solidFill>
              <a:schemeClr val="tx1"/>
            </a:solidFill>
          </a:ln>
        </p:spPr>
      </p:pic>
      <p:pic>
        <p:nvPicPr>
          <p:cNvPr id="10" name="図 9"/>
          <p:cNvPicPr>
            <a:picLocks noChangeAspect="1"/>
          </p:cNvPicPr>
          <p:nvPr/>
        </p:nvPicPr>
        <p:blipFill>
          <a:blip r:embed="rId3"/>
          <a:stretch>
            <a:fillRect/>
          </a:stretch>
        </p:blipFill>
        <p:spPr>
          <a:xfrm>
            <a:off x="7158037" y="3746282"/>
            <a:ext cx="2905125" cy="2914650"/>
          </a:xfrm>
          <a:prstGeom prst="rect">
            <a:avLst/>
          </a:prstGeom>
          <a:ln w="19050">
            <a:solidFill>
              <a:schemeClr val="tx1"/>
            </a:solidFill>
          </a:ln>
        </p:spPr>
      </p:pic>
      <p:sp>
        <p:nvSpPr>
          <p:cNvPr id="11" name="テキスト ボックス 10"/>
          <p:cNvSpPr txBox="1"/>
          <p:nvPr/>
        </p:nvSpPr>
        <p:spPr>
          <a:xfrm>
            <a:off x="2349063" y="2806262"/>
            <a:ext cx="1426779" cy="369332"/>
          </a:xfrm>
          <a:prstGeom prst="rect">
            <a:avLst/>
          </a:prstGeom>
          <a:noFill/>
        </p:spPr>
        <p:txBody>
          <a:bodyPr wrap="square" rtlCol="0">
            <a:spAutoFit/>
          </a:bodyPr>
          <a:lstStyle/>
          <a:p>
            <a:r>
              <a:rPr kumimoji="1" lang="ja-JP" altLang="en-US" dirty="0"/>
              <a:t>実行例</a:t>
            </a:r>
            <a:r>
              <a:rPr kumimoji="1" lang="en-US" altLang="ja-JP" dirty="0"/>
              <a:t>:</a:t>
            </a:r>
            <a:endParaRPr kumimoji="1" lang="ja-JP" altLang="en-US" dirty="0"/>
          </a:p>
        </p:txBody>
      </p:sp>
    </p:spTree>
    <p:extLst>
      <p:ext uri="{BB962C8B-B14F-4D97-AF65-F5344CB8AC3E}">
        <p14:creationId xmlns:p14="http://schemas.microsoft.com/office/powerpoint/2010/main" val="233836033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217</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a:t>中継システムの健康状態 「</a:t>
            </a:r>
            <a:r>
              <a:rPr lang="en-US" altLang="ja-JP" sz="2800" dirty="0" err="1"/>
              <a:t>ThinController</a:t>
            </a:r>
            <a:r>
              <a:rPr lang="en-US" altLang="ja-JP" sz="2800" dirty="0"/>
              <a:t> System Status</a:t>
            </a:r>
            <a:r>
              <a:rPr lang="ja-JP" altLang="en-US" sz="2800" dirty="0"/>
              <a:t>」</a:t>
            </a:r>
            <a:r>
              <a:rPr lang="en-US" altLang="ja-JP" sz="2800" dirty="0"/>
              <a:t> </a:t>
            </a:r>
            <a:r>
              <a:rPr kumimoji="1" lang="ja-JP" altLang="en-US" sz="2800" dirty="0"/>
              <a:t>解説書 </a:t>
            </a:r>
            <a:r>
              <a:rPr kumimoji="1" lang="en-US" altLang="ja-JP" sz="2800" dirty="0"/>
              <a:t>(1/3)</a:t>
            </a:r>
            <a:endParaRPr kumimoji="1" lang="ja-JP" altLang="en-US" sz="2800" dirty="0"/>
          </a:p>
        </p:txBody>
      </p:sp>
      <p:sp>
        <p:nvSpPr>
          <p:cNvPr id="6" name="テキスト ボックス 5"/>
          <p:cNvSpPr txBox="1"/>
          <p:nvPr/>
        </p:nvSpPr>
        <p:spPr>
          <a:xfrm>
            <a:off x="332741" y="1085185"/>
            <a:ext cx="11280228" cy="4401205"/>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Stat_CurrentRelayGates</a:t>
            </a:r>
            <a:r>
              <a:rPr lang="en-US" altLang="ja-JP" sz="1400" dirty="0"/>
              <a:t>: </a:t>
            </a:r>
            <a:r>
              <a:rPr lang="ja-JP" altLang="en-US" sz="1400" dirty="0"/>
              <a:t>コントローラから認識しているアクティブな中継ゲートウェイの数。この数は通常変化しないはずである。数が減っていたら、中継ゲートウェイがダウンしているか、インターネット接続系がおかしいか、中継ゲートウェイからコントローラに通信が到達していない等の不具合であるため、確認をする。また、コントローラを複数台に冗長化しているとき、この値は全コントローラで必ず同一にならなければならない。もし異なっている場合は、設定が誤っているので、直ちに修正すること。</a:t>
            </a:r>
          </a:p>
          <a:p>
            <a:pPr marL="285750" indent="-285750">
              <a:buFont typeface="Arial" panose="020B0604020202020204" pitchFamily="34" charset="0"/>
              <a:buChar char="•"/>
            </a:pPr>
            <a:r>
              <a:rPr lang="en-US" altLang="ja-JP" sz="1400" dirty="0" err="1"/>
              <a:t>Stat_CurrentUserSessionsServer</a:t>
            </a:r>
            <a:r>
              <a:rPr lang="en-US" altLang="ja-JP" sz="1400" dirty="0"/>
              <a:t>: </a:t>
            </a:r>
            <a:r>
              <a:rPr lang="ja-JP" altLang="en-US" sz="1400" dirty="0"/>
              <a:t>全中継ゲートウェイに接続中のサーバーセッションの本数である。</a:t>
            </a:r>
          </a:p>
          <a:p>
            <a:pPr marL="285750" indent="-285750">
              <a:buFont typeface="Arial" panose="020B0604020202020204" pitchFamily="34" charset="0"/>
              <a:buChar char="•"/>
            </a:pPr>
            <a:r>
              <a:rPr lang="en-US" altLang="ja-JP" sz="1400" dirty="0"/>
              <a:t>Stat_CurrentUserSessionsClient1: </a:t>
            </a:r>
            <a:r>
              <a:rPr lang="ja-JP" altLang="en-US" sz="1400" dirty="0"/>
              <a:t>全中継ゲートウェイに接続中のクライアントセッションの本数である。ただし、シン・テレワークシステム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a:t>Stat_CurrentUserSessionsClient2: </a:t>
            </a:r>
            <a:r>
              <a:rPr lang="ja-JP" altLang="en-US" sz="1400" dirty="0"/>
              <a:t>全中継ゲートウェイに接続中のクライアントセッションの本数である。</a:t>
            </a:r>
            <a:r>
              <a:rPr lang="en-US" altLang="ja-JP" sz="1400" dirty="0"/>
              <a:t>Stat_CurrentUserSessionsClient1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本としてカウントされる。同時にテレワーク業務を行なっている正確なユーザー数の算出に有益である。</a:t>
            </a:r>
          </a:p>
          <a:p>
            <a:pPr marL="285750" indent="-285750">
              <a:buFont typeface="Arial" panose="020B0604020202020204" pitchFamily="34" charset="0"/>
              <a:buChar char="•"/>
            </a:pPr>
            <a:r>
              <a:rPr lang="en-US" altLang="ja-JP" sz="1400" dirty="0" err="1"/>
              <a:t>Stat_TotalServers</a:t>
            </a:r>
            <a:r>
              <a:rPr lang="en-US" altLang="ja-JP" sz="1400" dirty="0"/>
              <a:t>: DB </a:t>
            </a:r>
            <a:r>
              <a:rPr lang="ja-JP" altLang="en-US" sz="1400" dirty="0" err="1"/>
              <a:t>に登</a:t>
            </a:r>
            <a:r>
              <a:rPr lang="ja-JP" altLang="en-US" sz="1400" dirty="0"/>
              <a:t>録されているサーバーの台数である。データベースの </a:t>
            </a:r>
            <a:r>
              <a:rPr lang="en-US" altLang="ja-JP" sz="1400" dirty="0"/>
              <a:t>MACHINE </a:t>
            </a:r>
            <a:r>
              <a:rPr lang="ja-JP" altLang="en-US" sz="1400" dirty="0"/>
              <a:t>の行数と一致する。</a:t>
            </a:r>
          </a:p>
          <a:p>
            <a:pPr marL="285750" indent="-285750">
              <a:buFont typeface="Arial" panose="020B0604020202020204" pitchFamily="34" charset="0"/>
              <a:buChar char="•"/>
            </a:pPr>
            <a:r>
              <a:rPr lang="en-US" altLang="ja-JP" sz="1400" dirty="0"/>
              <a:t>Stat_ActiveServers_Day01: </a:t>
            </a:r>
            <a:r>
              <a:rPr lang="ja-JP" altLang="en-US" sz="1400" dirty="0"/>
              <a:t>最近 </a:t>
            </a:r>
            <a:r>
              <a:rPr lang="en-US" altLang="ja-JP" sz="1400" dirty="0"/>
              <a:t>1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Stat_ActiveServers_Day03: </a:t>
            </a:r>
            <a:r>
              <a:rPr lang="ja-JP" altLang="en-US" sz="1400" dirty="0"/>
              <a:t>最近 </a:t>
            </a:r>
            <a:r>
              <a:rPr lang="en-US" altLang="ja-JP" sz="1400" dirty="0"/>
              <a:t>3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Stat_ActiveServers_Day07: </a:t>
            </a:r>
            <a:r>
              <a:rPr lang="ja-JP" altLang="en-US" sz="1400" dirty="0"/>
              <a:t>最近 </a:t>
            </a:r>
            <a:r>
              <a:rPr lang="en-US" altLang="ja-JP" sz="1400" dirty="0"/>
              <a:t>7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Stat_ActiveServers_Day30: </a:t>
            </a:r>
            <a:r>
              <a:rPr lang="ja-JP" altLang="en-US" sz="1400" dirty="0"/>
              <a:t>最近 </a:t>
            </a:r>
            <a:r>
              <a:rPr lang="en-US" altLang="ja-JP" sz="1400" dirty="0"/>
              <a:t>30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err="1"/>
              <a:t>Stat_TodaysNewServers</a:t>
            </a:r>
            <a:r>
              <a:rPr lang="en-US" altLang="ja-JP" sz="1400" dirty="0"/>
              <a:t>: </a:t>
            </a:r>
            <a:r>
              <a:rPr lang="ja-JP" altLang="en-US" sz="1400" dirty="0"/>
              <a:t>本日に新たにコントローラ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Stat_YestardaysNewServers</a:t>
            </a:r>
            <a:r>
              <a:rPr lang="en-US" altLang="ja-JP" sz="1400" dirty="0"/>
              <a:t>: </a:t>
            </a:r>
            <a:r>
              <a:rPr lang="ja-JP" altLang="en-US" sz="1400" dirty="0"/>
              <a:t>昨日にコントローラ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Stat_TotalServerConnectRequestsKilo</a:t>
            </a:r>
            <a:r>
              <a:rPr lang="en-US" altLang="ja-JP" sz="1400" dirty="0"/>
              <a:t>: </a:t>
            </a:r>
            <a:r>
              <a:rPr lang="ja-JP" altLang="en-US" sz="1400" dirty="0"/>
              <a:t>これまで中継システム全体で確立要求のあったサーバーセッション確立リクエストの総数を </a:t>
            </a:r>
            <a:r>
              <a:rPr lang="en-US" altLang="ja-JP" sz="1400" dirty="0"/>
              <a:t>1000 </a:t>
            </a:r>
            <a:r>
              <a:rPr lang="ja-JP" altLang="en-US" sz="1400" dirty="0"/>
              <a:t>で割った値である。</a:t>
            </a:r>
          </a:p>
          <a:p>
            <a:pPr marL="285750" indent="-285750">
              <a:buFont typeface="Arial" panose="020B0604020202020204" pitchFamily="34" charset="0"/>
              <a:buChar char="•"/>
            </a:pPr>
            <a:r>
              <a:rPr lang="en-US" altLang="ja-JP" sz="1400" dirty="0" err="1"/>
              <a:t>Stat_TotalClientConnectRequestsKilo</a:t>
            </a:r>
            <a:r>
              <a:rPr lang="en-US" altLang="ja-JP" sz="1400" dirty="0"/>
              <a:t>: </a:t>
            </a:r>
            <a:r>
              <a:rPr lang="ja-JP" altLang="en-US" sz="1400" dirty="0"/>
              <a:t>これまで中継システム全体で確立要求のあったクライアントセッション確立リクエストの総数を </a:t>
            </a:r>
            <a:r>
              <a:rPr lang="en-US" altLang="ja-JP" sz="1400" dirty="0"/>
              <a:t>1000 </a:t>
            </a:r>
            <a:r>
              <a:rPr lang="ja-JP" altLang="en-US" sz="1400" dirty="0"/>
              <a:t>で割った値である。</a:t>
            </a:r>
            <a:endParaRPr kumimoji="1" lang="ja-JP" altLang="en-US" sz="1400" dirty="0"/>
          </a:p>
        </p:txBody>
      </p:sp>
    </p:spTree>
    <p:extLst>
      <p:ext uri="{BB962C8B-B14F-4D97-AF65-F5344CB8AC3E}">
        <p14:creationId xmlns:p14="http://schemas.microsoft.com/office/powerpoint/2010/main" val="55040243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218</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a:t>中継システムの健康状態 「</a:t>
            </a:r>
            <a:r>
              <a:rPr lang="en-US" altLang="ja-JP" sz="2800" dirty="0" err="1"/>
              <a:t>ThinController</a:t>
            </a:r>
            <a:r>
              <a:rPr lang="en-US" altLang="ja-JP" sz="2800" dirty="0"/>
              <a:t> System Status</a:t>
            </a:r>
            <a:r>
              <a:rPr lang="ja-JP" altLang="en-US" sz="2800" dirty="0"/>
              <a:t>」</a:t>
            </a:r>
            <a:r>
              <a:rPr lang="en-US" altLang="ja-JP" sz="2800" dirty="0"/>
              <a:t> </a:t>
            </a:r>
            <a:r>
              <a:rPr kumimoji="1" lang="ja-JP" altLang="en-US" sz="2800" dirty="0"/>
              <a:t>解説書 </a:t>
            </a:r>
            <a:r>
              <a:rPr kumimoji="1" lang="en-US" altLang="ja-JP" sz="2800" dirty="0"/>
              <a:t>(2/3)</a:t>
            </a:r>
            <a:endParaRPr kumimoji="1" lang="ja-JP" altLang="en-US" sz="2800" dirty="0"/>
          </a:p>
        </p:txBody>
      </p:sp>
      <p:sp>
        <p:nvSpPr>
          <p:cNvPr id="6" name="テキスト ボックス 5"/>
          <p:cNvSpPr txBox="1"/>
          <p:nvPr/>
        </p:nvSpPr>
        <p:spPr>
          <a:xfrm>
            <a:off x="332741" y="1085185"/>
            <a:ext cx="11280228" cy="4185761"/>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Throughput_ClientGetWolMacList</a:t>
            </a:r>
            <a:r>
              <a:rPr lang="en-US" altLang="ja-JP" sz="1400" dirty="0"/>
              <a:t>: </a:t>
            </a:r>
            <a:r>
              <a:rPr lang="ja-JP" altLang="en-US" sz="1400" dirty="0"/>
              <a:t>クライアントが </a:t>
            </a:r>
            <a:r>
              <a:rPr lang="en-US" altLang="ja-JP" sz="1400" dirty="0" err="1"/>
              <a:t>WoL</a:t>
            </a:r>
            <a:r>
              <a:rPr lang="en-US" altLang="ja-JP" sz="1400" dirty="0"/>
              <a:t> </a:t>
            </a:r>
            <a:r>
              <a:rPr lang="ja-JP" altLang="en-US" sz="1400" dirty="0"/>
              <a:t>ターゲット </a:t>
            </a:r>
            <a:r>
              <a:rPr lang="en-US" altLang="ja-JP" sz="1400" dirty="0"/>
              <a:t>PC </a:t>
            </a:r>
            <a:r>
              <a:rPr lang="ja-JP" altLang="en-US" sz="1400" dirty="0"/>
              <a:t>に関する </a:t>
            </a:r>
            <a:r>
              <a:rPr lang="en-US" altLang="ja-JP" sz="1400" dirty="0" err="1"/>
              <a:t>WoL</a:t>
            </a:r>
            <a:r>
              <a:rPr lang="en-US" altLang="ja-JP" sz="1400" dirty="0"/>
              <a:t> </a:t>
            </a:r>
            <a:r>
              <a:rPr lang="ja-JP" altLang="en-US" sz="1400" dirty="0"/>
              <a:t>用 </a:t>
            </a:r>
            <a:r>
              <a:rPr lang="en-US" altLang="ja-JP" sz="1400" dirty="0"/>
              <a:t>MAC </a:t>
            </a:r>
            <a:r>
              <a:rPr lang="ja-JP" altLang="en-US" sz="1400" dirty="0"/>
              <a:t>アドレスの一覧を読み出すリクエストをコントローラに送付してきた回数のスループットである。</a:t>
            </a:r>
            <a:r>
              <a:rPr lang="en-US" altLang="ja-JP" sz="1400" dirty="0"/>
              <a:t>(</a:t>
            </a:r>
            <a:r>
              <a:rPr lang="ja-JP" altLang="en-US" sz="1400" dirty="0"/>
              <a:t>回数を </a:t>
            </a:r>
            <a:r>
              <a:rPr lang="en-US" altLang="ja-JP" sz="1400" dirty="0"/>
              <a:t>1 </a:t>
            </a:r>
            <a:r>
              <a:rPr lang="ja-JP" altLang="en-US" sz="1400" dirty="0"/>
              <a:t>回あたり </a:t>
            </a:r>
            <a:r>
              <a:rPr lang="en-US" altLang="ja-JP" sz="1400" dirty="0"/>
              <a:t>1 </a:t>
            </a:r>
            <a:r>
              <a:rPr lang="ja-JP" altLang="en-US" sz="1400" dirty="0"/>
              <a:t>と計算したときの毎秒のスループット。おおむね最近 </a:t>
            </a:r>
            <a:r>
              <a:rPr lang="en-US" altLang="ja-JP" sz="1400" dirty="0"/>
              <a:t>60 </a:t>
            </a:r>
            <a:r>
              <a:rPr lang="ja-JP" altLang="en-US" sz="1400" dirty="0"/>
              <a:t>秒ごとの平均が表示される。以下 </a:t>
            </a:r>
            <a:r>
              <a:rPr lang="en-US" altLang="ja-JP" sz="1400" dirty="0"/>
              <a:t>Throughput_ </a:t>
            </a:r>
            <a:r>
              <a:rPr lang="ja-JP" altLang="en-US" sz="1400" dirty="0"/>
              <a:t>系について同様。</a:t>
            </a:r>
            <a:r>
              <a:rPr lang="en-US" altLang="ja-JP" sz="1400" dirty="0"/>
              <a:t>)</a:t>
            </a:r>
          </a:p>
          <a:p>
            <a:pPr marL="285750" indent="-285750">
              <a:buFont typeface="Arial" panose="020B0604020202020204" pitchFamily="34" charset="0"/>
              <a:buChar char="•"/>
            </a:pPr>
            <a:r>
              <a:rPr lang="en-US" altLang="ja-JP" sz="1400" dirty="0" err="1"/>
              <a:t>Throughput_ClientConnect</a:t>
            </a:r>
            <a:r>
              <a:rPr lang="en-US" altLang="ja-JP" sz="1400" dirty="0"/>
              <a:t>: </a:t>
            </a:r>
            <a:r>
              <a:rPr lang="ja-JP" altLang="en-US" sz="1400" dirty="0"/>
              <a:t>コントローラがクライアントからのクライアント接続セッション確立要求を処理した回数のスループットである。</a:t>
            </a:r>
          </a:p>
          <a:p>
            <a:pPr marL="285750" indent="-285750">
              <a:buFont typeface="Arial" panose="020B0604020202020204" pitchFamily="34" charset="0"/>
              <a:buChar char="•"/>
            </a:pPr>
            <a:r>
              <a:rPr lang="en-US" altLang="ja-JP" sz="1400" dirty="0" err="1"/>
              <a:t>Throughput_RenameMachine</a:t>
            </a:r>
            <a:r>
              <a:rPr lang="en-US" altLang="ja-JP" sz="1400" dirty="0"/>
              <a:t>: </a:t>
            </a:r>
            <a:r>
              <a:rPr lang="ja-JP" altLang="en-US" sz="1400" dirty="0"/>
              <a:t>コントローラがサーバーからのコンピュータ </a:t>
            </a:r>
            <a:r>
              <a:rPr lang="en-US" altLang="ja-JP" sz="1400" dirty="0"/>
              <a:t>ID </a:t>
            </a:r>
            <a:r>
              <a:rPr lang="ja-JP" altLang="en-US" sz="1400" dirty="0"/>
              <a:t>変更リクエストを処理した回数のスループットである。</a:t>
            </a:r>
          </a:p>
          <a:p>
            <a:pPr marL="285750" indent="-285750">
              <a:buFont typeface="Arial" panose="020B0604020202020204" pitchFamily="34" charset="0"/>
              <a:buChar char="•"/>
            </a:pPr>
            <a:r>
              <a:rPr lang="en-US" altLang="ja-JP" sz="1400" dirty="0" err="1"/>
              <a:t>Throughput_RegistMachine</a:t>
            </a:r>
            <a:r>
              <a:rPr lang="en-US" altLang="ja-JP" sz="1400" dirty="0"/>
              <a:t>: </a:t>
            </a:r>
            <a:r>
              <a:rPr lang="ja-JP" altLang="en-US" sz="1400" dirty="0"/>
              <a:t>コントローラが新たなサーバーからの登録を処理した回数のスループットである。なお、</a:t>
            </a:r>
            <a:r>
              <a:rPr lang="en-US" altLang="ja-JP" sz="1400" dirty="0"/>
              <a:t>"</a:t>
            </a:r>
            <a:r>
              <a:rPr lang="en-US" altLang="ja-JP" sz="1400" dirty="0" err="1"/>
              <a:t>Regist</a:t>
            </a:r>
            <a:r>
              <a:rPr lang="en-US" altLang="ja-JP" sz="1400" dirty="0"/>
              <a:t>" </a:t>
            </a:r>
            <a:r>
              <a:rPr lang="ja-JP" altLang="en-US" sz="1400" dirty="0"/>
              <a:t>という英単語は存在せず、</a:t>
            </a:r>
            <a:r>
              <a:rPr lang="en-US" altLang="ja-JP" sz="1400" dirty="0"/>
              <a:t>"Register" </a:t>
            </a:r>
            <a:r>
              <a:rPr lang="ja-JP" altLang="en-US" sz="1400" dirty="0"/>
              <a:t>が正しいのであるが、もう変更できないので、</a:t>
            </a:r>
            <a:r>
              <a:rPr lang="en-US" altLang="ja-JP" sz="1400" dirty="0"/>
              <a:t>"</a:t>
            </a:r>
            <a:r>
              <a:rPr lang="en-US" altLang="ja-JP" sz="1400" dirty="0" err="1"/>
              <a:t>Regist</a:t>
            </a:r>
            <a:r>
              <a:rPr lang="en-US" altLang="ja-JP" sz="1400" dirty="0"/>
              <a:t>" </a:t>
            </a:r>
            <a:r>
              <a:rPr lang="ja-JP" altLang="en-US" sz="1400" dirty="0"/>
              <a:t>となっている。</a:t>
            </a:r>
          </a:p>
          <a:p>
            <a:pPr marL="285750" indent="-285750">
              <a:buFont typeface="Arial" panose="020B0604020202020204" pitchFamily="34" charset="0"/>
              <a:buChar char="•"/>
            </a:pPr>
            <a:r>
              <a:rPr lang="en-US" altLang="ja-JP" sz="1400" dirty="0" err="1"/>
              <a:t>Throughput_SendOtpEmail</a:t>
            </a:r>
            <a:r>
              <a:rPr lang="en-US" altLang="ja-JP" sz="1400" dirty="0"/>
              <a:t>: </a:t>
            </a:r>
            <a:r>
              <a:rPr lang="ja-JP" altLang="en-US" sz="1400" dirty="0"/>
              <a:t>コントローラが </a:t>
            </a:r>
            <a:r>
              <a:rPr lang="en-US" altLang="ja-JP" sz="1400" dirty="0"/>
              <a:t>OTP </a:t>
            </a:r>
            <a:r>
              <a:rPr lang="ja-JP" altLang="en-US" sz="1400" dirty="0"/>
              <a:t>パスワードメールを送付した回数のスループットである。</a:t>
            </a:r>
          </a:p>
          <a:p>
            <a:pPr marL="285750" indent="-285750">
              <a:buFont typeface="Arial" panose="020B0604020202020204" pitchFamily="34" charset="0"/>
              <a:buChar char="•"/>
            </a:pPr>
            <a:r>
              <a:rPr lang="en-US" altLang="ja-JP" sz="1400" dirty="0" err="1"/>
              <a:t>Throughput_ServerConnect</a:t>
            </a:r>
            <a:r>
              <a:rPr lang="en-US" altLang="ja-JP" sz="1400" dirty="0"/>
              <a:t>: </a:t>
            </a:r>
            <a:r>
              <a:rPr lang="ja-JP" altLang="en-US" sz="1400" dirty="0"/>
              <a:t>コントローラがサーバーからのサーバー接続セッション確立要求を処理した回数のスループットである。</a:t>
            </a:r>
          </a:p>
          <a:p>
            <a:pPr marL="285750" indent="-285750">
              <a:buFont typeface="Arial" panose="020B0604020202020204" pitchFamily="34" charset="0"/>
              <a:buChar char="•"/>
            </a:pPr>
            <a:r>
              <a:rPr lang="en-US" altLang="ja-JP" sz="1400" dirty="0" err="1"/>
              <a:t>Throughput_ReportSessionList</a:t>
            </a:r>
            <a:r>
              <a:rPr lang="en-US" altLang="ja-JP" sz="1400" dirty="0"/>
              <a:t>: </a:t>
            </a:r>
            <a:r>
              <a:rPr lang="ja-JP" altLang="en-US" sz="1400" dirty="0"/>
              <a:t>コントローラが中継ゲートウェイからのセッション一覧報告を受信した回数のスループットである。</a:t>
            </a:r>
          </a:p>
          <a:p>
            <a:pPr marL="285750" indent="-285750">
              <a:buFont typeface="Arial" panose="020B0604020202020204" pitchFamily="34" charset="0"/>
              <a:buChar char="•"/>
            </a:pPr>
            <a:r>
              <a:rPr lang="en-US" altLang="ja-JP" sz="1400" dirty="0" err="1"/>
              <a:t>Throughput_ReportSessionAdd</a:t>
            </a:r>
            <a:r>
              <a:rPr lang="en-US" altLang="ja-JP" sz="1400" dirty="0"/>
              <a:t>: </a:t>
            </a:r>
            <a:r>
              <a:rPr lang="ja-JP" altLang="en-US" sz="1400" dirty="0"/>
              <a:t>コントローラが中継ゲートウェイからのセッション追加報告を受信した回数のスループットである。なお、中継ゲートウェイはコントローラへの負荷を下げるために、追加報告が頻発する場合は追加報告をせず次回のセッション一覧報告時にまとめて報告することがあるため、この値は、</a:t>
            </a:r>
            <a:r>
              <a:rPr lang="en-US" altLang="ja-JP" sz="1400" dirty="0" err="1"/>
              <a:t>Throughput_ServerConnect</a:t>
            </a:r>
            <a:r>
              <a:rPr lang="en-US" altLang="ja-JP" sz="1400" dirty="0"/>
              <a:t> </a:t>
            </a:r>
            <a:r>
              <a:rPr lang="ja-JP" altLang="en-US" sz="1400" dirty="0"/>
              <a:t>と一致しないことがある。</a:t>
            </a:r>
          </a:p>
          <a:p>
            <a:pPr marL="285750" indent="-285750">
              <a:buFont typeface="Arial" panose="020B0604020202020204" pitchFamily="34" charset="0"/>
              <a:buChar char="•"/>
            </a:pPr>
            <a:r>
              <a:rPr lang="en-US" altLang="ja-JP" sz="1400" dirty="0" err="1"/>
              <a:t>Throughput_ReportSessionDel</a:t>
            </a:r>
            <a:r>
              <a:rPr lang="en-US" altLang="ja-JP" sz="1400" dirty="0"/>
              <a:t>: </a:t>
            </a:r>
            <a:r>
              <a:rPr lang="ja-JP" altLang="en-US" sz="1400" dirty="0"/>
              <a:t>コントローラが中継ゲートウェイからのセッション削除報告を受信した回数のスループットである。なお、中継ゲートウェイはコントローラへの負荷を下げるために、削除報告が頻発する場合は削除報告をせず次回のセッション一覧報告時にまとめて報告することがある。</a:t>
            </a:r>
          </a:p>
          <a:p>
            <a:pPr marL="285750" indent="-285750">
              <a:buFont typeface="Arial" panose="020B0604020202020204" pitchFamily="34" charset="0"/>
              <a:buChar char="•"/>
            </a:pPr>
            <a:r>
              <a:rPr lang="en-US" altLang="ja-JP" sz="1400" dirty="0" err="1"/>
              <a:t>Throughput_DatabaseRead</a:t>
            </a:r>
            <a:r>
              <a:rPr lang="en-US" altLang="ja-JP" sz="1400" dirty="0"/>
              <a:t>: </a:t>
            </a:r>
            <a:r>
              <a:rPr lang="ja-JP" altLang="en-US" sz="1400" dirty="0"/>
              <a:t>コントローラがデータベースに読み取りモードで接続を確立した回数のスループットである。</a:t>
            </a:r>
          </a:p>
          <a:p>
            <a:pPr marL="285750" indent="-285750">
              <a:buFont typeface="Arial" panose="020B0604020202020204" pitchFamily="34" charset="0"/>
              <a:buChar char="•"/>
            </a:pPr>
            <a:r>
              <a:rPr lang="en-US" altLang="ja-JP" sz="1400" dirty="0" err="1"/>
              <a:t>Throughput_DatabaseWrite</a:t>
            </a:r>
            <a:r>
              <a:rPr lang="en-US" altLang="ja-JP" sz="1400" dirty="0"/>
              <a:t>: </a:t>
            </a:r>
            <a:r>
              <a:rPr lang="ja-JP" altLang="en-US" sz="1400" dirty="0"/>
              <a:t>コントローラがデータベースに読み書きモードで接続を確立した回数のスループットである。</a:t>
            </a:r>
          </a:p>
          <a:p>
            <a:pPr marL="285750" indent="-285750">
              <a:buFont typeface="Arial" panose="020B0604020202020204" pitchFamily="34" charset="0"/>
              <a:buChar char="•"/>
            </a:pPr>
            <a:r>
              <a:rPr lang="en-US" altLang="ja-JP" sz="1400" dirty="0" err="1"/>
              <a:t>Throughput_Request_NonProxy</a:t>
            </a:r>
            <a:r>
              <a:rPr lang="en-US" altLang="ja-JP" sz="1400" dirty="0"/>
              <a:t>: </a:t>
            </a:r>
            <a:r>
              <a:rPr lang="ja-JP" altLang="en-US" sz="1400" dirty="0"/>
              <a:t>コントローラが </a:t>
            </a:r>
            <a:r>
              <a:rPr lang="en-US" altLang="ja-JP" sz="1400" dirty="0"/>
              <a:t>HTTP Web </a:t>
            </a:r>
            <a:r>
              <a:rPr lang="ja-JP" altLang="en-US" sz="1400" dirty="0"/>
              <a:t>サーバーとして受付けたリクエスト回数のスループットである。</a:t>
            </a:r>
          </a:p>
          <a:p>
            <a:pPr marL="285750" indent="-285750">
              <a:buFont typeface="Arial" panose="020B0604020202020204" pitchFamily="34" charset="0"/>
              <a:buChar char="•"/>
            </a:pPr>
            <a:r>
              <a:rPr lang="en-US" altLang="ja-JP" sz="1400" dirty="0" err="1"/>
              <a:t>Throughput_Request_Proxy</a:t>
            </a:r>
            <a:r>
              <a:rPr lang="en-US" altLang="ja-JP" sz="1400" dirty="0"/>
              <a:t>: </a:t>
            </a:r>
            <a:r>
              <a:rPr lang="ja-JP" altLang="en-US" sz="1400" dirty="0"/>
              <a:t>これはシン・テレワークシステム パブリック版および </a:t>
            </a:r>
            <a:r>
              <a:rPr lang="en-US" altLang="ja-JP" sz="1400" dirty="0"/>
              <a:t>LGWAN </a:t>
            </a:r>
            <a:r>
              <a:rPr lang="ja-JP" altLang="en-US" sz="1400" dirty="0"/>
              <a:t>版のために定義された値であり、本ドキュメントの対象外である。</a:t>
            </a:r>
            <a:endParaRPr kumimoji="1" lang="ja-JP" altLang="en-US" sz="1400" dirty="0"/>
          </a:p>
        </p:txBody>
      </p:sp>
    </p:spTree>
    <p:extLst>
      <p:ext uri="{BB962C8B-B14F-4D97-AF65-F5344CB8AC3E}">
        <p14:creationId xmlns:p14="http://schemas.microsoft.com/office/powerpoint/2010/main" val="193208750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219</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a:t>中継システムの健康状態 「</a:t>
            </a:r>
            <a:r>
              <a:rPr lang="en-US" altLang="ja-JP" sz="2800" dirty="0" err="1"/>
              <a:t>ThinController</a:t>
            </a:r>
            <a:r>
              <a:rPr lang="en-US" altLang="ja-JP" sz="2800" dirty="0"/>
              <a:t> System Status</a:t>
            </a:r>
            <a:r>
              <a:rPr lang="ja-JP" altLang="en-US" sz="2800" dirty="0"/>
              <a:t>」</a:t>
            </a:r>
            <a:r>
              <a:rPr lang="en-US" altLang="ja-JP" sz="2800" dirty="0"/>
              <a:t> </a:t>
            </a:r>
            <a:r>
              <a:rPr kumimoji="1" lang="ja-JP" altLang="en-US" sz="2800" dirty="0"/>
              <a:t>解説書 </a:t>
            </a:r>
            <a:r>
              <a:rPr kumimoji="1" lang="en-US" altLang="ja-JP" sz="2800" dirty="0"/>
              <a:t>(3/3)</a:t>
            </a:r>
            <a:endParaRPr kumimoji="1" lang="ja-JP" altLang="en-US" sz="2800"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Sys_DotNet_NumRunningTasks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消費中の非同期タスク数。</a:t>
            </a:r>
          </a:p>
          <a:p>
            <a:pPr marL="285750" indent="-285750">
              <a:buFont typeface="Arial" panose="020B0604020202020204" pitchFamily="34" charset="0"/>
              <a:buChar char="•"/>
            </a:pPr>
            <a:r>
              <a:rPr lang="en-US" altLang="ja-JP" sz="1400" dirty="0" err="1"/>
              <a:t>Sys_DotNet_NumDelayedTasks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ランタイム状態のうち、他のタスクを待機している非同期タスク数。</a:t>
            </a:r>
          </a:p>
          <a:p>
            <a:pPr marL="285750" indent="-285750">
              <a:buFont typeface="Arial" panose="020B0604020202020204" pitchFamily="34" charset="0"/>
              <a:buChar char="•"/>
            </a:pPr>
            <a:r>
              <a:rPr lang="en-US" altLang="ja-JP" sz="1400" dirty="0" err="1"/>
              <a:t>Sys_DotNet_NumTimerTasks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ランタイム状態のうち、タイマー待ち状態の非同期タスク数。</a:t>
            </a:r>
          </a:p>
          <a:p>
            <a:pPr marL="285750" indent="-285750">
              <a:buFont typeface="Arial" panose="020B0604020202020204" pitchFamily="34" charset="0"/>
              <a:buChar char="•"/>
            </a:pPr>
            <a:r>
              <a:rPr lang="en-US" altLang="ja-JP" sz="1400" dirty="0" err="1"/>
              <a:t>Sys_DotNet_NumObjects</a:t>
            </a:r>
            <a:r>
              <a:rPr lang="en-US" altLang="ja-JP" sz="1400" dirty="0"/>
              <a:t>: </a:t>
            </a:r>
            <a:r>
              <a:rPr lang="ja-JP" altLang="en-US" sz="1400" dirty="0"/>
              <a:t>コントローラプログラムの </a:t>
            </a:r>
            <a:r>
              <a:rPr lang="en-US" altLang="ja-JP" sz="1400" dirty="0"/>
              <a:t>.NET </a:t>
            </a:r>
            <a:r>
              <a:rPr lang="ja-JP" altLang="en-US" sz="1400" dirty="0"/>
              <a:t>ランタイム状態のうち、メモリ内でリーク管理しているオブジェクト数。</a:t>
            </a:r>
          </a:p>
          <a:p>
            <a:pPr marL="285750" indent="-285750">
              <a:buFont typeface="Arial" panose="020B0604020202020204" pitchFamily="34" charset="0"/>
              <a:buChar char="•"/>
            </a:pPr>
            <a:r>
              <a:rPr lang="en-US" altLang="ja-JP" sz="1400" dirty="0" err="1"/>
              <a:t>Sys_DotNet_CpuUsage</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使用率 </a:t>
            </a:r>
            <a:r>
              <a:rPr lang="en-US" altLang="ja-JP" sz="1400" dirty="0"/>
              <a:t>(1 </a:t>
            </a:r>
            <a:r>
              <a:rPr lang="ja-JP" altLang="en-US" sz="1400" dirty="0"/>
              <a:t>コアで </a:t>
            </a:r>
            <a:r>
              <a:rPr lang="en-US" altLang="ja-JP" sz="1400" dirty="0"/>
              <a:t>100%)</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Sys_DotNet_ManagedMemory_MBytes</a:t>
            </a:r>
            <a:r>
              <a:rPr lang="en-US" altLang="ja-JP" sz="1400" dirty="0"/>
              <a:t>: </a:t>
            </a:r>
            <a:r>
              <a:rPr lang="ja-JP" altLang="en-US" sz="1400" dirty="0"/>
              <a:t>コントローラプログラムの </a:t>
            </a:r>
            <a:r>
              <a:rPr lang="en-US" altLang="ja-JP" sz="1400" dirty="0"/>
              <a:t>.NET </a:t>
            </a:r>
            <a:r>
              <a:rPr lang="ja-JP" altLang="en-US" sz="1400" dirty="0"/>
              <a:t>ランタイム状態のうち、マネージドメモリ消費量 </a:t>
            </a:r>
            <a:r>
              <a:rPr lang="en-US" altLang="ja-JP" sz="1400" dirty="0"/>
              <a:t>(MB)</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Sys_DotNet_ProcessMemory_MBytes</a:t>
            </a:r>
            <a:r>
              <a:rPr lang="en-US" altLang="ja-JP" sz="1400" dirty="0"/>
              <a:t>: </a:t>
            </a:r>
            <a:r>
              <a:rPr lang="ja-JP" altLang="en-US" sz="1400" dirty="0"/>
              <a:t>コントローラプログラムプロセスのメモリ消費量 </a:t>
            </a:r>
            <a:r>
              <a:rPr lang="en-US" altLang="ja-JP" sz="1400" dirty="0"/>
              <a:t>(MB)</a:t>
            </a:r>
            <a:r>
              <a:rPr lang="ja-JP" altLang="en-US" sz="1400" dirty="0" err="1"/>
              <a:t>、</a:t>
            </a:r>
            <a:r>
              <a:rPr lang="ja-JP" altLang="en-US" sz="1400" dirty="0"/>
              <a:t>すなわち </a:t>
            </a:r>
            <a:r>
              <a:rPr lang="en-US" altLang="ja-JP" sz="1400" dirty="0"/>
              <a:t>OS </a:t>
            </a:r>
            <a:r>
              <a:rPr lang="ja-JP" altLang="en-US" sz="1400" dirty="0"/>
              <a:t>に対して要求したメモリ量の総量。これは一度確保されると解放されないので、一度増えた後減らないことは自然である。</a:t>
            </a:r>
          </a:p>
          <a:p>
            <a:pPr marL="285750" indent="-285750">
              <a:buFont typeface="Arial" panose="020B0604020202020204" pitchFamily="34" charset="0"/>
              <a:buChar char="•"/>
            </a:pPr>
            <a:r>
              <a:rPr lang="en-US" altLang="ja-JP" sz="1400" dirty="0" err="1"/>
              <a:t>Sys_DotNet_NumNativeThreads</a:t>
            </a:r>
            <a:r>
              <a:rPr lang="en-US" altLang="ja-JP" sz="1400" dirty="0"/>
              <a:t>: </a:t>
            </a:r>
            <a:r>
              <a:rPr lang="ja-JP" altLang="en-US" sz="1400" dirty="0"/>
              <a:t>コントローラプログラムプロセスの </a:t>
            </a:r>
            <a:r>
              <a:rPr lang="en-US" altLang="ja-JP" sz="1400" dirty="0"/>
              <a:t>OS </a:t>
            </a:r>
            <a:r>
              <a:rPr lang="ja-JP" altLang="en-US" sz="1400" dirty="0"/>
              <a:t>スレッド数。</a:t>
            </a:r>
          </a:p>
          <a:p>
            <a:pPr marL="285750" indent="-285750">
              <a:buFont typeface="Arial" panose="020B0604020202020204" pitchFamily="34" charset="0"/>
              <a:buChar char="•"/>
            </a:pPr>
            <a:r>
              <a:rPr lang="en-US" altLang="ja-JP" sz="1400" dirty="0" err="1"/>
              <a:t>Sys_DotNet_NumNativeHandles</a:t>
            </a:r>
            <a:r>
              <a:rPr lang="en-US" altLang="ja-JP" sz="1400" dirty="0"/>
              <a:t>: </a:t>
            </a:r>
            <a:r>
              <a:rPr lang="ja-JP" altLang="en-US" sz="1400" dirty="0"/>
              <a:t>コントローラプログラムプロセスの </a:t>
            </a:r>
            <a:r>
              <a:rPr lang="en-US" altLang="ja-JP" sz="1400" dirty="0"/>
              <a:t>OS </a:t>
            </a:r>
            <a:r>
              <a:rPr lang="ja-JP" altLang="en-US" sz="1400" dirty="0"/>
              <a:t>ハンドル数。</a:t>
            </a:r>
          </a:p>
          <a:p>
            <a:pPr marL="285750" indent="-285750">
              <a:buFont typeface="Arial" panose="020B0604020202020204" pitchFamily="34" charset="0"/>
              <a:buChar char="•"/>
            </a:pPr>
            <a:r>
              <a:rPr lang="en-US" altLang="ja-JP" sz="1400" dirty="0" err="1"/>
              <a:t>Sys_DotNet_GcTotal</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GC </a:t>
            </a:r>
            <a:r>
              <a:rPr lang="ja-JP" altLang="en-US" sz="1400" dirty="0"/>
              <a:t>が発生した回数の総数。</a:t>
            </a:r>
          </a:p>
          <a:p>
            <a:pPr marL="285750" indent="-285750">
              <a:buFont typeface="Arial" panose="020B0604020202020204" pitchFamily="34" charset="0"/>
              <a:buChar char="•"/>
            </a:pPr>
            <a:r>
              <a:rPr lang="en-US" altLang="ja-JP" sz="1400" dirty="0"/>
              <a:t>Sys_DotNet_Gc0: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0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Sys_DotNet_Gc1: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1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Sys_DotNet_Gc2: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2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err="1"/>
              <a:t>Sys_Thin_BootDays</a:t>
            </a:r>
            <a:r>
              <a:rPr lang="en-US" altLang="ja-JP" sz="1400" dirty="0"/>
              <a:t>: </a:t>
            </a:r>
            <a:r>
              <a:rPr lang="ja-JP" altLang="en-US" sz="1400" dirty="0"/>
              <a:t>コントローラプログラムが起動してから何日間経過しているか。</a:t>
            </a:r>
          </a:p>
          <a:p>
            <a:pPr marL="285750" indent="-285750">
              <a:buFont typeface="Arial" panose="020B0604020202020204" pitchFamily="34" charset="0"/>
              <a:buChar char="•"/>
            </a:pPr>
            <a:r>
              <a:rPr lang="en-US" altLang="ja-JP" sz="1400" dirty="0" err="1"/>
              <a:t>Sys_Thin_DbLazyUpdateQueueLength</a:t>
            </a:r>
            <a:r>
              <a:rPr lang="en-US" altLang="ja-JP" sz="1400" dirty="0"/>
              <a:t>: </a:t>
            </a:r>
            <a:r>
              <a:rPr lang="ja-JP" altLang="en-US" sz="1400" dirty="0"/>
              <a:t>コントローラが </a:t>
            </a:r>
            <a:r>
              <a:rPr lang="en-US" altLang="ja-JP" sz="1400" dirty="0"/>
              <a:t>DB </a:t>
            </a:r>
            <a:r>
              <a:rPr lang="ja-JP" altLang="en-US" sz="1400" dirty="0"/>
              <a:t>に対して生成する遅延書き込みリクエスト数。これは、緊急ではないし失われてもよいができるだけ記録したいデータ </a:t>
            </a:r>
            <a:r>
              <a:rPr lang="en-US" altLang="ja-JP" sz="1400" dirty="0"/>
              <a:t>(</a:t>
            </a:r>
            <a:r>
              <a:rPr lang="ja-JP" altLang="en-US" sz="1400" dirty="0"/>
              <a:t>例えば </a:t>
            </a:r>
            <a:r>
              <a:rPr lang="en-US" altLang="ja-JP" sz="1400" dirty="0"/>
              <a:t>LAST_SERVER_DATE, LAST_CLIENT_DATE </a:t>
            </a:r>
            <a:r>
              <a:rPr lang="ja-JP" altLang="en-US" sz="1400" dirty="0"/>
              <a:t>など</a:t>
            </a:r>
            <a:r>
              <a:rPr lang="en-US" altLang="ja-JP" sz="1400" dirty="0"/>
              <a:t>) </a:t>
            </a:r>
            <a:r>
              <a:rPr lang="ja-JP" altLang="en-US" sz="1400" dirty="0"/>
              <a:t>をデータベースに書き込む際のキュー上の仕事の長さである。これは通常 </a:t>
            </a:r>
            <a:r>
              <a:rPr lang="en-US" altLang="ja-JP" sz="1400" dirty="0"/>
              <a:t>0 </a:t>
            </a:r>
            <a:r>
              <a:rPr lang="ja-JP" altLang="en-US" sz="1400" dirty="0"/>
              <a:t>に近い値であるべきであるが、</a:t>
            </a:r>
            <a:r>
              <a:rPr lang="en-US" altLang="ja-JP" sz="1400" dirty="0"/>
              <a:t>DB </a:t>
            </a:r>
            <a:r>
              <a:rPr lang="ja-JP" altLang="en-US" sz="1400" dirty="0"/>
              <a:t>に不具合が発生すると、どんどん増えていく。</a:t>
            </a:r>
            <a:r>
              <a:rPr lang="en-US" altLang="ja-JP" sz="1400" dirty="0"/>
              <a:t>DB </a:t>
            </a:r>
            <a:r>
              <a:rPr lang="ja-JP" altLang="en-US" sz="1400" dirty="0"/>
              <a:t>が復旧して書き込みがすべて行なわれると、</a:t>
            </a:r>
            <a:r>
              <a:rPr lang="en-US" altLang="ja-JP" sz="1400" dirty="0"/>
              <a:t>0 </a:t>
            </a:r>
            <a:r>
              <a:rPr lang="ja-JP" altLang="en-US" sz="1400" dirty="0"/>
              <a:t>に戻る。</a:t>
            </a:r>
          </a:p>
          <a:p>
            <a:pPr marL="285750" indent="-285750">
              <a:buFont typeface="Arial" panose="020B0604020202020204" pitchFamily="34" charset="0"/>
              <a:buChar char="•"/>
            </a:pPr>
            <a:r>
              <a:rPr lang="en-US" altLang="ja-JP" sz="1400" dirty="0" err="1"/>
              <a:t>Sys_Thin_ConcurrentRequests</a:t>
            </a:r>
            <a:r>
              <a:rPr lang="en-US" altLang="ja-JP" sz="1400" dirty="0"/>
              <a:t>: </a:t>
            </a:r>
            <a:r>
              <a:rPr lang="ja-JP" altLang="en-US" sz="1400" dirty="0"/>
              <a:t>コントローラが同時に処理しているリクエストの数。通常は </a:t>
            </a:r>
            <a:r>
              <a:rPr lang="en-US" altLang="ja-JP" sz="1400" dirty="0"/>
              <a:t>0 </a:t>
            </a:r>
            <a:r>
              <a:rPr lang="ja-JP" altLang="en-US" sz="1400" dirty="0"/>
              <a:t>に近い値であるが、</a:t>
            </a:r>
            <a:r>
              <a:rPr lang="en-US" altLang="ja-JP" sz="1400" dirty="0"/>
              <a:t>1 </a:t>
            </a:r>
            <a:r>
              <a:rPr lang="ja-JP" altLang="en-US" sz="1400" dirty="0"/>
              <a:t>以上の状態が継続すると怪しい。中継ゲートウェイがほとんどまたは全てダウンし、再接続要求が殺到するもすべて失敗している可能性がある。</a:t>
            </a:r>
          </a:p>
          <a:p>
            <a:pPr marL="285750" indent="-285750">
              <a:buFont typeface="Arial" panose="020B0604020202020204" pitchFamily="34" charset="0"/>
              <a:buChar char="•"/>
            </a:pPr>
            <a:r>
              <a:rPr lang="en-US" altLang="ja-JP" sz="1400" dirty="0" err="1"/>
              <a:t>Sys_Thin_LastDbReadTookMsecs</a:t>
            </a:r>
            <a:r>
              <a:rPr lang="en-US" altLang="ja-JP" sz="1400" dirty="0"/>
              <a:t>: </a:t>
            </a:r>
            <a:r>
              <a:rPr lang="ja-JP" altLang="en-US" sz="1400" dirty="0"/>
              <a:t>最後にコントローラが </a:t>
            </a:r>
            <a:r>
              <a:rPr lang="en-US" altLang="ja-JP" sz="1400" dirty="0"/>
              <a:t>DB </a:t>
            </a:r>
            <a:r>
              <a:rPr lang="ja-JP" altLang="en-US" sz="1400" dirty="0"/>
              <a:t>からデータのフル読み取りリクエストにかかった時間。急に増えていると怪しい。</a:t>
            </a:r>
            <a:r>
              <a:rPr lang="en-US" altLang="ja-JP" sz="1400" dirty="0"/>
              <a:t>DB </a:t>
            </a:r>
            <a:r>
              <a:rPr lang="ja-JP" altLang="en-US" sz="1400" dirty="0"/>
              <a:t>サーバーが不調 </a:t>
            </a:r>
            <a:r>
              <a:rPr lang="en-US" altLang="ja-JP" sz="1400" dirty="0"/>
              <a:t>or DB </a:t>
            </a:r>
            <a:r>
              <a:rPr lang="ja-JP" altLang="en-US" sz="1400" dirty="0"/>
              <a:t>サーバーとの通信経路がパケットロスである可能性が高い。</a:t>
            </a:r>
          </a:p>
          <a:p>
            <a:pPr marL="285750" indent="-285750">
              <a:buFont typeface="Arial" panose="020B0604020202020204" pitchFamily="34" charset="0"/>
              <a:buChar char="•"/>
            </a:pPr>
            <a:r>
              <a:rPr lang="en-US" altLang="ja-JP" sz="1400" dirty="0" err="1"/>
              <a:t>Sys_Thin_IsDatabaseConnected</a:t>
            </a:r>
            <a:r>
              <a:rPr lang="en-US" altLang="ja-JP" sz="1400" dirty="0"/>
              <a:t>: </a:t>
            </a:r>
            <a:r>
              <a:rPr lang="ja-JP" altLang="en-US" sz="1400" dirty="0"/>
              <a:t>コントローラからみて </a:t>
            </a:r>
            <a:r>
              <a:rPr lang="en-US" altLang="ja-JP" sz="1400" dirty="0"/>
              <a:t>DB </a:t>
            </a:r>
            <a:r>
              <a:rPr lang="ja-JP" altLang="en-US" sz="1400" dirty="0"/>
              <a:t>サーバーが生存しているか否か。</a:t>
            </a:r>
            <a:r>
              <a:rPr lang="en-US" altLang="ja-JP" sz="1400" dirty="0"/>
              <a:t>DB </a:t>
            </a:r>
            <a:r>
              <a:rPr lang="ja-JP" altLang="en-US" sz="1400" dirty="0"/>
              <a:t>サーバーがダウンしているとみなした場合は </a:t>
            </a:r>
            <a:r>
              <a:rPr lang="en-US" altLang="ja-JP" sz="1400" dirty="0"/>
              <a:t>0 </a:t>
            </a:r>
            <a:r>
              <a:rPr lang="ja-JP" altLang="en-US" sz="1400" dirty="0"/>
              <a:t>になる。それ以外の場合は </a:t>
            </a:r>
            <a:r>
              <a:rPr lang="en-US" altLang="ja-JP" sz="1400" dirty="0"/>
              <a:t>1 </a:t>
            </a:r>
            <a:r>
              <a:rPr lang="ja-JP" altLang="en-US" sz="1400" dirty="0"/>
              <a:t>である。これが </a:t>
            </a:r>
            <a:r>
              <a:rPr lang="en-US" altLang="ja-JP" sz="1400" dirty="0"/>
              <a:t>0 </a:t>
            </a:r>
            <a:r>
              <a:rPr lang="ja-JP" altLang="en-US" sz="1400" dirty="0"/>
              <a:t>になっていると、</a:t>
            </a:r>
            <a:r>
              <a:rPr lang="en-US" altLang="ja-JP" sz="1400" dirty="0"/>
              <a:t>DB </a:t>
            </a:r>
            <a:r>
              <a:rPr lang="ja-JP" altLang="en-US" sz="1400" dirty="0"/>
              <a:t>サーバーに異常があるため、ユーザーに対する大半のサービスは一応継続できるものの、できるだけ早く </a:t>
            </a:r>
            <a:r>
              <a:rPr lang="en-US" altLang="ja-JP" sz="1400" dirty="0"/>
              <a:t>DB </a:t>
            </a:r>
            <a:r>
              <a:rPr lang="ja-JP" altLang="en-US" sz="1400" dirty="0"/>
              <a:t>サーバーを復旧させたほうがよい。</a:t>
            </a:r>
            <a:endParaRPr lang="en-US" altLang="ja-JP" sz="1400" dirty="0"/>
          </a:p>
        </p:txBody>
      </p:sp>
    </p:spTree>
    <p:extLst>
      <p:ext uri="{BB962C8B-B14F-4D97-AF65-F5344CB8AC3E}">
        <p14:creationId xmlns:p14="http://schemas.microsoft.com/office/powerpoint/2010/main" val="480865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48608"/>
            <a:ext cx="11545223" cy="2950898"/>
          </a:xfrm>
        </p:spPr>
        <p:txBody>
          <a:bodyPr>
            <a:normAutofit/>
          </a:bodyPr>
          <a:lstStyle/>
          <a:p>
            <a:r>
              <a:rPr kumimoji="1" lang="ja-JP" altLang="en-US" sz="2000" dirty="0"/>
              <a:t>シン・テレワークシステムの多要素認証機能の </a:t>
            </a:r>
            <a:r>
              <a:rPr kumimoji="1" lang="en-US" altLang="ja-JP" sz="2000" dirty="0"/>
              <a:t>1 </a:t>
            </a:r>
            <a:r>
              <a:rPr kumimoji="1" lang="ja-JP" altLang="en-US" sz="2000" dirty="0" err="1"/>
              <a:t>つで</a:t>
            </a:r>
            <a:r>
              <a:rPr kumimoji="1" lang="ja-JP" altLang="en-US" sz="2000" dirty="0"/>
              <a:t>あるワンタイムパスワード機能 </a:t>
            </a:r>
            <a:r>
              <a:rPr kumimoji="1" lang="en-US" altLang="ja-JP" sz="2000" dirty="0"/>
              <a:t>(OTP) </a:t>
            </a:r>
            <a:r>
              <a:rPr kumimoji="1" lang="ja-JP" altLang="en-US" sz="2000" dirty="0"/>
              <a:t>をサポートするためには、コントローラ </a:t>
            </a:r>
            <a:r>
              <a:rPr kumimoji="1" lang="en-US" altLang="ja-JP" sz="2000" dirty="0"/>
              <a:t>(2 </a:t>
            </a:r>
            <a:r>
              <a:rPr kumimoji="1" lang="ja-JP" altLang="en-US" sz="2000" dirty="0"/>
              <a:t>台以上のコントローラで冗長構成を組む場合はすべてのコントローラ</a:t>
            </a:r>
            <a:r>
              <a:rPr kumimoji="1" lang="en-US" altLang="ja-JP" sz="2000" dirty="0"/>
              <a:t>) </a:t>
            </a:r>
            <a:r>
              <a:rPr kumimoji="1" lang="ja-JP" altLang="en-US" sz="2000" dirty="0"/>
              <a:t>から </a:t>
            </a:r>
            <a:r>
              <a:rPr kumimoji="1" lang="en-US" altLang="ja-JP" sz="2000" dirty="0"/>
              <a:t>SMTP </a:t>
            </a:r>
            <a:r>
              <a:rPr kumimoji="1" lang="ja-JP" altLang="en-US" sz="2000" dirty="0"/>
              <a:t>プロトコルで接続し、メール送信をすることが可能な </a:t>
            </a:r>
            <a:r>
              <a:rPr kumimoji="1" lang="en-US" altLang="ja-JP" sz="2000" dirty="0"/>
              <a:t>SMTP </a:t>
            </a:r>
            <a:r>
              <a:rPr kumimoji="1" lang="ja-JP" altLang="en-US" sz="2000" dirty="0"/>
              <a:t>サーバーが設置されている必要がある。</a:t>
            </a:r>
            <a:br>
              <a:rPr kumimoji="1" lang="en-US" altLang="ja-JP" sz="2000" dirty="0"/>
            </a:br>
            <a:r>
              <a:rPr kumimoji="1" lang="en-US" altLang="ja-JP" sz="2000" dirty="0"/>
              <a:t>(</a:t>
            </a:r>
            <a:r>
              <a:rPr kumimoji="1" lang="ja-JP" altLang="en-US" sz="2000" dirty="0"/>
              <a:t>既存の </a:t>
            </a:r>
            <a:r>
              <a:rPr kumimoji="1" lang="en-US" altLang="ja-JP" sz="2000" dirty="0"/>
              <a:t>SMTP </a:t>
            </a:r>
            <a:r>
              <a:rPr kumimoji="1" lang="ja-JP" altLang="en-US" sz="2000" dirty="0"/>
              <a:t>サーバーをそのまま利用することも可能である。</a:t>
            </a:r>
            <a:r>
              <a:rPr kumimoji="1" lang="en-US" altLang="ja-JP" sz="2000" dirty="0"/>
              <a:t>)</a:t>
            </a:r>
          </a:p>
          <a:p>
            <a:r>
              <a:rPr lang="en-US" altLang="ja-JP" sz="2000" dirty="0"/>
              <a:t>SMTP </a:t>
            </a:r>
            <a:r>
              <a:rPr lang="ja-JP" altLang="en-US" sz="2000" dirty="0"/>
              <a:t>サーバーは、「認証なし」または「平文認証」でメールを送信できる必要がある。</a:t>
            </a:r>
            <a:endParaRPr lang="en-US" altLang="ja-JP" sz="2000" dirty="0"/>
          </a:p>
          <a:p>
            <a:r>
              <a:rPr kumimoji="1" lang="en-US" altLang="ja-JP" sz="2000" dirty="0"/>
              <a:t>SMTP </a:t>
            </a:r>
            <a:r>
              <a:rPr kumimoji="1" lang="ja-JP" altLang="en-US" sz="2000" dirty="0"/>
              <a:t>サーバーは、</a:t>
            </a:r>
            <a:r>
              <a:rPr kumimoji="1" lang="en-US" altLang="ja-JP" sz="2000" dirty="0"/>
              <a:t>TCP </a:t>
            </a:r>
            <a:r>
              <a:rPr kumimoji="1" lang="ja-JP" altLang="en-US" sz="2000" dirty="0"/>
              <a:t>ポート </a:t>
            </a:r>
            <a:r>
              <a:rPr kumimoji="1" lang="en-US" altLang="ja-JP" sz="2000" dirty="0"/>
              <a:t>25 (</a:t>
            </a:r>
            <a:r>
              <a:rPr kumimoji="1" lang="ja-JP" altLang="en-US" sz="2000" dirty="0"/>
              <a:t>または別のポート番号</a:t>
            </a:r>
            <a:r>
              <a:rPr kumimoji="1" lang="en-US" altLang="ja-JP" sz="2000" dirty="0"/>
              <a:t>) </a:t>
            </a:r>
            <a:r>
              <a:rPr kumimoji="1" lang="ja-JP" altLang="en-US" sz="2000" dirty="0"/>
              <a:t>でメール送信を受付ける必要がある。</a:t>
            </a:r>
            <a:endParaRPr kumimoji="1" lang="en-US" altLang="ja-JP" sz="2000" dirty="0"/>
          </a:p>
          <a:p>
            <a:r>
              <a:rPr kumimoji="1" lang="ja-JP" altLang="en-US" sz="2000" dirty="0"/>
              <a:t>コントローラから </a:t>
            </a:r>
            <a:r>
              <a:rPr kumimoji="1" lang="en-US" altLang="ja-JP" sz="2000" dirty="0"/>
              <a:t>SMTP </a:t>
            </a:r>
            <a:r>
              <a:rPr kumimoji="1" lang="ja-JP" altLang="en-US" sz="2000" dirty="0"/>
              <a:t>サーバーには、直接、上記の </a:t>
            </a:r>
            <a:r>
              <a:rPr kumimoji="1" lang="en-US" altLang="ja-JP" sz="2000" dirty="0"/>
              <a:t>TCP </a:t>
            </a:r>
            <a:r>
              <a:rPr kumimoji="1" lang="ja-JP" altLang="en-US" sz="2000" dirty="0"/>
              <a:t>接続が可能でなければならない。また、コントローラからは、</a:t>
            </a:r>
            <a:r>
              <a:rPr lang="en-US" altLang="ja-JP" sz="2000" dirty="0"/>
              <a:t>SSL/TLS </a:t>
            </a:r>
            <a:r>
              <a:rPr lang="ja-JP" altLang="en-US" sz="2000" dirty="0"/>
              <a:t>を用いることなく、</a:t>
            </a:r>
            <a:r>
              <a:rPr lang="en-US" altLang="ja-JP" sz="2000" dirty="0"/>
              <a:t>SMTP </a:t>
            </a:r>
            <a:r>
              <a:rPr lang="ja-JP" altLang="en-US" sz="2000" dirty="0"/>
              <a:t>サーバーに接続してメールを送信要求するため、</a:t>
            </a:r>
            <a:r>
              <a:rPr lang="en-US" altLang="ja-JP" sz="2000" dirty="0"/>
              <a:t>SMTP </a:t>
            </a:r>
            <a:r>
              <a:rPr lang="ja-JP" altLang="en-US" sz="2000" dirty="0"/>
              <a:t>サーバーは非 </a:t>
            </a:r>
            <a:r>
              <a:rPr lang="en-US" altLang="ja-JP" sz="2000" dirty="0"/>
              <a:t>SSL/TLS</a:t>
            </a:r>
            <a:r>
              <a:rPr lang="ja-JP" altLang="en-US" sz="2000" dirty="0"/>
              <a:t> 接続を受付けなければならない。</a:t>
            </a:r>
            <a:endParaRPr kumimoji="1"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2-4. </a:t>
            </a:r>
            <a:r>
              <a:rPr kumimoji="1" lang="ja-JP" altLang="en-US" sz="2800" dirty="0"/>
              <a:t>ワンタイムパスワード </a:t>
            </a:r>
            <a:r>
              <a:rPr kumimoji="1" lang="en-US" altLang="ja-JP" sz="2800" dirty="0"/>
              <a:t>(OTP) </a:t>
            </a:r>
            <a:r>
              <a:rPr kumimoji="1" lang="ja-JP" altLang="en-US" sz="2800" dirty="0"/>
              <a:t>機能を用いる場合の </a:t>
            </a:r>
            <a:r>
              <a:rPr kumimoji="1" lang="en-US" altLang="ja-JP" sz="2800" dirty="0"/>
              <a:t>SMTP </a:t>
            </a:r>
            <a:r>
              <a:rPr kumimoji="1" lang="ja-JP" altLang="en-US" sz="2800" dirty="0"/>
              <a:t>サーバー</a:t>
            </a:r>
          </a:p>
        </p:txBody>
      </p:sp>
      <p:sp>
        <p:nvSpPr>
          <p:cNvPr id="5" name="コンテンツ プレースホルダー 5"/>
          <p:cNvSpPr txBox="1">
            <a:spLocks/>
          </p:cNvSpPr>
          <p:nvPr/>
        </p:nvSpPr>
        <p:spPr>
          <a:xfrm>
            <a:off x="332741" y="3999506"/>
            <a:ext cx="11545223" cy="2751151"/>
          </a:xfrm>
          <a:prstGeom prst="rect">
            <a:avLst/>
          </a:prstGeom>
          <a:solidFill>
            <a:srgbClr val="FFFFCC"/>
          </a:solidFill>
          <a:ln>
            <a:solidFill>
              <a:schemeClr val="bg1">
                <a:lumMod val="65000"/>
              </a:schemeClr>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10000"/>
              </a:lnSpc>
            </a:pPr>
            <a:r>
              <a:rPr lang="ja-JP" altLang="en-US" sz="1400" dirty="0"/>
              <a:t>「</a:t>
            </a:r>
            <a:r>
              <a:rPr lang="en-US" altLang="ja-JP" sz="1400" dirty="0"/>
              <a:t>SMTP </a:t>
            </a:r>
            <a:r>
              <a:rPr lang="ja-JP" altLang="en-US" sz="1400" dirty="0"/>
              <a:t>サーバー」の冗長化が必要な場合は、一般的な </a:t>
            </a:r>
            <a:r>
              <a:rPr lang="en-US" altLang="ja-JP" sz="1400" dirty="0"/>
              <a:t>Web </a:t>
            </a:r>
            <a:r>
              <a:rPr lang="ja-JP" altLang="en-US" sz="1400" dirty="0"/>
              <a:t>サーバーの冗長化と同じ手法で、</a:t>
            </a:r>
            <a:r>
              <a:rPr lang="en-US" altLang="ja-JP" sz="1400" dirty="0"/>
              <a:t>SMTP </a:t>
            </a:r>
            <a:r>
              <a:rPr lang="ja-JP" altLang="en-US" sz="1400" dirty="0"/>
              <a:t>サーバーの側の責任で、以下のように冗長化を行なうこと。</a:t>
            </a:r>
            <a:endParaRPr lang="en-US" altLang="ja-JP" sz="1400" dirty="0"/>
          </a:p>
          <a:p>
            <a:pPr lvl="1">
              <a:lnSpc>
                <a:spcPct val="110000"/>
              </a:lnSpc>
            </a:pPr>
            <a:r>
              <a:rPr lang="ja-JP" altLang="en-US" sz="1100" dirty="0"/>
              <a:t>手法 </a:t>
            </a:r>
            <a:r>
              <a:rPr lang="en-US" altLang="ja-JP" sz="1100" dirty="0"/>
              <a:t>1. SMTP </a:t>
            </a:r>
            <a:r>
              <a:rPr lang="ja-JP" altLang="en-US" sz="1100" dirty="0"/>
              <a:t>サーバーを稼働させる </a:t>
            </a:r>
            <a:r>
              <a:rPr lang="en-US" altLang="ja-JP" sz="1100" dirty="0"/>
              <a:t>VM </a:t>
            </a:r>
            <a:r>
              <a:rPr lang="ja-JP" altLang="en-US" sz="1100" dirty="0"/>
              <a:t>基盤のレイヤーで冗長化 </a:t>
            </a:r>
            <a:r>
              <a:rPr lang="en-US" altLang="ja-JP" sz="1100" dirty="0"/>
              <a:t>(</a:t>
            </a:r>
            <a:r>
              <a:rPr lang="ja-JP" altLang="en-US" sz="1100" dirty="0"/>
              <a:t>ホットスタンバイまたはコールドスタンバイ</a:t>
            </a:r>
            <a:r>
              <a:rPr lang="en-US" altLang="ja-JP" sz="1100" dirty="0"/>
              <a:t>) </a:t>
            </a:r>
            <a:r>
              <a:rPr lang="ja-JP" altLang="en-US" sz="1100" dirty="0"/>
              <a:t>を行なう。これは、</a:t>
            </a:r>
            <a:r>
              <a:rPr lang="en-US" altLang="ja-JP" sz="1100" dirty="0"/>
              <a:t>VM </a:t>
            </a:r>
            <a:r>
              <a:rPr lang="ja-JP" altLang="en-US" sz="1100" dirty="0"/>
              <a:t>基盤の側の冗長化能力を信用することができる場合に取ることができる。クラウドサービス等で有効である。しかし、特定の故障状況によっては、復旧まで時間を要することがある。</a:t>
            </a:r>
            <a:endParaRPr lang="en-US" altLang="ja-JP" sz="1100" dirty="0"/>
          </a:p>
          <a:p>
            <a:pPr lvl="1">
              <a:lnSpc>
                <a:spcPct val="110000"/>
              </a:lnSpc>
            </a:pPr>
            <a:r>
              <a:rPr lang="ja-JP" altLang="en-US" sz="1100" dirty="0"/>
              <a:t>手法 </a:t>
            </a:r>
            <a:r>
              <a:rPr lang="en-US" altLang="ja-JP" sz="1100" dirty="0"/>
              <a:t>2. VM</a:t>
            </a:r>
            <a:r>
              <a:rPr lang="ja-JP" altLang="en-US" sz="1100" dirty="0"/>
              <a:t> 基盤で </a:t>
            </a:r>
            <a:r>
              <a:rPr lang="en-US" altLang="ja-JP" sz="1100" dirty="0"/>
              <a:t>SMTP </a:t>
            </a:r>
            <a:r>
              <a:rPr lang="ja-JP" altLang="en-US" sz="1100" dirty="0"/>
              <a:t>サーバーを </a:t>
            </a:r>
            <a:r>
              <a:rPr lang="en-US" altLang="ja-JP" sz="1100" dirty="0"/>
              <a:t>2 </a:t>
            </a:r>
            <a:r>
              <a:rPr lang="ja-JP" altLang="en-US" sz="1100" dirty="0"/>
              <a:t>台を常時立ち上げておき、グローバル </a:t>
            </a:r>
            <a:r>
              <a:rPr lang="en-US" altLang="ja-JP" sz="1100" dirty="0"/>
              <a:t>IPv4 </a:t>
            </a:r>
            <a:r>
              <a:rPr lang="ja-JP" altLang="en-US" sz="1100" dirty="0"/>
              <a:t>アドレス </a:t>
            </a:r>
            <a:r>
              <a:rPr lang="en-US" altLang="ja-JP" sz="1100" dirty="0"/>
              <a:t>(</a:t>
            </a:r>
            <a:r>
              <a:rPr lang="ja-JP" altLang="en-US" sz="1100" dirty="0"/>
              <a:t>固定 </a:t>
            </a:r>
            <a:r>
              <a:rPr lang="en-US" altLang="ja-JP" sz="1100" dirty="0"/>
              <a:t>1 </a:t>
            </a:r>
            <a:r>
              <a:rPr lang="ja-JP" altLang="en-US" sz="1100" dirty="0"/>
              <a:t>つ。例</a:t>
            </a:r>
            <a:r>
              <a:rPr lang="en-US" altLang="ja-JP" sz="1100" dirty="0"/>
              <a:t>: AWS </a:t>
            </a:r>
            <a:r>
              <a:rPr lang="ja-JP" altLang="en-US" sz="1100" dirty="0"/>
              <a:t>の </a:t>
            </a:r>
            <a:r>
              <a:rPr lang="en-US" altLang="ja-JP" sz="1100" dirty="0"/>
              <a:t>Elastic IP) </a:t>
            </a:r>
            <a:r>
              <a:rPr lang="ja-JP" altLang="en-US" sz="1100" dirty="0"/>
              <a:t>をいずれか </a:t>
            </a:r>
            <a:r>
              <a:rPr lang="en-US" altLang="ja-JP" sz="1100" dirty="0"/>
              <a:t>1 </a:t>
            </a:r>
            <a:r>
              <a:rPr lang="ja-JP" altLang="en-US" sz="1100" dirty="0"/>
              <a:t>台に関連付けて普段利用する。その </a:t>
            </a:r>
            <a:r>
              <a:rPr lang="en-US" altLang="ja-JP" sz="1100" dirty="0"/>
              <a:t>1 </a:t>
            </a:r>
            <a:r>
              <a:rPr lang="ja-JP" altLang="en-US" sz="1100" dirty="0"/>
              <a:t>台がダウンした場合は、もう </a:t>
            </a:r>
            <a:r>
              <a:rPr lang="en-US" altLang="ja-JP" sz="1100" dirty="0"/>
              <a:t>1 </a:t>
            </a:r>
            <a:r>
              <a:rPr lang="ja-JP" altLang="en-US" sz="1100" dirty="0"/>
              <a:t>台に関連付けを変更する。これは数秒程度で完了する。</a:t>
            </a:r>
            <a:r>
              <a:rPr lang="en-US" altLang="ja-JP" sz="1100" dirty="0"/>
              <a:t>2 </a:t>
            </a:r>
            <a:r>
              <a:rPr lang="ja-JP" altLang="en-US" sz="1100" dirty="0"/>
              <a:t>台の </a:t>
            </a:r>
            <a:r>
              <a:rPr lang="en-US" altLang="ja-JP" sz="1100" dirty="0"/>
              <a:t>VM </a:t>
            </a:r>
            <a:r>
              <a:rPr lang="ja-JP" altLang="en-US" sz="1100" dirty="0"/>
              <a:t>を異なるアベイビリティゾーンに設置しておけば、両方ダウンする可能性は極めて低い。また、切り替えは自分自身で行なえるので、直ちに完了する。この方法の課題は、この作業を自動化する場合は監視スクリプトの作成が必要である点と、異なるクラウド事業者間で </a:t>
            </a:r>
            <a:r>
              <a:rPr lang="en-US" altLang="ja-JP" sz="1100" dirty="0"/>
              <a:t>VM </a:t>
            </a:r>
            <a:r>
              <a:rPr lang="ja-JP" altLang="en-US" sz="1100" dirty="0"/>
              <a:t>冗長がとれない点である。</a:t>
            </a:r>
            <a:endParaRPr lang="en-US" altLang="ja-JP" sz="1100" dirty="0"/>
          </a:p>
          <a:p>
            <a:pPr lvl="1">
              <a:lnSpc>
                <a:spcPct val="110000"/>
              </a:lnSpc>
            </a:pPr>
            <a:r>
              <a:rPr lang="ja-JP" altLang="en-US" sz="1100" dirty="0"/>
              <a:t>手法 </a:t>
            </a:r>
            <a:r>
              <a:rPr lang="en-US" altLang="ja-JP" sz="1100" dirty="0"/>
              <a:t>3. 2 </a:t>
            </a:r>
            <a:r>
              <a:rPr lang="ja-JP" altLang="en-US" sz="1100" dirty="0"/>
              <a:t>台の </a:t>
            </a:r>
            <a:r>
              <a:rPr lang="en-US" altLang="ja-JP" sz="1100" dirty="0"/>
              <a:t>SMTP </a:t>
            </a:r>
            <a:r>
              <a:rPr lang="ja-JP" altLang="en-US" sz="1100" dirty="0"/>
              <a:t>サーバーにそれぞれ常時固定グローバル </a:t>
            </a:r>
            <a:r>
              <a:rPr lang="en-US" altLang="ja-JP" sz="1100" dirty="0"/>
              <a:t>IPv4 </a:t>
            </a:r>
            <a:r>
              <a:rPr lang="ja-JP" altLang="en-US" sz="1100" dirty="0"/>
              <a:t>アドレスを割り当てておき、</a:t>
            </a:r>
            <a:r>
              <a:rPr lang="en-US" altLang="ja-JP" sz="1100" dirty="0"/>
              <a:t>DNS </a:t>
            </a:r>
            <a:r>
              <a:rPr lang="ja-JP" altLang="en-US" sz="1100" dirty="0"/>
              <a:t>サーバーの側で切り替えを行なう。死活監視機能付きの </a:t>
            </a:r>
            <a:r>
              <a:rPr lang="en-US" altLang="ja-JP" sz="1100" dirty="0"/>
              <a:t>DNS </a:t>
            </a:r>
            <a:r>
              <a:rPr lang="ja-JP" altLang="en-US" sz="1100" dirty="0"/>
              <a:t>サーバーを用いて、正常な間は </a:t>
            </a:r>
            <a:r>
              <a:rPr lang="en-US" altLang="ja-JP" sz="1100" dirty="0"/>
              <a:t>1 </a:t>
            </a:r>
            <a:r>
              <a:rPr lang="ja-JP" altLang="en-US" sz="1100" dirty="0"/>
              <a:t>台目、</a:t>
            </a:r>
            <a:r>
              <a:rPr lang="en-US" altLang="ja-JP" sz="1100" dirty="0"/>
              <a:t>1 </a:t>
            </a:r>
            <a:r>
              <a:rPr lang="ja-JP" altLang="en-US" sz="1100" dirty="0"/>
              <a:t>台目が異常となった場合は </a:t>
            </a:r>
            <a:r>
              <a:rPr lang="en-US" altLang="ja-JP" sz="1100" dirty="0"/>
              <a:t>2 </a:t>
            </a:r>
            <a:r>
              <a:rPr lang="ja-JP" altLang="en-US" sz="1100" dirty="0"/>
              <a:t>台目を </a:t>
            </a:r>
            <a:r>
              <a:rPr lang="en-US" altLang="ja-JP" sz="1100" dirty="0"/>
              <a:t>DNS </a:t>
            </a:r>
            <a:r>
              <a:rPr lang="ja-JP" altLang="en-US" sz="1100" dirty="0"/>
              <a:t>の </a:t>
            </a:r>
            <a:r>
              <a:rPr lang="en-US" altLang="ja-JP" sz="1100" dirty="0"/>
              <a:t>A </a:t>
            </a:r>
            <a:r>
              <a:rPr lang="ja-JP" altLang="en-US" sz="1100" dirty="0"/>
              <a:t>レコードとして応答するような設定にする。この方法は、このような機能を有する </a:t>
            </a:r>
            <a:r>
              <a:rPr lang="en-US" altLang="ja-JP" sz="1100" dirty="0"/>
              <a:t>DNS </a:t>
            </a:r>
            <a:r>
              <a:rPr lang="ja-JP" altLang="en-US" sz="1100" dirty="0"/>
              <a:t>サーバーを構築するか、そのようなクラウド型 </a:t>
            </a:r>
            <a:r>
              <a:rPr lang="en-US" altLang="ja-JP" sz="1100" dirty="0"/>
              <a:t>DNS </a:t>
            </a:r>
            <a:r>
              <a:rPr lang="ja-JP" altLang="en-US" sz="1100" dirty="0"/>
              <a:t>サービスを利用する必要がある。たとえば、</a:t>
            </a:r>
            <a:r>
              <a:rPr lang="en-US" altLang="ja-JP" sz="1100" dirty="0"/>
              <a:t>AWS Route 53 </a:t>
            </a:r>
            <a:r>
              <a:rPr lang="ja-JP" altLang="en-US" sz="1100" dirty="0"/>
              <a:t>等が、死活監視による自動切り替え機能を有するクラウド型 </a:t>
            </a:r>
            <a:r>
              <a:rPr lang="en-US" altLang="ja-JP" sz="1100" dirty="0"/>
              <a:t>DNS </a:t>
            </a:r>
            <a:r>
              <a:rPr lang="ja-JP" altLang="en-US" sz="1100" dirty="0"/>
              <a:t>サービスとして人気がある。</a:t>
            </a:r>
            <a:r>
              <a:rPr lang="en-US" altLang="ja-JP" sz="1100" dirty="0"/>
              <a:t>(</a:t>
            </a:r>
            <a:r>
              <a:rPr lang="ja-JP" altLang="en-US" sz="1100" dirty="0"/>
              <a:t>当該 </a:t>
            </a:r>
            <a:r>
              <a:rPr lang="en-US" altLang="ja-JP" sz="1100" dirty="0"/>
              <a:t>DNS </a:t>
            </a:r>
            <a:r>
              <a:rPr lang="ja-JP" altLang="en-US" sz="1100" dirty="0"/>
              <a:t>サービスを特別に推奨するものではない。</a:t>
            </a:r>
            <a:r>
              <a:rPr lang="en-US" altLang="ja-JP" sz="1100" dirty="0"/>
              <a:t>) </a:t>
            </a:r>
            <a:r>
              <a:rPr lang="ja-JP" altLang="en-US" sz="1100" dirty="0"/>
              <a:t>この方法は極めて低コストで済むが、課題は、</a:t>
            </a:r>
            <a:r>
              <a:rPr lang="en-US" altLang="ja-JP" sz="1100" dirty="0"/>
              <a:t>DNS </a:t>
            </a:r>
            <a:r>
              <a:rPr lang="ja-JP" altLang="en-US" sz="1100" dirty="0"/>
              <a:t>の </a:t>
            </a:r>
            <a:r>
              <a:rPr lang="en-US" altLang="ja-JP" sz="1100" dirty="0"/>
              <a:t>TTL (Time To Live) </a:t>
            </a:r>
            <a:r>
              <a:rPr lang="ja-JP" altLang="en-US" sz="1100" dirty="0"/>
              <a:t>の経過まで</a:t>
            </a:r>
            <a:r>
              <a:rPr lang="en-US" altLang="ja-JP" sz="1100" dirty="0"/>
              <a:t> A </a:t>
            </a:r>
            <a:r>
              <a:rPr lang="ja-JP" altLang="en-US" sz="1100" dirty="0"/>
              <a:t>レコードの内容がクライアントやユーザーの近くの </a:t>
            </a:r>
            <a:r>
              <a:rPr lang="en-US" altLang="ja-JP" sz="1100" dirty="0"/>
              <a:t>DNS </a:t>
            </a:r>
            <a:r>
              <a:rPr lang="ja-JP" altLang="en-US" sz="1100" dirty="0"/>
              <a:t>サーバーでキャッシュされてしまい、</a:t>
            </a:r>
            <a:r>
              <a:rPr lang="en-US" altLang="ja-JP" sz="1100" dirty="0"/>
              <a:t>TTL </a:t>
            </a:r>
            <a:r>
              <a:rPr lang="ja-JP" altLang="en-US" sz="1100" dirty="0"/>
              <a:t>を </a:t>
            </a:r>
            <a:r>
              <a:rPr lang="en-US" altLang="ja-JP" sz="1100" dirty="0"/>
              <a:t>1 </a:t>
            </a:r>
            <a:r>
              <a:rPr lang="ja-JP" altLang="en-US" sz="1100" dirty="0"/>
              <a:t>分に設定しても、数分間かかる場合があり、かつ、その高度な </a:t>
            </a:r>
            <a:r>
              <a:rPr lang="en-US" altLang="ja-JP" sz="1100" dirty="0"/>
              <a:t>DNS </a:t>
            </a:r>
            <a:r>
              <a:rPr lang="ja-JP" altLang="en-US" sz="1100" dirty="0"/>
              <a:t>サービスがダウンしてしまった場合 </a:t>
            </a:r>
            <a:r>
              <a:rPr lang="en-US" altLang="ja-JP" sz="1100" dirty="0"/>
              <a:t>(</a:t>
            </a:r>
            <a:r>
              <a:rPr lang="ja-JP" altLang="en-US" sz="1100" dirty="0"/>
              <a:t>例</a:t>
            </a:r>
            <a:r>
              <a:rPr lang="en-US" altLang="ja-JP" sz="1100" dirty="0"/>
              <a:t>: AWS Route 53 </a:t>
            </a:r>
            <a:r>
              <a:rPr lang="ja-JP" altLang="en-US" sz="1100" dirty="0"/>
              <a:t>の障害</a:t>
            </a:r>
            <a:r>
              <a:rPr lang="en-US" altLang="ja-JP" sz="1100" dirty="0"/>
              <a:t>) </a:t>
            </a:r>
            <a:r>
              <a:rPr lang="ja-JP" altLang="en-US" sz="1100" dirty="0"/>
              <a:t>は本システムもダウンしてしまうことである。</a:t>
            </a:r>
            <a:endParaRPr lang="en-US" altLang="ja-JP" sz="1100" dirty="0"/>
          </a:p>
          <a:p>
            <a:pPr lvl="1">
              <a:lnSpc>
                <a:spcPct val="110000"/>
              </a:lnSpc>
            </a:pPr>
            <a:r>
              <a:rPr lang="ja-JP" altLang="en-US" sz="1100" dirty="0"/>
              <a:t>手法 </a:t>
            </a:r>
            <a:r>
              <a:rPr lang="en-US" altLang="ja-JP" sz="1100" dirty="0"/>
              <a:t>4. ISP </a:t>
            </a:r>
            <a:r>
              <a:rPr lang="ja-JP" altLang="en-US" sz="1100" dirty="0"/>
              <a:t>等のサービス事業者によって提供される </a:t>
            </a:r>
            <a:r>
              <a:rPr lang="en-US" altLang="ja-JP" sz="1100" dirty="0"/>
              <a:t>SMTP </a:t>
            </a:r>
            <a:r>
              <a:rPr lang="ja-JP" altLang="en-US" sz="1100" dirty="0"/>
              <a:t>サーバーを利用する。</a:t>
            </a:r>
            <a:r>
              <a:rPr lang="en-US" altLang="ja-JP" sz="1100" dirty="0"/>
              <a:t>(</a:t>
            </a:r>
            <a:r>
              <a:rPr lang="ja-JP" altLang="en-US" sz="1100" dirty="0"/>
              <a:t>手抜き手法であるが、冗長の責任をサービス事業者に委ねることができるので、一番コストが低い可能性がある。欠点としては、</a:t>
            </a:r>
            <a:r>
              <a:rPr lang="en-US" altLang="ja-JP" sz="1100" dirty="0"/>
              <a:t>ISP </a:t>
            </a:r>
            <a:r>
              <a:rPr lang="ja-JP" altLang="en-US" sz="1100" dirty="0"/>
              <a:t>等で大量のユーザーを擁する </a:t>
            </a:r>
            <a:r>
              <a:rPr lang="en-US" altLang="ja-JP" sz="1100" dirty="0"/>
              <a:t>SMTP </a:t>
            </a:r>
            <a:r>
              <a:rPr lang="ja-JP" altLang="en-US" sz="1100" dirty="0"/>
              <a:t>サーバーの場合はそもそも障害が発生することが多く復旧に時間を要する点と、ポート番号や認証の仕様等が急に変わるリスクがある点がある。</a:t>
            </a:r>
            <a:r>
              <a:rPr lang="en-US" altLang="ja-JP" sz="1100" dirty="0"/>
              <a:t>)</a:t>
            </a:r>
            <a:endParaRPr lang="en-US" altLang="ja-JP" sz="1400" dirty="0"/>
          </a:p>
        </p:txBody>
      </p:sp>
    </p:spTree>
    <p:extLst>
      <p:ext uri="{BB962C8B-B14F-4D97-AF65-F5344CB8AC3E}">
        <p14:creationId xmlns:p14="http://schemas.microsoft.com/office/powerpoint/2010/main" val="83827662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300755"/>
          </a:xfrm>
        </p:spPr>
        <p:txBody>
          <a:bodyPr>
            <a:normAutofit/>
          </a:bodyPr>
          <a:lstStyle/>
          <a:p>
            <a:r>
              <a:rPr kumimoji="1" lang="ja-JP" altLang="en-US" sz="2000" dirty="0"/>
              <a:t>統計データの履歴は、</a:t>
            </a:r>
            <a:r>
              <a:rPr kumimoji="1" lang="en-US" altLang="ja-JP" sz="2000" dirty="0"/>
              <a:t>THINDB </a:t>
            </a:r>
            <a:r>
              <a:rPr kumimoji="1" lang="ja-JP" altLang="en-US" sz="2000" dirty="0"/>
              <a:t>データベースの「</a:t>
            </a:r>
            <a:r>
              <a:rPr kumimoji="1" lang="en-US" altLang="ja-JP" sz="2000" dirty="0"/>
              <a:t>STAT</a:t>
            </a:r>
            <a:r>
              <a:rPr kumimoji="1" lang="ja-JP" altLang="en-US" sz="2000" dirty="0"/>
              <a:t>」テーブルに保存される。</a:t>
            </a:r>
            <a:br>
              <a:rPr kumimoji="1" lang="en-US" altLang="ja-JP" sz="2000" dirty="0"/>
            </a:br>
            <a:r>
              <a:rPr kumimoji="1" lang="ja-JP" altLang="en-US" sz="2000" dirty="0"/>
              <a:t>保存間隔は、「</a:t>
            </a:r>
            <a:r>
              <a:rPr lang="en-US" altLang="ja-JP" sz="2000" dirty="0" err="1"/>
              <a:t>ControllerRecordStatIntervalMsecs</a:t>
            </a:r>
            <a:r>
              <a:rPr lang="ja-JP" altLang="en-US" sz="2000" dirty="0"/>
              <a:t>」というコントローラ設定変数で指定されているミリ秒 </a:t>
            </a:r>
            <a:r>
              <a:rPr lang="en-US" altLang="ja-JP" sz="2000" dirty="0"/>
              <a:t>(</a:t>
            </a:r>
            <a:r>
              <a:rPr lang="ja-JP" altLang="en-US" sz="2000" dirty="0"/>
              <a:t>デフォルトでは </a:t>
            </a:r>
            <a:r>
              <a:rPr lang="en-US" altLang="ja-JP" sz="2000" dirty="0"/>
              <a:t>10 </a:t>
            </a:r>
            <a:r>
              <a:rPr lang="ja-JP" altLang="en-US" sz="2000" dirty="0"/>
              <a:t>分</a:t>
            </a:r>
            <a:r>
              <a:rPr lang="en-US" altLang="ja-JP" sz="2000" dirty="0"/>
              <a:t>) </a:t>
            </a:r>
            <a:r>
              <a:rPr lang="ja-JP" altLang="en-US" sz="2000" dirty="0"/>
              <a:t>ごとに </a:t>
            </a:r>
            <a:r>
              <a:rPr lang="en-US" altLang="ja-JP" sz="2000" dirty="0"/>
              <a:t>1 </a:t>
            </a:r>
            <a:r>
              <a:rPr lang="ja-JP" altLang="en-US" sz="2000" dirty="0"/>
              <a:t>回である。</a:t>
            </a:r>
            <a:endParaRPr lang="en-US" altLang="ja-JP" sz="2000" dirty="0"/>
          </a:p>
          <a:p>
            <a:r>
              <a:rPr kumimoji="1" lang="en-US" altLang="ja-JP" sz="2000" dirty="0"/>
              <a:t>STAT </a:t>
            </a:r>
            <a:r>
              <a:rPr kumimoji="1" lang="ja-JP" altLang="en-US" sz="2000" dirty="0"/>
              <a:t>テーブルの内容は以下のとおりである。</a:t>
            </a:r>
            <a:endParaRPr kumimoji="1" lang="en-US" altLang="ja-JP" sz="2000" dirty="0"/>
          </a:p>
          <a:p>
            <a:pPr lvl="1"/>
            <a:r>
              <a:rPr lang="en-US" altLang="ja-JP" sz="1800" dirty="0"/>
              <a:t>STAT_ID: </a:t>
            </a:r>
            <a:r>
              <a:rPr lang="ja-JP" altLang="en-US" sz="1800" dirty="0"/>
              <a:t>連番。</a:t>
            </a:r>
            <a:endParaRPr lang="en-US" altLang="ja-JP" sz="1800" dirty="0"/>
          </a:p>
          <a:p>
            <a:pPr lvl="1"/>
            <a:r>
              <a:rPr kumimoji="1" lang="en-US" altLang="ja-JP" sz="1800" dirty="0"/>
              <a:t>STAT_DATE: </a:t>
            </a:r>
            <a:r>
              <a:rPr kumimoji="1" lang="ja-JP" altLang="en-US" sz="1800" dirty="0"/>
              <a:t>統計データのタイムスタンプ </a:t>
            </a:r>
            <a:r>
              <a:rPr kumimoji="1" lang="en-US" altLang="ja-JP" sz="1800" dirty="0"/>
              <a:t>(JST)</a:t>
            </a:r>
            <a:r>
              <a:rPr kumimoji="1" lang="ja-JP" altLang="en-US" sz="1800" dirty="0" err="1"/>
              <a:t>。</a:t>
            </a:r>
            <a:endParaRPr kumimoji="1" lang="en-US" altLang="ja-JP" sz="1800" dirty="0"/>
          </a:p>
          <a:p>
            <a:pPr lvl="1"/>
            <a:r>
              <a:rPr lang="en-US" altLang="ja-JP" sz="1800" dirty="0"/>
              <a:t>STAT_HOSTNAME: </a:t>
            </a:r>
            <a:r>
              <a:rPr lang="ja-JP" altLang="en-US" sz="1800" dirty="0"/>
              <a:t>統計データを保存したコントローラのホスト名。</a:t>
            </a:r>
            <a:endParaRPr lang="en-US" altLang="ja-JP" sz="1800" dirty="0"/>
          </a:p>
          <a:p>
            <a:pPr lvl="1"/>
            <a:r>
              <a:rPr kumimoji="1" lang="en-US" altLang="ja-JP" sz="1800" dirty="0"/>
              <a:t>STAT_JSON:</a:t>
            </a:r>
            <a:r>
              <a:rPr kumimoji="1" lang="ja-JP" altLang="en-US" sz="1800" dirty="0"/>
              <a:t> 統計データ。内容は前 </a:t>
            </a:r>
            <a:r>
              <a:rPr kumimoji="1" lang="en-US" altLang="ja-JP" sz="1800" dirty="0"/>
              <a:t>3 </a:t>
            </a:r>
            <a:r>
              <a:rPr kumimoji="1" lang="ja-JP" altLang="en-US" sz="1800" dirty="0"/>
              <a:t>ページの内容と同じ。</a:t>
            </a:r>
            <a:br>
              <a:rPr kumimoji="1" lang="en-US" altLang="ja-JP" sz="1800" dirty="0"/>
            </a:br>
            <a:r>
              <a:rPr kumimoji="1" lang="ja-JP" altLang="en-US" sz="1800" dirty="0"/>
              <a:t>なお、上記以外にも </a:t>
            </a:r>
            <a:r>
              <a:rPr kumimoji="1" lang="en-US" altLang="ja-JP" sz="1800" dirty="0"/>
              <a:t>STAT_NUM_GATES </a:t>
            </a:r>
            <a:r>
              <a:rPr kumimoji="1" lang="ja-JP" altLang="en-US" sz="1800" dirty="0"/>
              <a:t>等の整数カラムがあるが、これらの値は、</a:t>
            </a:r>
            <a:r>
              <a:rPr lang="en-US" altLang="ja-JP" sz="1800" dirty="0"/>
              <a:t> STAT_JSON </a:t>
            </a:r>
            <a:r>
              <a:rPr lang="ja-JP" altLang="en-US" sz="1800" dirty="0"/>
              <a:t>内にも記録されているため、解説は省略する。</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849920" y="4293174"/>
            <a:ext cx="8473625" cy="2334052"/>
          </a:xfrm>
          <a:prstGeom prst="rect">
            <a:avLst/>
          </a:prstGeom>
        </p:spPr>
      </p:pic>
    </p:spTree>
    <p:extLst>
      <p:ext uri="{BB962C8B-B14F-4D97-AF65-F5344CB8AC3E}">
        <p14:creationId xmlns:p14="http://schemas.microsoft.com/office/powerpoint/2010/main" val="106609589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7244"/>
            <a:ext cx="11545223" cy="771555"/>
          </a:xfrm>
        </p:spPr>
        <p:txBody>
          <a:bodyPr>
            <a:noAutofit/>
          </a:bodyPr>
          <a:lstStyle/>
          <a:p>
            <a:r>
              <a:rPr kumimoji="1" lang="ja-JP" altLang="en-US" sz="1400" dirty="0"/>
              <a:t>コントローラ、およびコントローラに接続されている中継ゲートウェイの動作の詳細を変更するための設定変数は、コントローラの </a:t>
            </a:r>
            <a:r>
              <a:rPr kumimoji="1" lang="en-US" altLang="ja-JP" sz="1400" dirty="0"/>
              <a:t>HTML </a:t>
            </a:r>
            <a:r>
              <a:rPr kumimoji="1" lang="ja-JP" altLang="en-US" sz="1400" dirty="0"/>
              <a:t>管理画面の「設定変数一覧」から確認できる。</a:t>
            </a:r>
            <a:endParaRPr kumimoji="1" lang="en-US" altLang="ja-JP" sz="1400" dirty="0"/>
          </a:p>
          <a:p>
            <a:r>
              <a:rPr kumimoji="1" lang="ja-JP" altLang="en-US" sz="1400" dirty="0"/>
              <a:t>設定変数は、データベース 「</a:t>
            </a:r>
            <a:r>
              <a:rPr kumimoji="1" lang="en-US" altLang="ja-JP" sz="1400" dirty="0"/>
              <a:t>THINDB</a:t>
            </a:r>
            <a:r>
              <a:rPr kumimoji="1" lang="ja-JP" altLang="en-US" sz="1400" dirty="0"/>
              <a:t>」の「</a:t>
            </a:r>
            <a:r>
              <a:rPr kumimoji="1" lang="en-US" altLang="ja-JP" sz="1400" dirty="0"/>
              <a:t>VAR</a:t>
            </a:r>
            <a:r>
              <a:rPr kumimoji="1" lang="ja-JP" altLang="en-US" sz="1400" dirty="0"/>
              <a:t>」テーブルの「</a:t>
            </a:r>
            <a:r>
              <a:rPr kumimoji="1" lang="en-US" altLang="ja-JP" sz="1400" dirty="0"/>
              <a:t>VAR_VALUE1</a:t>
            </a:r>
            <a:r>
              <a:rPr kumimoji="1" lang="ja-JP" altLang="en-US" sz="1400" dirty="0"/>
              <a:t>」列の内容を変更することで調整可能である。</a:t>
            </a:r>
            <a:br>
              <a:rPr kumimoji="1" lang="en-US" altLang="ja-JP" sz="1400" dirty="0"/>
            </a:br>
            <a:r>
              <a:rPr kumimoji="1" lang="en-US" altLang="ja-JP" sz="1400" dirty="0"/>
              <a:t>SQL Server Management Studio</a:t>
            </a:r>
            <a:r>
              <a:rPr kumimoji="1" lang="ja-JP" altLang="en-US" sz="1400" dirty="0"/>
              <a:t> を用いて </a:t>
            </a:r>
            <a:r>
              <a:rPr kumimoji="1" lang="en-US" altLang="ja-JP" sz="1400" dirty="0"/>
              <a:t>DB </a:t>
            </a:r>
            <a:r>
              <a:rPr kumimoji="1" lang="ja-JP" altLang="en-US" sz="1400" dirty="0"/>
              <a:t>サーバーに接続し、変更を実施する。 </a:t>
            </a:r>
            <a:r>
              <a:rPr kumimoji="1" lang="en-US" altLang="ja-JP" sz="1400" dirty="0"/>
              <a:t>(VAR_VALUE2-6 </a:t>
            </a:r>
            <a:r>
              <a:rPr kumimoji="1" lang="ja-JP" altLang="en-US" sz="1400" dirty="0"/>
              <a:t>列は </a:t>
            </a:r>
            <a:r>
              <a:rPr kumimoji="1" lang="en-US" altLang="ja-JP" sz="1400" dirty="0"/>
              <a:t>NULL </a:t>
            </a:r>
            <a:r>
              <a:rPr kumimoji="1" lang="ja-JP" altLang="en-US" sz="1400" dirty="0"/>
              <a:t>または空白のままでよい。</a:t>
            </a:r>
            <a:r>
              <a:rPr kumimoji="1" lang="en-US" altLang="ja-JP" sz="1400" dirty="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221</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8-14. </a:t>
            </a:r>
            <a:r>
              <a:rPr lang="ja-JP" altLang="en-US" dirty="0"/>
              <a:t>コントローラの設定変数の確認と変更</a:t>
            </a:r>
            <a:endParaRPr kumimoji="1" lang="ja-JP" altLang="en-US" dirty="0"/>
          </a:p>
        </p:txBody>
      </p:sp>
      <p:pic>
        <p:nvPicPr>
          <p:cNvPr id="5" name="図 4"/>
          <p:cNvPicPr>
            <a:picLocks noChangeAspect="1"/>
          </p:cNvPicPr>
          <p:nvPr/>
        </p:nvPicPr>
        <p:blipFill>
          <a:blip r:embed="rId2"/>
          <a:stretch>
            <a:fillRect/>
          </a:stretch>
        </p:blipFill>
        <p:spPr>
          <a:xfrm>
            <a:off x="687251" y="2123012"/>
            <a:ext cx="4681152" cy="4502610"/>
          </a:xfrm>
          <a:prstGeom prst="rect">
            <a:avLst/>
          </a:prstGeom>
          <a:ln w="28575">
            <a:solidFill>
              <a:schemeClr val="tx1"/>
            </a:solidFill>
          </a:ln>
        </p:spPr>
      </p:pic>
      <p:sp>
        <p:nvSpPr>
          <p:cNvPr id="6" name="右矢印 5"/>
          <p:cNvSpPr/>
          <p:nvPr/>
        </p:nvSpPr>
        <p:spPr>
          <a:xfrm rot="10800000">
            <a:off x="5604641" y="3831020"/>
            <a:ext cx="1213945" cy="6542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a:stretch>
            <a:fillRect/>
          </a:stretch>
        </p:blipFill>
        <p:spPr>
          <a:xfrm>
            <a:off x="6904315" y="2266210"/>
            <a:ext cx="4895938" cy="3129619"/>
          </a:xfrm>
          <a:prstGeom prst="rect">
            <a:avLst/>
          </a:prstGeom>
          <a:ln w="28575">
            <a:solidFill>
              <a:schemeClr val="tx1"/>
            </a:solidFill>
          </a:ln>
        </p:spPr>
      </p:pic>
      <p:sp>
        <p:nvSpPr>
          <p:cNvPr id="8" name="テキスト ボックス 7"/>
          <p:cNvSpPr txBox="1"/>
          <p:nvPr/>
        </p:nvSpPr>
        <p:spPr>
          <a:xfrm>
            <a:off x="7015655" y="5565228"/>
            <a:ext cx="4784598" cy="1200329"/>
          </a:xfrm>
          <a:prstGeom prst="rect">
            <a:avLst/>
          </a:prstGeom>
          <a:noFill/>
        </p:spPr>
        <p:txBody>
          <a:bodyPr wrap="square" rtlCol="0">
            <a:spAutoFit/>
          </a:bodyPr>
          <a:lstStyle/>
          <a:p>
            <a:r>
              <a:rPr kumimoji="1" lang="ja-JP" altLang="en-US" dirty="0"/>
              <a:t>設定変数の元データは、データベースの </a:t>
            </a:r>
            <a:r>
              <a:rPr kumimoji="1" lang="en-US" altLang="ja-JP" dirty="0"/>
              <a:t>VAR </a:t>
            </a:r>
            <a:r>
              <a:rPr kumimoji="1" lang="ja-JP" altLang="en-US" dirty="0"/>
              <a:t>テーブル上にある。これを変更すると、ほぼリアルタイムで、全コントローラ・中継ゲートウェイの挙動が変更される。</a:t>
            </a:r>
            <a:r>
              <a:rPr kumimoji="1" lang="en-US" altLang="ja-JP" dirty="0"/>
              <a:t>(</a:t>
            </a:r>
            <a:r>
              <a:rPr kumimoji="1" lang="ja-JP" altLang="en-US" dirty="0"/>
              <a:t>再起動の必要がない</a:t>
            </a:r>
            <a:r>
              <a:rPr kumimoji="1" lang="en-US" altLang="ja-JP" dirty="0"/>
              <a:t>)</a:t>
            </a:r>
            <a:endParaRPr kumimoji="1" lang="ja-JP" altLang="en-US" dirty="0"/>
          </a:p>
        </p:txBody>
      </p:sp>
    </p:spTree>
    <p:extLst>
      <p:ext uri="{BB962C8B-B14F-4D97-AF65-F5344CB8AC3E}">
        <p14:creationId xmlns:p14="http://schemas.microsoft.com/office/powerpoint/2010/main" val="29329772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222</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a:t>コントローラ設定変数解説書 </a:t>
            </a:r>
            <a:r>
              <a:rPr kumimoji="1" lang="en-US" altLang="ja-JP" dirty="0"/>
              <a:t>(1/3)</a:t>
            </a:r>
            <a:endParaRPr kumimoji="1" lang="ja-JP" altLang="en-US" dirty="0"/>
          </a:p>
        </p:txBody>
      </p:sp>
      <p:sp>
        <p:nvSpPr>
          <p:cNvPr id="6" name="テキスト ボックス 5"/>
          <p:cNvSpPr txBox="1"/>
          <p:nvPr/>
        </p:nvSpPr>
        <p:spPr>
          <a:xfrm>
            <a:off x="332741" y="1085185"/>
            <a:ext cx="11280228" cy="504753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ControllerGateSecretKey</a:t>
            </a:r>
            <a:r>
              <a:rPr lang="en-US" altLang="ja-JP" sz="1400" dirty="0"/>
              <a:t>    (</a:t>
            </a:r>
            <a:r>
              <a:rPr lang="ja-JP" altLang="en-US" sz="1400" dirty="0"/>
              <a:t>デフォルト値</a:t>
            </a:r>
            <a:r>
              <a:rPr lang="en-US" altLang="ja-JP" sz="1400" dirty="0"/>
              <a:t>: JuP4611KJd1dFTqenNpVPU6r)</a:t>
            </a:r>
            <a:br>
              <a:rPr lang="en-US" altLang="ja-JP" sz="1400" dirty="0"/>
            </a:br>
            <a:r>
              <a:rPr lang="ja-JP" altLang="en-US" sz="1400" dirty="0"/>
              <a:t>コントローラと中継ゲートウェイとの間で内部的に共有される秘密鍵である。具体的には、中継ゲートウェイからみて、コントローラからの紹介でやってきたサーバーまたはクライアントの接続要求が正当なものであるかのコントローラによる署名を検証するための秘密データである。これは、任意の </a:t>
            </a:r>
            <a:r>
              <a:rPr lang="en-US" altLang="ja-JP" sz="1400" dirty="0"/>
              <a:t>64 </a:t>
            </a:r>
            <a:r>
              <a:rPr lang="ja-JP" altLang="en-US" sz="1400" dirty="0"/>
              <a:t>文字以内の文字列に変更できる。変更した場合は、しばらくの間、通信がおかしくなる可能性があるので、本格運用前に変更したほうがよい。</a:t>
            </a:r>
          </a:p>
          <a:p>
            <a:pPr marL="285750" indent="-285750">
              <a:buFont typeface="Arial" panose="020B0604020202020204" pitchFamily="34" charset="0"/>
              <a:buChar char="•"/>
            </a:pPr>
            <a:r>
              <a:rPr lang="en-US" altLang="ja-JP" sz="1400" dirty="0" err="1"/>
              <a:t>GateKeyList</a:t>
            </a:r>
            <a:r>
              <a:rPr lang="en-US" altLang="ja-JP" sz="1400" dirty="0"/>
              <a:t>    (</a:t>
            </a:r>
            <a:r>
              <a:rPr lang="ja-JP" altLang="en-US" sz="1400" dirty="0"/>
              <a:t>デフォルト値</a:t>
            </a:r>
            <a:r>
              <a:rPr lang="en-US" altLang="ja-JP" sz="1400" dirty="0"/>
              <a:t>: gatekey12345)</a:t>
            </a:r>
            <a:br>
              <a:rPr lang="en-US" altLang="ja-JP" sz="1400" dirty="0"/>
            </a:br>
            <a:r>
              <a:rPr lang="ja-JP" altLang="en-US" sz="1400" dirty="0"/>
              <a:t>中継ゲートウェイの </a:t>
            </a:r>
            <a:r>
              <a:rPr lang="en-US" altLang="ja-JP" sz="1400" dirty="0"/>
              <a:t>ThinGate.ini </a:t>
            </a:r>
            <a:r>
              <a:rPr lang="ja-JP" altLang="en-US" sz="1400" dirty="0"/>
              <a:t>ファイルの </a:t>
            </a:r>
            <a:r>
              <a:rPr lang="en-US" altLang="ja-JP" sz="1400" dirty="0" err="1"/>
              <a:t>GateKey</a:t>
            </a:r>
            <a:r>
              <a:rPr lang="en-US" altLang="ja-JP" sz="1400" dirty="0"/>
              <a:t> (8-7 </a:t>
            </a:r>
            <a:r>
              <a:rPr lang="ja-JP" altLang="en-US" sz="1400" dirty="0"/>
              <a:t>を参照</a:t>
            </a:r>
            <a:r>
              <a:rPr lang="en-US" altLang="ja-JP" sz="1400" dirty="0"/>
              <a:t>) </a:t>
            </a:r>
            <a:r>
              <a:rPr lang="ja-JP" altLang="en-US" sz="1400" dirty="0"/>
              <a:t>の値と一致させる必要がある。これにより、コントローラは、同じ管理者が管理する中継ゲートウェイからの接続のみを受付けるようにしている。複数定義することも可能である </a:t>
            </a:r>
            <a:r>
              <a:rPr lang="en-US" altLang="ja-JP" sz="1400" dirty="0"/>
              <a:t>(</a:t>
            </a:r>
            <a:r>
              <a:rPr lang="ja-JP" altLang="en-US" sz="1400" dirty="0"/>
              <a:t>データベース上に複数行定義する</a:t>
            </a:r>
            <a:r>
              <a:rPr lang="en-US" altLang="ja-JP" sz="1400" dirty="0"/>
              <a:t>)</a:t>
            </a:r>
            <a:r>
              <a:rPr lang="ja-JP" altLang="en-US" sz="1400" dirty="0" err="1"/>
              <a:t>。</a:t>
            </a:r>
            <a:r>
              <a:rPr lang="ja-JP" altLang="en-US" sz="1400" dirty="0"/>
              <a:t>中継ゲートウェイの </a:t>
            </a:r>
            <a:r>
              <a:rPr lang="en-US" altLang="ja-JP" sz="1400" dirty="0"/>
              <a:t>ThinGate.ini </a:t>
            </a:r>
            <a:r>
              <a:rPr lang="ja-JP" altLang="en-US" sz="1400" dirty="0"/>
              <a:t>ファイルの </a:t>
            </a:r>
            <a:r>
              <a:rPr lang="en-US" altLang="ja-JP" sz="1400" dirty="0" err="1"/>
              <a:t>GateKey</a:t>
            </a:r>
            <a:r>
              <a:rPr lang="en-US" altLang="ja-JP" sz="1400" dirty="0"/>
              <a:t> </a:t>
            </a:r>
            <a:r>
              <a:rPr lang="ja-JP" altLang="en-US" sz="1400" dirty="0"/>
              <a:t>と一致させる必要があるため、注意すること。本格運用前に変更したほうがよい。</a:t>
            </a:r>
          </a:p>
          <a:p>
            <a:pPr marL="285750" indent="-285750">
              <a:buFont typeface="Arial" panose="020B0604020202020204" pitchFamily="34" charset="0"/>
              <a:buChar char="•"/>
            </a:pPr>
            <a:r>
              <a:rPr lang="en-US" altLang="ja-JP" sz="1400" dirty="0" err="1"/>
              <a:t>SmtpServerHostname</a:t>
            </a:r>
            <a:r>
              <a:rPr lang="en-US" altLang="ja-JP" sz="1400" dirty="0"/>
              <a:t>    (</a:t>
            </a:r>
            <a:r>
              <a:rPr lang="ja-JP" altLang="en-US" sz="1400" dirty="0"/>
              <a:t>デフォルト値</a:t>
            </a:r>
            <a:r>
              <a:rPr lang="en-US" altLang="ja-JP" sz="1400" dirty="0"/>
              <a:t>: smtp.example.org)</a:t>
            </a:r>
            <a:br>
              <a:rPr lang="en-US" altLang="ja-JP" sz="1400" dirty="0"/>
            </a:br>
            <a:r>
              <a:rPr lang="ja-JP" altLang="en-US" sz="1400" dirty="0"/>
              <a:t>多要素認証機能 </a:t>
            </a:r>
            <a:r>
              <a:rPr lang="en-US" altLang="ja-JP" sz="1400" dirty="0"/>
              <a:t>(OTP: </a:t>
            </a:r>
            <a:r>
              <a:rPr lang="ja-JP" altLang="en-US" sz="1400" dirty="0"/>
              <a:t>ワンタイムパスワード機能</a:t>
            </a:r>
            <a:r>
              <a:rPr lang="en-US" altLang="ja-JP" sz="1400" dirty="0"/>
              <a:t>) </a:t>
            </a:r>
            <a:r>
              <a:rPr lang="ja-JP" altLang="en-US" sz="1400" dirty="0"/>
              <a:t>で </a:t>
            </a:r>
            <a:r>
              <a:rPr lang="en-US" altLang="ja-JP" sz="1400" dirty="0"/>
              <a:t>OTP </a:t>
            </a:r>
            <a:r>
              <a:rPr lang="ja-JP" altLang="en-US" sz="1400" dirty="0"/>
              <a:t>を送信する際の </a:t>
            </a:r>
            <a:r>
              <a:rPr lang="en-US" altLang="ja-JP" sz="1400" dirty="0"/>
              <a:t>SMTP </a:t>
            </a:r>
            <a:r>
              <a:rPr lang="ja-JP" altLang="en-US" sz="1400" dirty="0"/>
              <a:t>サーバーのホスト名または </a:t>
            </a:r>
            <a:r>
              <a:rPr lang="en-US" altLang="ja-JP" sz="1400" dirty="0"/>
              <a:t>IP </a:t>
            </a:r>
            <a:r>
              <a:rPr lang="ja-JP" altLang="en-US" sz="1400" dirty="0"/>
              <a:t>アドレスを記載する。</a:t>
            </a:r>
            <a:r>
              <a:rPr lang="en-US" altLang="ja-JP" sz="1400" dirty="0"/>
              <a:t>OTP </a:t>
            </a:r>
            <a:r>
              <a:rPr lang="ja-JP" altLang="en-US" sz="1400" dirty="0"/>
              <a:t>を使用する場合は、必ず設定すること。なお、</a:t>
            </a:r>
            <a:r>
              <a:rPr lang="en-US" altLang="ja-JP" sz="1400" dirty="0"/>
              <a:t>SMTP </a:t>
            </a:r>
            <a:r>
              <a:rPr lang="ja-JP" altLang="en-US" sz="1400" dirty="0"/>
              <a:t>サーバーのポート番号を「</a:t>
            </a:r>
            <a:r>
              <a:rPr lang="en-US" altLang="ja-JP" sz="1400" dirty="0"/>
              <a:t>25</a:t>
            </a:r>
            <a:r>
              <a:rPr lang="ja-JP" altLang="en-US" sz="1400" dirty="0"/>
              <a:t>」から変更したい場合は、「</a:t>
            </a:r>
            <a:r>
              <a:rPr lang="en-US" altLang="ja-JP" sz="1400" dirty="0" err="1"/>
              <a:t>SmtpServerPort</a:t>
            </a:r>
            <a:r>
              <a:rPr lang="ja-JP" altLang="en-US" sz="1400" dirty="0"/>
              <a:t>」行を追加し、ポート番号を値として記載すること。</a:t>
            </a:r>
            <a:r>
              <a:rPr lang="en-US" altLang="ja-JP" sz="1400" dirty="0"/>
              <a:t>SSL/TLS </a:t>
            </a:r>
            <a:r>
              <a:rPr lang="ja-JP" altLang="en-US" sz="1400" dirty="0" err="1"/>
              <a:t>には</a:t>
            </a:r>
            <a:r>
              <a:rPr lang="ja-JP" altLang="en-US" sz="1400" dirty="0"/>
              <a:t>対応していない。</a:t>
            </a:r>
          </a:p>
          <a:p>
            <a:pPr marL="285750" indent="-285750">
              <a:buFont typeface="Arial" panose="020B0604020202020204" pitchFamily="34" charset="0"/>
              <a:buChar char="•"/>
            </a:pPr>
            <a:r>
              <a:rPr lang="en-US" altLang="ja-JP" sz="1400" dirty="0" err="1"/>
              <a:t>SmtpUsername</a:t>
            </a:r>
            <a:r>
              <a:rPr lang="en-US" altLang="ja-JP" sz="1400" dirty="0"/>
              <a:t>    (</a:t>
            </a:r>
            <a:r>
              <a:rPr lang="ja-JP" altLang="en-US" sz="1400" dirty="0"/>
              <a:t>デフォルト値</a:t>
            </a:r>
            <a:r>
              <a:rPr lang="en-US" altLang="ja-JP" sz="1400" dirty="0"/>
              <a:t>: </a:t>
            </a:r>
            <a:r>
              <a:rPr lang="en-US" altLang="ja-JP" sz="1400" dirty="0" err="1"/>
              <a:t>smtpuser</a:t>
            </a:r>
            <a:r>
              <a:rPr lang="en-US" altLang="ja-JP" sz="1400" dirty="0"/>
              <a:t>)</a:t>
            </a:r>
            <a:br>
              <a:rPr lang="en-US" altLang="ja-JP" sz="1400" dirty="0"/>
            </a:br>
            <a:r>
              <a:rPr lang="en-US" altLang="ja-JP" sz="1400" dirty="0"/>
              <a:t>OTP </a:t>
            </a:r>
            <a:r>
              <a:rPr lang="ja-JP" altLang="en-US" sz="1400" dirty="0"/>
              <a:t>用 </a:t>
            </a:r>
            <a:r>
              <a:rPr lang="en-US" altLang="ja-JP" sz="1400" dirty="0"/>
              <a:t>SMTP </a:t>
            </a:r>
            <a:r>
              <a:rPr lang="ja-JP" altLang="en-US" sz="1400" dirty="0"/>
              <a:t>サーバーで送信時にユーザー認証が必要な場合は、ユーザー名。</a:t>
            </a:r>
          </a:p>
          <a:p>
            <a:pPr marL="285750" indent="-285750">
              <a:buFont typeface="Arial" panose="020B0604020202020204" pitchFamily="34" charset="0"/>
              <a:buChar char="•"/>
            </a:pPr>
            <a:r>
              <a:rPr lang="en-US" altLang="ja-JP" sz="1400" dirty="0" err="1"/>
              <a:t>SmtpPassword</a:t>
            </a:r>
            <a:r>
              <a:rPr lang="en-US" altLang="ja-JP" sz="1400" dirty="0"/>
              <a:t>    (</a:t>
            </a:r>
            <a:r>
              <a:rPr lang="ja-JP" altLang="en-US" sz="1400" dirty="0"/>
              <a:t>デフォルト値</a:t>
            </a:r>
            <a:r>
              <a:rPr lang="en-US" altLang="ja-JP" sz="1400" dirty="0"/>
              <a:t>: </a:t>
            </a:r>
            <a:r>
              <a:rPr lang="en-US" altLang="ja-JP" sz="1400" dirty="0" err="1"/>
              <a:t>smtppassword</a:t>
            </a:r>
            <a:r>
              <a:rPr lang="en-US" altLang="ja-JP" sz="1400" dirty="0"/>
              <a:t>)</a:t>
            </a:r>
            <a:br>
              <a:rPr lang="en-US" altLang="ja-JP" sz="1400" dirty="0"/>
            </a:br>
            <a:r>
              <a:rPr lang="en-US" altLang="ja-JP" sz="1400" dirty="0"/>
              <a:t>OTP </a:t>
            </a:r>
            <a:r>
              <a:rPr lang="ja-JP" altLang="en-US" sz="1400" dirty="0"/>
              <a:t>用 </a:t>
            </a:r>
            <a:r>
              <a:rPr lang="en-US" altLang="ja-JP" sz="1400" dirty="0"/>
              <a:t>SMTP </a:t>
            </a:r>
            <a:r>
              <a:rPr lang="ja-JP" altLang="en-US" sz="1400" dirty="0"/>
              <a:t>サーバーで送信時にユーザー認証が必要な場合は、パスワード。</a:t>
            </a:r>
            <a:r>
              <a:rPr lang="en-US" altLang="ja-JP" sz="1400" dirty="0"/>
              <a:t>Plaintext </a:t>
            </a:r>
            <a:r>
              <a:rPr lang="ja-JP" altLang="en-US" sz="1400" dirty="0"/>
              <a:t>認証にのみ対応している。</a:t>
            </a:r>
          </a:p>
          <a:p>
            <a:pPr marL="285750" indent="-285750">
              <a:buFont typeface="Arial" panose="020B0604020202020204" pitchFamily="34" charset="0"/>
              <a:buChar char="•"/>
            </a:pPr>
            <a:r>
              <a:rPr lang="en-US" altLang="ja-JP" sz="1400" dirty="0" err="1"/>
              <a:t>SmtpOtpFrom</a:t>
            </a:r>
            <a:r>
              <a:rPr lang="en-US" altLang="ja-JP" sz="1400" dirty="0"/>
              <a:t>    (</a:t>
            </a:r>
            <a:r>
              <a:rPr lang="ja-JP" altLang="en-US" sz="1400" dirty="0"/>
              <a:t>デフォルト値</a:t>
            </a:r>
            <a:r>
              <a:rPr lang="en-US" altLang="ja-JP" sz="1400" dirty="0"/>
              <a:t>: Thin Telework Private OTP&lt;telework@example.org&gt;)</a:t>
            </a:r>
            <a:br>
              <a:rPr lang="en-US" altLang="ja-JP" sz="1400" dirty="0"/>
            </a:br>
            <a:r>
              <a:rPr lang="en-US" altLang="ja-JP" sz="1400" dirty="0"/>
              <a:t>OTP </a:t>
            </a:r>
            <a:r>
              <a:rPr lang="ja-JP" altLang="en-US" sz="1400" dirty="0"/>
              <a:t>用メールを送信する時の </a:t>
            </a:r>
            <a:r>
              <a:rPr lang="en-US" altLang="ja-JP" sz="1400" dirty="0"/>
              <a:t>From </a:t>
            </a:r>
            <a:r>
              <a:rPr lang="ja-JP" altLang="en-US" sz="1400" dirty="0"/>
              <a:t>の文字列。</a:t>
            </a:r>
          </a:p>
          <a:p>
            <a:pPr marL="285750" indent="-285750">
              <a:buFont typeface="Arial" panose="020B0604020202020204" pitchFamily="34" charset="0"/>
              <a:buChar char="•"/>
            </a:pPr>
            <a:r>
              <a:rPr lang="en-US" altLang="ja-JP" sz="1400" dirty="0" err="1"/>
              <a:t>GateSettings_Int_ReportInterval</a:t>
            </a:r>
            <a:r>
              <a:rPr lang="en-US" altLang="ja-JP" sz="1400" dirty="0"/>
              <a:t>    (</a:t>
            </a:r>
            <a:r>
              <a:rPr lang="ja-JP" altLang="en-US" sz="1400" dirty="0"/>
              <a:t>デフォルト値</a:t>
            </a:r>
            <a:r>
              <a:rPr lang="en-US" altLang="ja-JP" sz="1400" dirty="0"/>
              <a:t>: 1000)</a:t>
            </a:r>
            <a:br>
              <a:rPr lang="en-US" altLang="ja-JP" sz="1400" dirty="0"/>
            </a:br>
            <a:r>
              <a:rPr lang="ja-JP" altLang="en-US" sz="1400" dirty="0"/>
              <a:t>中継ゲートウェイが何ミリ秒ごとにコントローラにセッション一覧を報告するかの設定。</a:t>
            </a:r>
          </a:p>
          <a:p>
            <a:pPr marL="285750" indent="-285750">
              <a:buFont typeface="Arial" panose="020B0604020202020204" pitchFamily="34" charset="0"/>
              <a:buChar char="•"/>
            </a:pPr>
            <a:r>
              <a:rPr lang="en-US" altLang="ja-JP" sz="1400" dirty="0" err="1"/>
              <a:t>GateSettings_Int_ReportExpires</a:t>
            </a:r>
            <a:r>
              <a:rPr lang="en-US" altLang="ja-JP" sz="1400" dirty="0"/>
              <a:t>    (</a:t>
            </a:r>
            <a:r>
              <a:rPr lang="ja-JP" altLang="en-US" sz="1400" dirty="0"/>
              <a:t>デフォルト値</a:t>
            </a:r>
            <a:r>
              <a:rPr lang="en-US" altLang="ja-JP" sz="1400" dirty="0"/>
              <a:t>: 20000)</a:t>
            </a:r>
            <a:br>
              <a:rPr lang="en-US" altLang="ja-JP" sz="1400" dirty="0"/>
            </a:br>
            <a:r>
              <a:rPr lang="ja-JP" altLang="en-US" sz="1400" dirty="0"/>
              <a:t>コントローラが、中継ゲートウェイから最後にセッション一覧の報告を受けてから、何ミリ秒以上新たな報告がない場合に、その中継ゲートウェイがダウンしたとみなすかの設定。必ず、</a:t>
            </a:r>
            <a:r>
              <a:rPr lang="en-US" altLang="ja-JP" sz="1400" dirty="0" err="1"/>
              <a:t>GateSettings_Int_ReportInterval</a:t>
            </a:r>
            <a:r>
              <a:rPr lang="en-US" altLang="ja-JP" sz="1400" dirty="0"/>
              <a:t> </a:t>
            </a:r>
            <a:r>
              <a:rPr lang="ja-JP" altLang="en-US" sz="1400" dirty="0"/>
              <a:t>の </a:t>
            </a:r>
            <a:r>
              <a:rPr lang="en-US" altLang="ja-JP" sz="1400" dirty="0"/>
              <a:t>3 </a:t>
            </a:r>
            <a:r>
              <a:rPr lang="ja-JP" altLang="en-US" sz="1400" dirty="0"/>
              <a:t>倍程度以上の時間にしておくこと。</a:t>
            </a:r>
            <a:endParaRPr kumimoji="1" lang="ja-JP" altLang="en-US" sz="1400" dirty="0"/>
          </a:p>
        </p:txBody>
      </p:sp>
    </p:spTree>
    <p:extLst>
      <p:ext uri="{BB962C8B-B14F-4D97-AF65-F5344CB8AC3E}">
        <p14:creationId xmlns:p14="http://schemas.microsoft.com/office/powerpoint/2010/main" val="82157109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223</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a:t>コントローラ設定変数解説書 </a:t>
            </a:r>
            <a:r>
              <a:rPr kumimoji="1" lang="en-US" altLang="ja-JP" dirty="0"/>
              <a:t>(2/3)</a:t>
            </a:r>
            <a:endParaRPr kumimoji="1" lang="ja-JP" altLang="en-US" dirty="0"/>
          </a:p>
        </p:txBody>
      </p:sp>
      <p:sp>
        <p:nvSpPr>
          <p:cNvPr id="6" name="テキスト ボックス 5"/>
          <p:cNvSpPr txBox="1"/>
          <p:nvPr/>
        </p:nvSpPr>
        <p:spPr>
          <a:xfrm>
            <a:off x="332741" y="1085185"/>
            <a:ext cx="11280228" cy="4616648"/>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GateSettings_Int_TunnelKeepAlive</a:t>
            </a:r>
            <a:r>
              <a:rPr lang="en-US" altLang="ja-JP" sz="1400" dirty="0"/>
              <a:t>    (</a:t>
            </a:r>
            <a:r>
              <a:rPr lang="ja-JP" altLang="en-US" sz="1400" dirty="0"/>
              <a:t>デフォルト値</a:t>
            </a:r>
            <a:r>
              <a:rPr lang="en-US" altLang="ja-JP" sz="1400" dirty="0"/>
              <a:t>: 10000)</a:t>
            </a:r>
            <a:br>
              <a:rPr lang="en-US" altLang="ja-JP" sz="1400" dirty="0"/>
            </a:br>
            <a:r>
              <a:rPr lang="ja-JP" altLang="en-US" sz="1400" dirty="0"/>
              <a:t>中継ゲートウェイと、シン・テレワークシステムのサーバーまたはクライアントとの間のトンネルの間で、仮に無通信状態であっても、タイムアウトを防ぐために定期的に </a:t>
            </a:r>
            <a:r>
              <a:rPr lang="en-US" altLang="ja-JP" sz="1400" dirty="0"/>
              <a:t>Keep Alive </a:t>
            </a:r>
            <a:r>
              <a:rPr lang="ja-JP" altLang="en-US" sz="1400" dirty="0"/>
              <a:t>を送受信する。その送受信間隔のミリ秒。</a:t>
            </a:r>
          </a:p>
          <a:p>
            <a:pPr marL="285750" indent="-285750">
              <a:buFont typeface="Arial" panose="020B0604020202020204" pitchFamily="34" charset="0"/>
              <a:buChar char="•"/>
            </a:pPr>
            <a:r>
              <a:rPr lang="en-US" altLang="ja-JP" sz="1400" dirty="0" err="1"/>
              <a:t>GateSettings_Int_TunnelTimeout</a:t>
            </a:r>
            <a:r>
              <a:rPr lang="en-US" altLang="ja-JP" sz="1400" dirty="0"/>
              <a:t>    (</a:t>
            </a:r>
            <a:r>
              <a:rPr lang="ja-JP" altLang="en-US" sz="1400" dirty="0"/>
              <a:t>デフォルト値</a:t>
            </a:r>
            <a:r>
              <a:rPr lang="en-US" altLang="ja-JP" sz="1400" dirty="0"/>
              <a:t>: 30000)</a:t>
            </a:r>
            <a:br>
              <a:rPr lang="en-US" altLang="ja-JP" sz="1400" dirty="0"/>
            </a:br>
            <a:r>
              <a:rPr lang="ja-JP" altLang="en-US" sz="1400" dirty="0"/>
              <a:t>中継ゲートウェイと、シン・テレワークシステムのサーバーまたはクライアントとの間のトンネルのタイムアウトミリ秒。必ず、</a:t>
            </a:r>
            <a:r>
              <a:rPr lang="en-US" altLang="ja-JP" sz="1400" dirty="0" err="1"/>
              <a:t>GateSettings_Int_TunnelKeepAlive</a:t>
            </a:r>
            <a:r>
              <a:rPr lang="en-US" altLang="ja-JP" sz="1400" dirty="0"/>
              <a:t> </a:t>
            </a:r>
            <a:r>
              <a:rPr lang="ja-JP" altLang="en-US" sz="1400" dirty="0"/>
              <a:t>の </a:t>
            </a:r>
            <a:r>
              <a:rPr lang="en-US" altLang="ja-JP" sz="1400" dirty="0"/>
              <a:t>3 </a:t>
            </a:r>
            <a:r>
              <a:rPr lang="ja-JP" altLang="en-US" sz="1400" dirty="0"/>
              <a:t>倍程度以上の時間にしておくこと。</a:t>
            </a:r>
          </a:p>
          <a:p>
            <a:pPr marL="285750" indent="-285750">
              <a:buFont typeface="Arial" panose="020B0604020202020204" pitchFamily="34" charset="0"/>
              <a:buChar char="•"/>
            </a:pPr>
            <a:r>
              <a:rPr lang="en-US" altLang="ja-JP" sz="1400" dirty="0" err="1"/>
              <a:t>GateSettings_Int_TunnelUseAggressiveTimeout</a:t>
            </a:r>
            <a:r>
              <a:rPr lang="en-US" altLang="ja-JP" sz="1400" dirty="0"/>
              <a:t>    (</a:t>
            </a:r>
            <a:r>
              <a:rPr lang="ja-JP" altLang="en-US" sz="1400" dirty="0"/>
              <a:t>デフォルト値</a:t>
            </a:r>
            <a:r>
              <a:rPr lang="en-US" altLang="ja-JP" sz="1400" dirty="0"/>
              <a:t>: 1)</a:t>
            </a:r>
            <a:br>
              <a:rPr lang="en-US" altLang="ja-JP" sz="1400" dirty="0"/>
            </a:br>
            <a:r>
              <a:rPr lang="ja-JP" altLang="en-US" sz="1400" dirty="0"/>
              <a:t>中継ゲートウェイと、シン・テレワークシステムのサーバーまたはクライアントとの間のトンネルのタイムアウトを有効にするかどうか。</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TestGateTcpReachability</a:t>
            </a:r>
            <a:r>
              <a:rPr lang="en-US" altLang="ja-JP" sz="1400" dirty="0"/>
              <a:t>    (</a:t>
            </a:r>
            <a:r>
              <a:rPr lang="ja-JP" altLang="en-US" sz="1400" dirty="0"/>
              <a:t>デフォルト値</a:t>
            </a:r>
            <a:r>
              <a:rPr lang="en-US" altLang="ja-JP" sz="1400" dirty="0"/>
              <a:t>: 1)</a:t>
            </a:r>
            <a:br>
              <a:rPr lang="en-US" altLang="ja-JP" sz="1400" dirty="0"/>
            </a:br>
            <a:r>
              <a:rPr lang="ja-JP" altLang="en-US" sz="1400" dirty="0"/>
              <a:t>コントローラに新たな中継ゲートウェイが接続 </a:t>
            </a:r>
            <a:r>
              <a:rPr lang="en-US" altLang="ja-JP" sz="1400" dirty="0"/>
              <a:t>(</a:t>
            </a:r>
            <a:r>
              <a:rPr lang="ja-JP" altLang="en-US" sz="1400" dirty="0"/>
              <a:t>セッション一覧の報告</a:t>
            </a:r>
            <a:r>
              <a:rPr lang="en-US" altLang="ja-JP" sz="1400" dirty="0"/>
              <a:t>) </a:t>
            </a:r>
            <a:r>
              <a:rPr lang="ja-JP" altLang="en-US" sz="1400" dirty="0"/>
              <a:t>をしてきたとき、その中継ゲートウェイの主張している待受けポート </a:t>
            </a:r>
            <a:r>
              <a:rPr lang="en-US" altLang="ja-JP" sz="1400" dirty="0"/>
              <a:t>(TCP 443) </a:t>
            </a:r>
            <a:r>
              <a:rPr lang="ja-JP" altLang="en-US" sz="1400" dirty="0"/>
              <a:t>が本当に </a:t>
            </a:r>
            <a:r>
              <a:rPr lang="en-US" altLang="ja-JP" sz="1400" dirty="0"/>
              <a:t>Listen </a:t>
            </a:r>
            <a:r>
              <a:rPr lang="ja-JP" altLang="en-US" sz="1400" dirty="0"/>
              <a:t>状態となっているかどうか </a:t>
            </a:r>
            <a:r>
              <a:rPr lang="en-US" altLang="ja-JP" sz="1400" dirty="0"/>
              <a:t>TCP </a:t>
            </a:r>
            <a:r>
              <a:rPr lang="ja-JP" altLang="en-US" sz="1400" dirty="0"/>
              <a:t>のレイヤで接続を試行して検証するかどうかのフラグ。</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MaxSessionsPerGate</a:t>
            </a:r>
            <a:r>
              <a:rPr lang="en-US" altLang="ja-JP" sz="1400" dirty="0"/>
              <a:t>    (</a:t>
            </a:r>
            <a:r>
              <a:rPr lang="ja-JP" altLang="en-US" sz="1400" dirty="0"/>
              <a:t>デフォルト値</a:t>
            </a:r>
            <a:r>
              <a:rPr lang="en-US" altLang="ja-JP" sz="1400" dirty="0"/>
              <a:t>: 3000)</a:t>
            </a:r>
            <a:br>
              <a:rPr lang="en-US" altLang="ja-JP" sz="1400" dirty="0"/>
            </a:br>
            <a:r>
              <a:rPr lang="ja-JP" altLang="en-US" sz="1400" dirty="0"/>
              <a:t>コントローラがサーバーセッションを中継ゲートウェイに割り振るとき、中継ゲートウェイのセッション数がここで規定されたセッション数以上である場合は、決して割り振りを行なわない。これにより、仮に多くの中継ゲートウェイがダウンして、生き残ったものが少数であったとしても、中継ゲートウェイに過度にセッションが殺到して、生き残った中継ゲートウェイもダウンしてしまうことを防ぐ。すなわち、輻輳防止のためのセーフティ設定。</a:t>
            </a:r>
          </a:p>
          <a:p>
            <a:pPr marL="285750" indent="-285750">
              <a:buFont typeface="Arial" panose="020B0604020202020204" pitchFamily="34" charset="0"/>
              <a:buChar char="•"/>
            </a:pPr>
            <a:r>
              <a:rPr lang="en-US" altLang="ja-JP" sz="1400" dirty="0" err="1"/>
              <a:t>GatewayServicePortIpAcl</a:t>
            </a:r>
            <a:r>
              <a:rPr lang="en-US" altLang="ja-JP" sz="1400" dirty="0"/>
              <a:t>    (</a:t>
            </a:r>
            <a:r>
              <a:rPr lang="ja-JP" altLang="en-US" sz="1400" dirty="0"/>
              <a:t>デフォルト値</a:t>
            </a:r>
            <a:r>
              <a:rPr lang="en-US" altLang="ja-JP" sz="1400" dirty="0"/>
              <a:t>: 0.0.0.0/0)</a:t>
            </a:r>
            <a:br>
              <a:rPr lang="en-US" altLang="ja-JP" sz="1400" dirty="0"/>
            </a:br>
            <a:r>
              <a:rPr lang="ja-JP" altLang="en-US" sz="1400" dirty="0"/>
              <a:t>コントローラのサービスポート </a:t>
            </a:r>
            <a:r>
              <a:rPr lang="en-US" altLang="ja-JP" sz="1400" dirty="0"/>
              <a:t>88 </a:t>
            </a:r>
            <a:r>
              <a:rPr lang="ja-JP" altLang="en-US" sz="1400" dirty="0"/>
              <a:t>または </a:t>
            </a:r>
            <a:r>
              <a:rPr lang="en-US" altLang="ja-JP" sz="1400" dirty="0"/>
              <a:t>8443 </a:t>
            </a:r>
            <a:r>
              <a:rPr lang="ja-JP" altLang="en-US" sz="1400" dirty="0"/>
              <a:t>で、中継ゲートウェイからの接続要求・セッション一覧報告を受付けるアクセス元 </a:t>
            </a:r>
            <a:r>
              <a:rPr lang="en-US" altLang="ja-JP" sz="1400" dirty="0"/>
              <a:t>IP </a:t>
            </a:r>
            <a:r>
              <a:rPr lang="ja-JP" altLang="en-US" sz="1400" dirty="0"/>
              <a:t>アドレスの </a:t>
            </a:r>
            <a:r>
              <a:rPr lang="en-US" altLang="ja-JP" sz="1400" dirty="0"/>
              <a:t>ACL </a:t>
            </a:r>
            <a:r>
              <a:rPr lang="ja-JP" altLang="en-US" sz="1400" dirty="0"/>
              <a:t>を記述する。デフォルトでは </a:t>
            </a:r>
            <a:r>
              <a:rPr lang="en-US" altLang="ja-JP" sz="1400" dirty="0"/>
              <a:t>0.0.0.0/0 </a:t>
            </a:r>
            <a:r>
              <a:rPr lang="ja-JP" altLang="en-US" sz="1400" dirty="0"/>
              <a:t>のため、すべての </a:t>
            </a:r>
            <a:r>
              <a:rPr lang="en-US" altLang="ja-JP" sz="1400" dirty="0"/>
              <a:t>IPv4 </a:t>
            </a:r>
            <a:r>
              <a:rPr lang="ja-JP" altLang="en-US" sz="1400" dirty="0"/>
              <a:t>アドレス上で中継ゲートウェイが稼働することができる。不正な中継ゲートウェイの建立は、もともと </a:t>
            </a:r>
            <a:r>
              <a:rPr lang="en-US" altLang="ja-JP" sz="1400" dirty="0" err="1"/>
              <a:t>GateKeyList</a:t>
            </a:r>
            <a:r>
              <a:rPr lang="en-US" altLang="ja-JP" sz="1400" dirty="0"/>
              <a:t> </a:t>
            </a:r>
            <a:r>
              <a:rPr lang="ja-JP" altLang="en-US" sz="1400" dirty="0"/>
              <a:t>を変更することで防止できるが、</a:t>
            </a:r>
            <a:r>
              <a:rPr lang="en-US" altLang="ja-JP" sz="1400" dirty="0" err="1"/>
              <a:t>GateKeyList</a:t>
            </a:r>
            <a:r>
              <a:rPr lang="en-US" altLang="ja-JP" sz="1400" dirty="0"/>
              <a:t> </a:t>
            </a:r>
            <a:r>
              <a:rPr lang="ja-JP" altLang="en-US" sz="1400" dirty="0"/>
              <a:t>を変更していなかった場合や、当該ポートに対する </a:t>
            </a:r>
            <a:r>
              <a:rPr lang="en-US" altLang="ja-JP" sz="1400" dirty="0" err="1"/>
              <a:t>DoS</a:t>
            </a:r>
            <a:r>
              <a:rPr lang="en-US" altLang="ja-JP" sz="1400" dirty="0"/>
              <a:t> </a:t>
            </a:r>
            <a:r>
              <a:rPr lang="ja-JP" altLang="en-US" sz="1400" dirty="0"/>
              <a:t>攻撃を防ぎたいというような場合は、</a:t>
            </a:r>
            <a:r>
              <a:rPr lang="en-US" altLang="ja-JP" sz="1400" dirty="0"/>
              <a:t>ACL </a:t>
            </a:r>
            <a:r>
              <a:rPr lang="ja-JP" altLang="en-US" sz="1400" dirty="0"/>
              <a:t>を記述できる。</a:t>
            </a:r>
            <a:r>
              <a:rPr lang="en-US" altLang="ja-JP" sz="1400" dirty="0"/>
              <a:t>ACL </a:t>
            </a:r>
            <a:r>
              <a:rPr lang="ja-JP" altLang="en-US" sz="1400" dirty="0"/>
              <a:t>は、たとえば </a:t>
            </a:r>
            <a:r>
              <a:rPr lang="en-US" altLang="ja-JP" sz="1400" dirty="0"/>
              <a:t>"130.158.0.0/16 133.51.0.0/24" </a:t>
            </a:r>
            <a:r>
              <a:rPr lang="ja-JP" altLang="en-US" sz="1400" dirty="0"/>
              <a:t>というように、</a:t>
            </a:r>
            <a:r>
              <a:rPr lang="en-US" altLang="ja-JP" sz="1400" dirty="0"/>
              <a:t>CIDR </a:t>
            </a:r>
            <a:r>
              <a:rPr lang="ja-JP" altLang="en-US" sz="1400" dirty="0"/>
              <a:t>形式でスペース文字を空けて複数のサブネットを記載することができる。</a:t>
            </a:r>
            <a:endParaRPr kumimoji="1" lang="ja-JP" altLang="en-US" sz="1400" dirty="0"/>
          </a:p>
        </p:txBody>
      </p:sp>
    </p:spTree>
    <p:extLst>
      <p:ext uri="{BB962C8B-B14F-4D97-AF65-F5344CB8AC3E}">
        <p14:creationId xmlns:p14="http://schemas.microsoft.com/office/powerpoint/2010/main" val="338758949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224</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a:t>コントローラ設定変数解説書 </a:t>
            </a:r>
            <a:r>
              <a:rPr kumimoji="1" lang="en-US" altLang="ja-JP" dirty="0"/>
              <a:t>(3/3)</a:t>
            </a:r>
            <a:endParaRPr kumimoji="1" lang="ja-JP" altLang="en-US"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ControllerMaxConcurrentWpcRequestProcessingForUsers</a:t>
            </a:r>
            <a:r>
              <a:rPr lang="en-US" altLang="ja-JP" sz="1400" dirty="0"/>
              <a:t>    (</a:t>
            </a:r>
            <a:r>
              <a:rPr lang="ja-JP" altLang="en-US" sz="1400" dirty="0"/>
              <a:t>デフォルト値</a:t>
            </a:r>
            <a:r>
              <a:rPr lang="en-US" altLang="ja-JP" sz="1400" dirty="0"/>
              <a:t>: 500)</a:t>
            </a:r>
            <a:br>
              <a:rPr lang="en-US" altLang="ja-JP" sz="1400" dirty="0"/>
            </a:br>
            <a:r>
              <a:rPr lang="ja-JP" altLang="en-US" sz="1400" dirty="0"/>
              <a:t>コントローラが全く同じ瞬間に未処理のユーザーからのリクエストを何個処理できるかの最大値である。何らかの理由で、大量のユーザーからのリクエストが殺到しても、この数を超えて同時にリクエストが処理されることはない。この数は、コントローラのハードウェア処理性能によって変更することを意図している。たとえば、低速なハードウェアでは </a:t>
            </a:r>
            <a:r>
              <a:rPr lang="en-US" altLang="ja-JP" sz="1400" dirty="0"/>
              <a:t>30 </a:t>
            </a:r>
            <a:r>
              <a:rPr lang="ja-JP" altLang="en-US" sz="1400" dirty="0"/>
              <a:t>等がよいし、高速なハードウェアでは </a:t>
            </a:r>
            <a:r>
              <a:rPr lang="en-US" altLang="ja-JP" sz="1400" dirty="0"/>
              <a:t>500 </a:t>
            </a:r>
            <a:r>
              <a:rPr lang="ja-JP" altLang="en-US" sz="1400" dirty="0"/>
              <a:t>等がよい。なお、実際にコントローラが何個のリクエストを同時に処理しているのかのリアルタイム値は、稼働ステータスの「</a:t>
            </a:r>
            <a:r>
              <a:rPr lang="en-US" altLang="ja-JP" sz="1400" dirty="0" err="1"/>
              <a:t>Sys_Thin_ConcurrentRequests</a:t>
            </a:r>
            <a:r>
              <a:rPr lang="ja-JP" altLang="en-US" sz="1400" dirty="0"/>
              <a:t>」で確認できる。</a:t>
            </a:r>
          </a:p>
          <a:p>
            <a:pPr marL="285750" indent="-285750">
              <a:buFont typeface="Arial" panose="020B0604020202020204" pitchFamily="34" charset="0"/>
              <a:buChar char="•"/>
            </a:pPr>
            <a:r>
              <a:rPr lang="en-US" altLang="ja-JP" sz="1400" dirty="0" err="1"/>
              <a:t>ControllerDbFullReloadIntervalMsecs</a:t>
            </a:r>
            <a:r>
              <a:rPr lang="en-US" altLang="ja-JP" sz="1400" dirty="0"/>
              <a:t>    (</a:t>
            </a:r>
            <a:r>
              <a:rPr lang="ja-JP" altLang="en-US" sz="1400" dirty="0"/>
              <a:t>デフォルト値</a:t>
            </a:r>
            <a:r>
              <a:rPr lang="en-US" altLang="ja-JP" sz="1400" dirty="0"/>
              <a:t>: 10000)</a:t>
            </a:r>
            <a:br>
              <a:rPr lang="en-US" altLang="ja-JP" sz="1400" dirty="0"/>
            </a:br>
            <a:r>
              <a:rPr lang="ja-JP" altLang="en-US" sz="1400" dirty="0"/>
              <a:t>コントローラが </a:t>
            </a:r>
            <a:r>
              <a:rPr lang="en-US" altLang="ja-JP" sz="1400" dirty="0"/>
              <a:t>DB </a:t>
            </a:r>
            <a:r>
              <a:rPr lang="ja-JP" altLang="en-US" sz="1400" dirty="0"/>
              <a:t>から何ミリ秒ごとに </a:t>
            </a:r>
            <a:r>
              <a:rPr lang="en-US" altLang="ja-JP" sz="1400" dirty="0"/>
              <a:t>MACHINE</a:t>
            </a:r>
            <a:r>
              <a:rPr lang="ja-JP" altLang="en-US" sz="1400" dirty="0" err="1"/>
              <a:t>、</a:t>
            </a:r>
            <a:r>
              <a:rPr lang="en-US" altLang="ja-JP" sz="1400" dirty="0"/>
              <a:t>VAR </a:t>
            </a:r>
            <a:r>
              <a:rPr lang="ja-JP" altLang="en-US" sz="1400" dirty="0"/>
              <a:t>および </a:t>
            </a:r>
            <a:r>
              <a:rPr lang="en-US" altLang="ja-JP" sz="1400" dirty="0"/>
              <a:t>SVC </a:t>
            </a:r>
            <a:r>
              <a:rPr lang="ja-JP" altLang="en-US" sz="1400" dirty="0"/>
              <a:t>テーブルをリロードするか。デフォルトでは </a:t>
            </a:r>
            <a:r>
              <a:rPr lang="en-US" altLang="ja-JP" sz="1400" dirty="0"/>
              <a:t>10 </a:t>
            </a:r>
            <a:r>
              <a:rPr lang="ja-JP" altLang="en-US" sz="1400" dirty="0"/>
              <a:t>秒ごとにリロードする。ユーザー数が何十万にも増え、</a:t>
            </a:r>
            <a:r>
              <a:rPr lang="en-US" altLang="ja-JP" sz="1400" dirty="0"/>
              <a:t>DB </a:t>
            </a:r>
            <a:r>
              <a:rPr lang="ja-JP" altLang="en-US" sz="1400" dirty="0"/>
              <a:t>のサイズが大きくなってきた場合、これには結構な帯域を消費するので、</a:t>
            </a:r>
            <a:r>
              <a:rPr lang="en-US" altLang="ja-JP" sz="1400" dirty="0"/>
              <a:t>30 </a:t>
            </a:r>
            <a:r>
              <a:rPr lang="ja-JP" altLang="en-US" sz="1400" dirty="0"/>
              <a:t>秒とか </a:t>
            </a:r>
            <a:r>
              <a:rPr lang="en-US" altLang="ja-JP" sz="1400" dirty="0"/>
              <a:t>1 </a:t>
            </a:r>
            <a:r>
              <a:rPr lang="ja-JP" altLang="en-US" sz="1400" dirty="0"/>
              <a:t>分とかに増やすとよい。しかし、あまり大きくし過ぎると、各コントローラでの </a:t>
            </a:r>
            <a:r>
              <a:rPr lang="en-US" altLang="ja-JP" sz="1400" dirty="0"/>
              <a:t>DB </a:t>
            </a:r>
            <a:r>
              <a:rPr lang="ja-JP" altLang="en-US" sz="1400" dirty="0"/>
              <a:t>データの同期が崩れるので、</a:t>
            </a:r>
            <a:r>
              <a:rPr lang="en-US" altLang="ja-JP" sz="1400" dirty="0"/>
              <a:t>1 </a:t>
            </a:r>
            <a:r>
              <a:rPr lang="ja-JP" altLang="en-US" sz="1400" dirty="0"/>
              <a:t>分を超えないようがよい。</a:t>
            </a:r>
          </a:p>
          <a:p>
            <a:pPr marL="285750" indent="-285750">
              <a:buFont typeface="Arial" panose="020B0604020202020204" pitchFamily="34" charset="0"/>
              <a:buChar char="•"/>
            </a:pPr>
            <a:r>
              <a:rPr lang="en-US" altLang="ja-JP" sz="1400" dirty="0" err="1"/>
              <a:t>ControllerDbWriteUpdateIntervalMsecs</a:t>
            </a:r>
            <a:r>
              <a:rPr lang="en-US" altLang="ja-JP" sz="1400" dirty="0"/>
              <a:t>    (</a:t>
            </a:r>
            <a:r>
              <a:rPr lang="ja-JP" altLang="en-US" sz="1400" dirty="0"/>
              <a:t>デフォルト値</a:t>
            </a:r>
            <a:r>
              <a:rPr lang="en-US" altLang="ja-JP" sz="1400" dirty="0"/>
              <a:t>: 1000)</a:t>
            </a:r>
            <a:br>
              <a:rPr lang="en-US" altLang="ja-JP" sz="1400" dirty="0"/>
            </a:br>
            <a:r>
              <a:rPr lang="ja-JP" altLang="en-US" sz="1400" dirty="0"/>
              <a:t>コントローラにおいて </a:t>
            </a:r>
            <a:r>
              <a:rPr lang="en-US" altLang="ja-JP" sz="1400" dirty="0"/>
              <a:t>DB </a:t>
            </a:r>
            <a:r>
              <a:rPr lang="ja-JP" altLang="en-US" sz="1400" dirty="0" err="1"/>
              <a:t>に遅</a:t>
            </a:r>
            <a:r>
              <a:rPr lang="ja-JP" altLang="en-US" sz="1400" dirty="0"/>
              <a:t>延書き込みをしたいデータが発生した場合の書き込みを何ミリ秒ごとに試行するか。デフォルトでは </a:t>
            </a:r>
            <a:r>
              <a:rPr lang="en-US" altLang="ja-JP" sz="1400" dirty="0"/>
              <a:t>1 </a:t>
            </a:r>
            <a:r>
              <a:rPr lang="ja-JP" altLang="en-US" sz="1400" dirty="0"/>
              <a:t>秒ごとであり、これを変更する必要はない。</a:t>
            </a:r>
          </a:p>
          <a:p>
            <a:pPr marL="285750" indent="-285750">
              <a:buFont typeface="Arial" panose="020B0604020202020204" pitchFamily="34" charset="0"/>
              <a:buChar char="•"/>
            </a:pPr>
            <a:r>
              <a:rPr lang="en-US" altLang="ja-JP" sz="1400" dirty="0" err="1"/>
              <a:t>ControllerDbBackupFileWriteIntervalMsecs</a:t>
            </a:r>
            <a:r>
              <a:rPr lang="en-US" altLang="ja-JP" sz="1400" dirty="0"/>
              <a:t>    (</a:t>
            </a:r>
            <a:r>
              <a:rPr lang="ja-JP" altLang="en-US" sz="1400" dirty="0"/>
              <a:t>デフォルト値</a:t>
            </a:r>
            <a:r>
              <a:rPr lang="en-US" altLang="ja-JP" sz="1400" dirty="0"/>
              <a:t>: 60000)</a:t>
            </a:r>
            <a:br>
              <a:rPr lang="en-US" altLang="ja-JP" sz="1400" dirty="0"/>
            </a:br>
            <a:r>
              <a:rPr lang="ja-JP" altLang="en-US" sz="1400" dirty="0"/>
              <a:t>コントローラが </a:t>
            </a:r>
            <a:r>
              <a:rPr lang="en-US" altLang="ja-JP" sz="1400" dirty="0"/>
              <a:t>DB </a:t>
            </a:r>
            <a:r>
              <a:rPr lang="ja-JP" altLang="en-US" sz="1400" dirty="0"/>
              <a:t>データのローカルキャッシュのバックアップを何ミリ秒ごとにローカルディスクに保存するか。デフォルトでは </a:t>
            </a:r>
            <a:r>
              <a:rPr lang="en-US" altLang="ja-JP" sz="1400" dirty="0"/>
              <a:t>60 </a:t>
            </a:r>
            <a:r>
              <a:rPr lang="ja-JP" altLang="en-US" sz="1400" dirty="0"/>
              <a:t>秒である。ユーザー数が何十万にも増え、</a:t>
            </a:r>
            <a:r>
              <a:rPr lang="en-US" altLang="ja-JP" sz="1400" dirty="0"/>
              <a:t>DB </a:t>
            </a:r>
            <a:r>
              <a:rPr lang="ja-JP" altLang="en-US" sz="1400" dirty="0"/>
              <a:t>のサイズが大きくなってきた場合、これには結構な </a:t>
            </a:r>
            <a:r>
              <a:rPr lang="en-US" altLang="ja-JP" sz="1400" dirty="0"/>
              <a:t>CPU </a:t>
            </a:r>
            <a:r>
              <a:rPr lang="ja-JP" altLang="en-US" sz="1400" dirty="0"/>
              <a:t>時間やディスク </a:t>
            </a:r>
            <a:r>
              <a:rPr lang="en-US" altLang="ja-JP" sz="1400" dirty="0"/>
              <a:t>I/O</a:t>
            </a:r>
            <a:r>
              <a:rPr lang="ja-JP" altLang="en-US" sz="1400" dirty="0" err="1"/>
              <a:t>、</a:t>
            </a:r>
            <a:r>
              <a:rPr lang="en-US" altLang="ja-JP" sz="1400" dirty="0"/>
              <a:t>SSD </a:t>
            </a:r>
            <a:r>
              <a:rPr lang="ja-JP" altLang="en-US" sz="1400" dirty="0"/>
              <a:t>の消耗につながるので、この場合は、</a:t>
            </a:r>
            <a:r>
              <a:rPr lang="en-US" altLang="ja-JP" sz="1400" dirty="0"/>
              <a:t>3 </a:t>
            </a:r>
            <a:r>
              <a:rPr lang="ja-JP" altLang="en-US" sz="1400" dirty="0"/>
              <a:t>分とか </a:t>
            </a:r>
            <a:r>
              <a:rPr lang="en-US" altLang="ja-JP" sz="1400" dirty="0"/>
              <a:t>10 </a:t>
            </a:r>
            <a:r>
              <a:rPr lang="ja-JP" altLang="en-US" sz="1400" dirty="0"/>
              <a:t>分とか </a:t>
            </a:r>
            <a:r>
              <a:rPr lang="en-US" altLang="ja-JP" sz="1400" dirty="0"/>
              <a:t>1 </a:t>
            </a:r>
            <a:r>
              <a:rPr lang="ja-JP" altLang="en-US" sz="1400" dirty="0"/>
              <a:t>時間に増やすとよい。しかし、</a:t>
            </a:r>
            <a:r>
              <a:rPr lang="en-US" altLang="ja-JP" sz="1400" dirty="0"/>
              <a:t>DB </a:t>
            </a:r>
            <a:r>
              <a:rPr lang="ja-JP" altLang="en-US" sz="1400" dirty="0"/>
              <a:t>がダウンし、コントローラも再起動した場合に、コントローラが有するデータが古くなるリスクがある。</a:t>
            </a:r>
          </a:p>
          <a:p>
            <a:pPr marL="285750" indent="-285750">
              <a:buFont typeface="Arial" panose="020B0604020202020204" pitchFamily="34" charset="0"/>
              <a:buChar char="•"/>
            </a:pPr>
            <a:r>
              <a:rPr lang="en-US" altLang="ja-JP" sz="1400" dirty="0" err="1"/>
              <a:t>QueryPassword_Stat</a:t>
            </a:r>
            <a:r>
              <a:rPr lang="en-US" altLang="ja-JP" sz="1400" dirty="0"/>
              <a:t>    (</a:t>
            </a:r>
            <a:r>
              <a:rPr lang="ja-JP" altLang="en-US" sz="1400" dirty="0"/>
              <a:t>デフォルト値</a:t>
            </a:r>
            <a:r>
              <a:rPr lang="en-US" altLang="ja-JP" sz="1400" dirty="0"/>
              <a:t>: super)</a:t>
            </a:r>
            <a:br>
              <a:rPr lang="en-US" altLang="ja-JP" sz="1400" dirty="0"/>
            </a:br>
            <a:r>
              <a:rPr lang="ja-JP" altLang="en-US" sz="1400" dirty="0"/>
              <a:t>状態取得 </a:t>
            </a:r>
            <a:r>
              <a:rPr lang="en-US" altLang="ja-JP" sz="1400" dirty="0"/>
              <a:t>HTTP API </a:t>
            </a:r>
            <a:r>
              <a:rPr lang="ja-JP" altLang="en-US" sz="1400" dirty="0"/>
              <a:t>で統計情報を取得する際の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QueryPassword_Gates</a:t>
            </a:r>
            <a:r>
              <a:rPr lang="en-US" altLang="ja-JP" sz="1400" dirty="0"/>
              <a:t>    (</a:t>
            </a:r>
            <a:r>
              <a:rPr lang="ja-JP" altLang="en-US" sz="1400" dirty="0"/>
              <a:t>デフォルト値</a:t>
            </a:r>
            <a:r>
              <a:rPr lang="en-US" altLang="ja-JP" sz="1400" dirty="0"/>
              <a:t>: super)</a:t>
            </a:r>
            <a:br>
              <a:rPr lang="en-US" altLang="ja-JP" sz="1400" dirty="0"/>
            </a:br>
            <a:r>
              <a:rPr lang="ja-JP" altLang="en-US" sz="1400" dirty="0"/>
              <a:t>状態取得 </a:t>
            </a:r>
            <a:r>
              <a:rPr lang="en-US" altLang="ja-JP" sz="1400" dirty="0"/>
              <a:t>HTTP API </a:t>
            </a:r>
            <a:r>
              <a:rPr lang="ja-JP" altLang="en-US" sz="1400" dirty="0"/>
              <a:t>で中継ゲートウェイ一覧を取得する際の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QueryPassword_Sessions</a:t>
            </a:r>
            <a:r>
              <a:rPr lang="en-US" altLang="ja-JP" sz="1400" dirty="0"/>
              <a:t>    (</a:t>
            </a:r>
            <a:r>
              <a:rPr lang="ja-JP" altLang="en-US" sz="1400" dirty="0"/>
              <a:t>デフォルト値</a:t>
            </a:r>
            <a:r>
              <a:rPr lang="en-US" altLang="ja-JP" sz="1400" dirty="0"/>
              <a:t>: super)</a:t>
            </a:r>
            <a:br>
              <a:rPr lang="en-US" altLang="ja-JP" sz="1400" dirty="0"/>
            </a:br>
            <a:r>
              <a:rPr lang="ja-JP" altLang="en-US" sz="1400" dirty="0"/>
              <a:t>状態取得 </a:t>
            </a:r>
            <a:r>
              <a:rPr lang="en-US" altLang="ja-JP" sz="1400" dirty="0"/>
              <a:t>HTTP API </a:t>
            </a:r>
            <a:r>
              <a:rPr lang="ja-JP" altLang="en-US" sz="1400" dirty="0"/>
              <a:t>でサーバーセッション一覧を取得する際の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AllowedProxyIpAcl</a:t>
            </a:r>
            <a:r>
              <a:rPr lang="en-US" altLang="ja-JP" sz="1400" dirty="0"/>
              <a:t>    (</a:t>
            </a:r>
            <a:r>
              <a:rPr lang="ja-JP" altLang="en-US" sz="1400" dirty="0"/>
              <a:t>デフォルト値</a:t>
            </a:r>
            <a:r>
              <a:rPr lang="en-US" altLang="ja-JP" sz="1400" dirty="0"/>
              <a:t>: 127.0.0.0/8)</a:t>
            </a:r>
            <a:br>
              <a:rPr lang="en-US" altLang="ja-JP" sz="1400" dirty="0"/>
            </a:br>
            <a:r>
              <a:rPr lang="ja-JP" altLang="en-US" sz="1400" dirty="0"/>
              <a:t>これはシン・テレワークシステム パブリック版および </a:t>
            </a:r>
            <a:r>
              <a:rPr lang="en-US" altLang="ja-JP" sz="1400" dirty="0"/>
              <a:t>LGWAN </a:t>
            </a:r>
            <a:r>
              <a:rPr lang="ja-JP" altLang="en-US" sz="1400" dirty="0"/>
              <a:t>版のために定義された値であり、本ドキュメントの対象外である。</a:t>
            </a:r>
          </a:p>
          <a:p>
            <a:pPr marL="285750" indent="-285750">
              <a:buFont typeface="Arial" panose="020B0604020202020204" pitchFamily="34" charset="0"/>
              <a:buChar char="•"/>
            </a:pPr>
            <a:r>
              <a:rPr lang="en-US" altLang="ja-JP" sz="1400" dirty="0" err="1"/>
              <a:t>ControllerRecordStatIntervalMsecs</a:t>
            </a:r>
            <a:r>
              <a:rPr lang="en-US" altLang="ja-JP" sz="1400" dirty="0"/>
              <a:t>    (</a:t>
            </a:r>
            <a:r>
              <a:rPr lang="ja-JP" altLang="en-US" sz="1400" dirty="0"/>
              <a:t>デフォルト値</a:t>
            </a:r>
            <a:r>
              <a:rPr lang="en-US" altLang="ja-JP" sz="1400" dirty="0"/>
              <a:t>: 600000)</a:t>
            </a:r>
            <a:br>
              <a:rPr lang="en-US" altLang="ja-JP" sz="1400" dirty="0"/>
            </a:br>
            <a:r>
              <a:rPr lang="ja-JP" altLang="en-US" sz="1400" dirty="0"/>
              <a:t>コントローラは、主要な統計情報を定期的にデータベースの </a:t>
            </a:r>
            <a:r>
              <a:rPr lang="en-US" altLang="ja-JP" sz="1400" dirty="0"/>
              <a:t>STAT </a:t>
            </a:r>
            <a:r>
              <a:rPr lang="ja-JP" altLang="en-US" sz="1400" dirty="0"/>
              <a:t>テーブルに保存する。その保存間隔である。デフォルトでは </a:t>
            </a:r>
            <a:r>
              <a:rPr lang="en-US" altLang="ja-JP" sz="1400" dirty="0"/>
              <a:t>10 </a:t>
            </a:r>
            <a:r>
              <a:rPr lang="ja-JP" altLang="en-US" sz="1400" dirty="0"/>
              <a:t>分である。</a:t>
            </a:r>
            <a:endParaRPr kumimoji="1" lang="ja-JP" altLang="en-US" sz="1400" dirty="0"/>
          </a:p>
        </p:txBody>
      </p:sp>
    </p:spTree>
    <p:extLst>
      <p:ext uri="{BB962C8B-B14F-4D97-AF65-F5344CB8AC3E}">
        <p14:creationId xmlns:p14="http://schemas.microsoft.com/office/powerpoint/2010/main" val="102755155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33706"/>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a:t>thincontrol</a:t>
            </a:r>
            <a:r>
              <a:rPr lang="en-US" altLang="ja-JP" sz="2000" b="1" dirty="0"/>
              <a:t>/</a:t>
            </a:r>
            <a:r>
              <a:rPr lang="en-US" altLang="ja-JP" sz="2000" b="1" dirty="0" err="1"/>
              <a:t>api</a:t>
            </a:r>
            <a:r>
              <a:rPr lang="en-US" altLang="ja-JP" sz="2000" b="1" dirty="0"/>
              <a:t>/</a:t>
            </a:r>
            <a:r>
              <a:rPr lang="en-US" altLang="ja-JP" sz="2000" b="1" dirty="0" err="1"/>
              <a:t>gates?password</a:t>
            </a:r>
            <a:r>
              <a:rPr lang="en-US" altLang="ja-JP" sz="2000" b="1" dirty="0"/>
              <a:t>=</a:t>
            </a:r>
            <a:r>
              <a:rPr lang="en-US" altLang="ja-JP" sz="2000" b="1" dirty="0">
                <a:solidFill>
                  <a:srgbClr val="FF0000"/>
                </a:solidFill>
              </a:rPr>
              <a:t>super</a:t>
            </a:r>
            <a:br>
              <a:rPr lang="en-US" altLang="ja-JP" sz="2000" dirty="0"/>
            </a:br>
            <a:r>
              <a:rPr lang="ja-JP" altLang="en-US" sz="2000" dirty="0"/>
              <a:t>で、そのコントローラが認識している中継ゲートウェイの一覧を </a:t>
            </a:r>
            <a:r>
              <a:rPr lang="en-US" altLang="ja-JP" sz="2000" dirty="0"/>
              <a:t>JSON </a:t>
            </a:r>
            <a:r>
              <a:rPr lang="ja-JP" altLang="en-US" sz="2000" dirty="0"/>
              <a:t>形式で取得できる。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a:t>QueryPassword_Gates</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225</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8-15.</a:t>
            </a:r>
            <a:r>
              <a:rPr lang="ja-JP" altLang="en-US" sz="2800" dirty="0"/>
              <a:t> 中継ゲートウェイの一覧および接続されているサーバーセッションの一覧の </a:t>
            </a:r>
            <a:r>
              <a:rPr lang="en-US" altLang="ja-JP" sz="2800" dirty="0"/>
              <a:t>HTTP API </a:t>
            </a:r>
            <a:r>
              <a:rPr lang="ja-JP" altLang="en-US" sz="2800" dirty="0" err="1"/>
              <a:t>での</a:t>
            </a:r>
            <a:r>
              <a:rPr lang="ja-JP" altLang="en-US" sz="2800" dirty="0"/>
              <a:t>取得</a:t>
            </a:r>
            <a:endParaRPr kumimoji="1" lang="ja-JP" altLang="en-US" sz="2800" dirty="0"/>
          </a:p>
        </p:txBody>
      </p:sp>
      <p:pic>
        <p:nvPicPr>
          <p:cNvPr id="6" name="図 5"/>
          <p:cNvPicPr>
            <a:picLocks noChangeAspect="1"/>
          </p:cNvPicPr>
          <p:nvPr/>
        </p:nvPicPr>
        <p:blipFill>
          <a:blip r:embed="rId2"/>
          <a:stretch>
            <a:fillRect/>
          </a:stretch>
        </p:blipFill>
        <p:spPr>
          <a:xfrm>
            <a:off x="1506098" y="2372970"/>
            <a:ext cx="6936335" cy="4171794"/>
          </a:xfrm>
          <a:prstGeom prst="rect">
            <a:avLst/>
          </a:prstGeom>
        </p:spPr>
      </p:pic>
      <p:sp>
        <p:nvSpPr>
          <p:cNvPr id="7" name="テキスト ボックス 6"/>
          <p:cNvSpPr txBox="1"/>
          <p:nvPr/>
        </p:nvSpPr>
        <p:spPr>
          <a:xfrm>
            <a:off x="8610600" y="5076497"/>
            <a:ext cx="2511972" cy="369332"/>
          </a:xfrm>
          <a:prstGeom prst="rect">
            <a:avLst/>
          </a:prstGeom>
          <a:noFill/>
        </p:spPr>
        <p:txBody>
          <a:bodyPr wrap="square" rtlCol="0">
            <a:spAutoFit/>
          </a:bodyPr>
          <a:lstStyle/>
          <a:p>
            <a:r>
              <a:rPr kumimoji="1" lang="ja-JP" altLang="en-US" dirty="0"/>
              <a:t>値の解説は、次ページ。</a:t>
            </a:r>
          </a:p>
        </p:txBody>
      </p:sp>
    </p:spTree>
    <p:extLst>
      <p:ext uri="{BB962C8B-B14F-4D97-AF65-F5344CB8AC3E}">
        <p14:creationId xmlns:p14="http://schemas.microsoft.com/office/powerpoint/2010/main" val="280430393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226</a:t>
            </a:fld>
            <a:endParaRPr kumimoji="1" lang="ja-JP" altLang="en-US" dirty="0"/>
          </a:p>
        </p:txBody>
      </p:sp>
      <p:sp>
        <p:nvSpPr>
          <p:cNvPr id="4" name="タイトル 3"/>
          <p:cNvSpPr>
            <a:spLocks noGrp="1"/>
          </p:cNvSpPr>
          <p:nvPr>
            <p:ph type="title"/>
          </p:nvPr>
        </p:nvSpPr>
        <p:spPr/>
        <p:txBody>
          <a:bodyPr>
            <a:normAutofit fontScale="90000"/>
          </a:bodyPr>
          <a:lstStyle/>
          <a:p>
            <a:r>
              <a:rPr lang="ja-JP" altLang="en-US" dirty="0"/>
              <a:t>中継ゲートウェイの一覧の値の解説</a:t>
            </a:r>
            <a:endParaRPr kumimoji="1" lang="ja-JP" altLang="en-US" dirty="0"/>
          </a:p>
        </p:txBody>
      </p:sp>
      <p:sp>
        <p:nvSpPr>
          <p:cNvPr id="5" name="テキスト ボックス 4"/>
          <p:cNvSpPr txBox="1"/>
          <p:nvPr/>
        </p:nvSpPr>
        <p:spPr>
          <a:xfrm>
            <a:off x="332741" y="966943"/>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GateId</a:t>
            </a:r>
            <a:r>
              <a:rPr lang="en-US" altLang="ja-JP" sz="1400" dirty="0"/>
              <a:t>: </a:t>
            </a:r>
            <a:r>
              <a:rPr lang="ja-JP" altLang="en-US" sz="1400" dirty="0"/>
              <a:t>起動している中継ゲートウェイのインスタンスを一意に表す乱数文字列である。</a:t>
            </a:r>
          </a:p>
          <a:p>
            <a:pPr marL="285750" indent="-285750">
              <a:buFont typeface="Arial" panose="020B0604020202020204" pitchFamily="34" charset="0"/>
              <a:buChar char="•"/>
            </a:pPr>
            <a:r>
              <a:rPr lang="en-US" altLang="ja-JP" sz="1400" dirty="0" err="1"/>
              <a:t>IpAddress</a:t>
            </a:r>
            <a:r>
              <a:rPr lang="en-US" altLang="ja-JP" sz="1400" dirty="0"/>
              <a:t>: </a:t>
            </a:r>
            <a:r>
              <a:rPr lang="ja-JP" altLang="en-US" sz="1400" dirty="0"/>
              <a:t>中継ゲートウェイの </a:t>
            </a:r>
            <a:r>
              <a:rPr lang="en-US" altLang="ja-JP" sz="1400" dirty="0"/>
              <a:t>IPv4 </a:t>
            </a:r>
            <a:r>
              <a:rPr lang="ja-JP" altLang="en-US" sz="1400" dirty="0"/>
              <a:t>アドレス。</a:t>
            </a:r>
          </a:p>
          <a:p>
            <a:pPr marL="285750" indent="-285750">
              <a:buFont typeface="Arial" panose="020B0604020202020204" pitchFamily="34" charset="0"/>
              <a:buChar char="•"/>
            </a:pPr>
            <a:r>
              <a:rPr lang="en-US" altLang="ja-JP" sz="1400" dirty="0"/>
              <a:t>Port: </a:t>
            </a:r>
            <a:r>
              <a:rPr lang="ja-JP" altLang="en-US" sz="1400" dirty="0"/>
              <a:t>中継ゲートウェイが </a:t>
            </a:r>
            <a:r>
              <a:rPr lang="en-US" altLang="ja-JP" sz="1400" dirty="0"/>
              <a:t>ThinGate.ini </a:t>
            </a:r>
            <a:r>
              <a:rPr lang="ja-JP" altLang="en-US" sz="1400" dirty="0"/>
              <a:t>で主張している </a:t>
            </a:r>
            <a:r>
              <a:rPr lang="en-US" altLang="ja-JP" sz="1400" dirty="0" err="1"/>
              <a:t>ListenPort</a:t>
            </a:r>
            <a:r>
              <a:rPr lang="en-US" altLang="ja-JP" sz="1400" dirty="0"/>
              <a:t> </a:t>
            </a:r>
            <a:r>
              <a:rPr lang="ja-JP" altLang="en-US" sz="1400" dirty="0"/>
              <a:t>番号。</a:t>
            </a:r>
          </a:p>
          <a:p>
            <a:pPr marL="285750" indent="-285750">
              <a:buFont typeface="Arial" panose="020B0604020202020204" pitchFamily="34" charset="0"/>
              <a:buChar char="•"/>
            </a:pPr>
            <a:r>
              <a:rPr lang="en-US" altLang="ja-JP" sz="1400" dirty="0" err="1"/>
              <a:t>HostName</a:t>
            </a:r>
            <a:r>
              <a:rPr lang="en-US" altLang="ja-JP" sz="1400" dirty="0"/>
              <a:t>: </a:t>
            </a:r>
            <a:r>
              <a:rPr lang="ja-JP" altLang="en-US" sz="1400" dirty="0"/>
              <a:t>中継ゲートウェイの </a:t>
            </a:r>
            <a:r>
              <a:rPr lang="en-US" altLang="ja-JP" sz="1400" dirty="0"/>
              <a:t>IP </a:t>
            </a:r>
            <a:r>
              <a:rPr lang="ja-JP" altLang="en-US" sz="1400" dirty="0"/>
              <a:t>アドレスを逆引きした </a:t>
            </a:r>
            <a:r>
              <a:rPr lang="en-US" altLang="ja-JP" sz="1400" dirty="0"/>
              <a:t>DNS FQDN</a:t>
            </a:r>
            <a:r>
              <a:rPr lang="ja-JP" altLang="en-US" sz="1400" dirty="0" err="1"/>
              <a:t>。</a:t>
            </a:r>
            <a:endParaRPr lang="ja-JP" altLang="en-US" sz="1400" dirty="0"/>
          </a:p>
          <a:p>
            <a:pPr marL="285750" indent="-285750">
              <a:buFont typeface="Arial" panose="020B0604020202020204" pitchFamily="34" charset="0"/>
              <a:buChar char="•"/>
            </a:pPr>
            <a:r>
              <a:rPr lang="en-US" altLang="ja-JP" sz="1400" dirty="0"/>
              <a:t>Performance: </a:t>
            </a:r>
            <a:r>
              <a:rPr lang="ja-JP" altLang="en-US" sz="1400" dirty="0"/>
              <a:t>中継ゲートウェイの性能基準値。</a:t>
            </a:r>
          </a:p>
          <a:p>
            <a:pPr marL="285750" indent="-285750">
              <a:buFont typeface="Arial" panose="020B0604020202020204" pitchFamily="34" charset="0"/>
              <a:buChar char="•"/>
            </a:pPr>
            <a:r>
              <a:rPr lang="en-US" altLang="ja-JP" sz="1400" dirty="0" err="1"/>
              <a:t>NumSessions</a:t>
            </a:r>
            <a:r>
              <a:rPr lang="en-US" altLang="ja-JP" sz="1400" dirty="0"/>
              <a:t>: </a:t>
            </a:r>
            <a:r>
              <a:rPr lang="ja-JP" altLang="en-US" sz="1400" dirty="0"/>
              <a:t>この中継ゲートウェイが現在有しているサーバーセッション数。</a:t>
            </a:r>
          </a:p>
          <a:p>
            <a:pPr marL="285750" indent="-285750">
              <a:buFont typeface="Arial" panose="020B0604020202020204" pitchFamily="34" charset="0"/>
              <a:buChar char="•"/>
            </a:pPr>
            <a:r>
              <a:rPr lang="en-US" altLang="ja-JP" sz="1400" dirty="0"/>
              <a:t>Build: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CEDAR_BUILD </a:t>
            </a:r>
            <a:r>
              <a:rPr lang="ja-JP" altLang="en-US" sz="1400" dirty="0"/>
              <a:t>の数値。</a:t>
            </a:r>
          </a:p>
          <a:p>
            <a:pPr marL="285750" indent="-285750">
              <a:buFont typeface="Arial" panose="020B0604020202020204" pitchFamily="34" charset="0"/>
              <a:buChar char="•"/>
            </a:pPr>
            <a:r>
              <a:rPr lang="en-US" altLang="ja-JP" sz="1400" dirty="0" err="1"/>
              <a:t>MacAddress</a:t>
            </a:r>
            <a:r>
              <a:rPr lang="en-US" altLang="ja-JP" sz="1400" dirty="0"/>
              <a:t>: </a:t>
            </a:r>
            <a:r>
              <a:rPr lang="ja-JP" altLang="en-US" sz="1400" dirty="0"/>
              <a:t>この中継ゲートウェイの </a:t>
            </a:r>
            <a:r>
              <a:rPr lang="en-US" altLang="ja-JP" sz="1400" dirty="0"/>
              <a:t>MAC </a:t>
            </a:r>
            <a:r>
              <a:rPr lang="ja-JP" altLang="en-US" sz="1400" dirty="0"/>
              <a:t>アドレス。複数の </a:t>
            </a:r>
            <a:r>
              <a:rPr lang="en-US" altLang="ja-JP" sz="1400" dirty="0"/>
              <a:t>Ethernet </a:t>
            </a:r>
            <a:r>
              <a:rPr lang="ja-JP" altLang="en-US" sz="1400" dirty="0"/>
              <a:t>インターフェイスがある場合は、デフォルトゲートウェイとの通信で利用されるインターフェイスの </a:t>
            </a:r>
            <a:r>
              <a:rPr lang="en-US" altLang="ja-JP" sz="1400" dirty="0"/>
              <a:t>MAC </a:t>
            </a:r>
            <a:r>
              <a:rPr lang="ja-JP" altLang="en-US" sz="1400" dirty="0"/>
              <a:t>アドレスが記載される。</a:t>
            </a:r>
          </a:p>
          <a:p>
            <a:pPr marL="285750" indent="-285750">
              <a:buFont typeface="Arial" panose="020B0604020202020204" pitchFamily="34" charset="0"/>
              <a:buChar char="•"/>
            </a:pPr>
            <a:r>
              <a:rPr lang="en-US" altLang="ja-JP" sz="1400" dirty="0" err="1"/>
              <a:t>OsInfo</a:t>
            </a:r>
            <a:r>
              <a:rPr lang="en-US" altLang="ja-JP" sz="1400" dirty="0"/>
              <a:t>: </a:t>
            </a:r>
            <a:r>
              <a:rPr lang="ja-JP" altLang="en-US" sz="1400" dirty="0"/>
              <a:t>この中継ゲートウェイの </a:t>
            </a:r>
            <a:r>
              <a:rPr lang="en-US" altLang="ja-JP" sz="1400" dirty="0"/>
              <a:t>OS </a:t>
            </a:r>
            <a:r>
              <a:rPr lang="ja-JP" altLang="en-US" sz="1400" dirty="0"/>
              <a:t>バージョン情報。</a:t>
            </a:r>
          </a:p>
          <a:p>
            <a:pPr marL="285750" indent="-285750">
              <a:buFont typeface="Arial" panose="020B0604020202020204" pitchFamily="34" charset="0"/>
              <a:buChar char="•"/>
            </a:pPr>
            <a:r>
              <a:rPr lang="en-US" altLang="ja-JP" sz="1400" dirty="0" err="1"/>
              <a:t>EstablishedDateTime</a:t>
            </a:r>
            <a:r>
              <a:rPr lang="en-US" altLang="ja-JP" sz="1400" dirty="0"/>
              <a:t>: </a:t>
            </a:r>
            <a:r>
              <a:rPr lang="ja-JP" altLang="en-US" sz="1400" dirty="0"/>
              <a:t>この中継ゲートウェイがコントローラに対して初めて接続確立 </a:t>
            </a:r>
            <a:r>
              <a:rPr lang="en-US" altLang="ja-JP" sz="1400" dirty="0"/>
              <a:t>(</a:t>
            </a:r>
            <a:r>
              <a:rPr lang="ja-JP" altLang="en-US" sz="1400" dirty="0"/>
              <a:t>最初のセッション一覧の報告</a:t>
            </a:r>
            <a:r>
              <a:rPr lang="en-US" altLang="ja-JP" sz="1400" dirty="0"/>
              <a:t>) </a:t>
            </a:r>
            <a:r>
              <a:rPr lang="ja-JP" altLang="en-US" sz="1400" dirty="0"/>
              <a:t>を行なった日時。ここで、「初めて」の定義は、コントローラ上の中継ゲートウェイの一覧にない状態で、中継ゲートウェイからの通信があったという意味である。</a:t>
            </a:r>
          </a:p>
          <a:p>
            <a:pPr marL="285750" indent="-285750">
              <a:buFont typeface="Arial" panose="020B0604020202020204" pitchFamily="34" charset="0"/>
              <a:buChar char="•"/>
            </a:pPr>
            <a:r>
              <a:rPr lang="en-US" altLang="ja-JP" sz="1400" dirty="0" err="1"/>
              <a:t>LastCommDateTime</a:t>
            </a:r>
            <a:r>
              <a:rPr lang="en-US" altLang="ja-JP" sz="1400" dirty="0"/>
              <a:t>: </a:t>
            </a:r>
            <a:r>
              <a:rPr lang="ja-JP" altLang="en-US" sz="1400" dirty="0"/>
              <a:t>この日時と現在時刻との間の時間が、コントローラの設定変数の </a:t>
            </a:r>
            <a:r>
              <a:rPr lang="en-US" altLang="ja-JP" sz="1400" dirty="0" err="1"/>
              <a:t>GateSettings_Int_ReportExpires</a:t>
            </a:r>
            <a:r>
              <a:rPr lang="en-US" altLang="ja-JP" sz="1400" dirty="0"/>
              <a:t> </a:t>
            </a:r>
            <a:r>
              <a:rPr lang="ja-JP" altLang="en-US" sz="1400" dirty="0"/>
              <a:t>で指定された間隔を超えた場合、コントローラ上の中継ゲートウェイの一覧から、中継ゲートウェイは削除される。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a:t>Expires: </a:t>
            </a:r>
            <a:r>
              <a:rPr lang="en-US" altLang="ja-JP" sz="1400" dirty="0" err="1"/>
              <a:t>LastCommDateTime</a:t>
            </a:r>
            <a:r>
              <a:rPr lang="en-US" altLang="ja-JP" sz="1400" dirty="0"/>
              <a:t> </a:t>
            </a:r>
            <a:r>
              <a:rPr lang="ja-JP" altLang="en-US" sz="1400" dirty="0"/>
              <a:t>に コントローラの設定変数の </a:t>
            </a:r>
            <a:r>
              <a:rPr lang="en-US" altLang="ja-JP" sz="1400" dirty="0" err="1"/>
              <a:t>GateSettings_Int_ReportExpires</a:t>
            </a:r>
            <a:r>
              <a:rPr lang="en-US" altLang="ja-JP" sz="1400" dirty="0"/>
              <a:t> </a:t>
            </a:r>
            <a:r>
              <a:rPr lang="ja-JP" altLang="en-US" sz="1400" dirty="0"/>
              <a:t>で指定された間隔を足した値。現在時刻がこの値を超えた場合、コントローラ上の中継ゲートウェイの一覧から、中継ゲートウェイは削除される。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err="1"/>
              <a:t>NumComm</a:t>
            </a:r>
            <a:r>
              <a:rPr lang="en-US" altLang="ja-JP" sz="1400" dirty="0"/>
              <a:t>: </a:t>
            </a:r>
            <a:r>
              <a:rPr lang="ja-JP" altLang="en-US" sz="1400" dirty="0"/>
              <a:t>中継ゲートウェイからコントローラに対して </a:t>
            </a:r>
            <a:r>
              <a:rPr lang="en-US" altLang="ja-JP" sz="1400" dirty="0" err="1"/>
              <a:t>EstablishedDateTime</a:t>
            </a:r>
            <a:r>
              <a:rPr lang="en-US" altLang="ja-JP" sz="1400" dirty="0"/>
              <a:t> </a:t>
            </a:r>
            <a:r>
              <a:rPr lang="ja-JP" altLang="en-US" sz="1400" dirty="0"/>
              <a:t>以降に通信があった回数。</a:t>
            </a:r>
          </a:p>
          <a:p>
            <a:pPr marL="285750" indent="-285750">
              <a:buFont typeface="Arial" panose="020B0604020202020204" pitchFamily="34" charset="0"/>
              <a:buChar char="•"/>
            </a:pPr>
            <a:r>
              <a:rPr lang="en-US" altLang="ja-JP" sz="1400" dirty="0" err="1"/>
              <a:t>UltraCommitId</a:t>
            </a:r>
            <a:r>
              <a:rPr lang="en-US" altLang="ja-JP" sz="1400" dirty="0"/>
              <a:t>: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ULTRA_COMMIT_ID </a:t>
            </a:r>
            <a:r>
              <a:rPr lang="ja-JP" altLang="en-US" sz="1400" dirty="0"/>
              <a:t>の文字列。</a:t>
            </a:r>
          </a:p>
          <a:p>
            <a:pPr marL="285750" indent="-285750">
              <a:buFont typeface="Arial" panose="020B0604020202020204" pitchFamily="34" charset="0"/>
              <a:buChar char="•"/>
            </a:pPr>
            <a:r>
              <a:rPr lang="en-US" altLang="ja-JP" sz="1400" dirty="0" err="1"/>
              <a:t>CurrentTime</a:t>
            </a:r>
            <a:r>
              <a:rPr lang="en-US" altLang="ja-JP" sz="1400" dirty="0"/>
              <a:t>: </a:t>
            </a:r>
            <a:r>
              <a:rPr lang="ja-JP" altLang="en-US" sz="1400" dirty="0"/>
              <a:t>この中継ゲートウェイを動作させている </a:t>
            </a:r>
            <a:r>
              <a:rPr lang="en-US" altLang="ja-JP" sz="1400" dirty="0"/>
              <a:t>OS </a:t>
            </a:r>
            <a:r>
              <a:rPr lang="ja-JP" altLang="en-US" sz="1400" dirty="0"/>
              <a:t>が中継ゲートウェイプロセスに対して提供している現在時刻。</a:t>
            </a:r>
          </a:p>
          <a:p>
            <a:pPr marL="285750" indent="-285750">
              <a:buFont typeface="Arial" panose="020B0604020202020204" pitchFamily="34" charset="0"/>
              <a:buChar char="•"/>
            </a:pPr>
            <a:r>
              <a:rPr lang="en-US" altLang="ja-JP" sz="1400" dirty="0" err="1"/>
              <a:t>BootTick</a:t>
            </a:r>
            <a:r>
              <a:rPr lang="en-US" altLang="ja-JP" sz="1400" dirty="0"/>
              <a:t>: </a:t>
            </a:r>
            <a:r>
              <a:rPr lang="ja-JP" altLang="en-US" sz="1400" dirty="0"/>
              <a:t>この中継ゲートウェイのプロセスが起動してから何ミリ秒経過しているか。</a:t>
            </a:r>
          </a:p>
          <a:p>
            <a:pPr marL="285750" indent="-285750">
              <a:buFont typeface="Arial" panose="020B0604020202020204" pitchFamily="34" charset="0"/>
              <a:buChar char="•"/>
            </a:pPr>
            <a:r>
              <a:rPr lang="en-US" altLang="ja-JP" sz="1400" dirty="0" err="1"/>
              <a:t>BootTime</a:t>
            </a:r>
            <a:r>
              <a:rPr lang="en-US" altLang="ja-JP" sz="1400" dirty="0"/>
              <a:t>: </a:t>
            </a:r>
            <a:r>
              <a:rPr lang="ja-JP" altLang="en-US" sz="1400" dirty="0"/>
              <a:t>この中継ゲートウェイのプロセスが起動した日時。</a:t>
            </a:r>
          </a:p>
          <a:p>
            <a:pPr marL="285750" indent="-285750">
              <a:buFont typeface="Arial" panose="020B0604020202020204" pitchFamily="34" charset="0"/>
              <a:buChar char="•"/>
            </a:pPr>
            <a:r>
              <a:rPr lang="en-US" altLang="ja-JP" sz="1400" dirty="0" err="1"/>
              <a:t>NumClients</a:t>
            </a:r>
            <a:r>
              <a:rPr lang="en-US" altLang="ja-JP" sz="1400" dirty="0"/>
              <a:t>: </a:t>
            </a:r>
            <a:r>
              <a:rPr lang="ja-JP" altLang="en-US" sz="1400" dirty="0"/>
              <a:t>この中継ゲートウェイに現在接続しているクライアントセッションの数。ただし、シン・テレワークシステム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err="1"/>
              <a:t>NumClientsUnique</a:t>
            </a:r>
            <a:r>
              <a:rPr lang="en-US" altLang="ja-JP" sz="1400" dirty="0"/>
              <a:t>: </a:t>
            </a:r>
            <a:r>
              <a:rPr lang="ja-JP" altLang="en-US" sz="1400" dirty="0"/>
              <a:t>この中継ゲートウェイに現在接続しているクライアントセッションの数。</a:t>
            </a:r>
            <a:r>
              <a:rPr lang="en-US" altLang="ja-JP" sz="1400" dirty="0" err="1"/>
              <a:t>NumClients</a:t>
            </a:r>
            <a:r>
              <a:rPr lang="en-US" altLang="ja-JP" sz="1400" dirty="0"/>
              <a:t>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a:t>
            </a:r>
          </a:p>
        </p:txBody>
      </p:sp>
    </p:spTree>
    <p:extLst>
      <p:ext uri="{BB962C8B-B14F-4D97-AF65-F5344CB8AC3E}">
        <p14:creationId xmlns:p14="http://schemas.microsoft.com/office/powerpoint/2010/main" val="138495865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4858" y="552749"/>
            <a:ext cx="11545223" cy="5040890"/>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a:t>thincontrol</a:t>
            </a:r>
            <a:r>
              <a:rPr lang="en-US" altLang="ja-JP" sz="2000" b="1" dirty="0"/>
              <a:t>/</a:t>
            </a:r>
            <a:r>
              <a:rPr lang="en-US" altLang="ja-JP" sz="2000" b="1" dirty="0" err="1"/>
              <a:t>api</a:t>
            </a:r>
            <a:r>
              <a:rPr lang="en-US" altLang="ja-JP" sz="2000" b="1" dirty="0"/>
              <a:t>/</a:t>
            </a:r>
            <a:r>
              <a:rPr lang="en-US" altLang="ja-JP" sz="2000" b="1" dirty="0" err="1"/>
              <a:t>sessions?password</a:t>
            </a:r>
            <a:r>
              <a:rPr lang="en-US" altLang="ja-JP" sz="2000" b="1" dirty="0"/>
              <a:t>=</a:t>
            </a:r>
            <a:r>
              <a:rPr lang="en-US" altLang="ja-JP" sz="2000" b="1" dirty="0">
                <a:solidFill>
                  <a:srgbClr val="FF0000"/>
                </a:solidFill>
              </a:rPr>
              <a:t>super</a:t>
            </a:r>
            <a:br>
              <a:rPr lang="en-US" altLang="ja-JP" sz="2000" dirty="0"/>
            </a:br>
            <a:r>
              <a:rPr lang="ja-JP" altLang="en-US" sz="2000" dirty="0"/>
              <a:t>で、そのコントローラが認識している中継ゲートウェイごとのサーバーセッションの一覧を </a:t>
            </a:r>
            <a:r>
              <a:rPr lang="en-US" altLang="ja-JP" sz="2000" dirty="0"/>
              <a:t>JSON </a:t>
            </a:r>
            <a:r>
              <a:rPr lang="ja-JP" altLang="en-US" sz="2000" dirty="0"/>
              <a:t>形式で取得できる。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a:t>QueryPassword_Sessions</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227</a:t>
            </a:fld>
            <a:endParaRPr kumimoji="1" lang="ja-JP" altLang="en-US" dirty="0"/>
          </a:p>
        </p:txBody>
      </p:sp>
      <p:pic>
        <p:nvPicPr>
          <p:cNvPr id="7" name="図 6"/>
          <p:cNvPicPr>
            <a:picLocks noChangeAspect="1"/>
          </p:cNvPicPr>
          <p:nvPr/>
        </p:nvPicPr>
        <p:blipFill>
          <a:blip r:embed="rId2"/>
          <a:stretch>
            <a:fillRect/>
          </a:stretch>
        </p:blipFill>
        <p:spPr>
          <a:xfrm>
            <a:off x="1592811" y="2028333"/>
            <a:ext cx="6345128" cy="3816218"/>
          </a:xfrm>
          <a:prstGeom prst="rect">
            <a:avLst/>
          </a:prstGeom>
        </p:spPr>
      </p:pic>
      <p:sp>
        <p:nvSpPr>
          <p:cNvPr id="8" name="テキスト ボックス 7"/>
          <p:cNvSpPr txBox="1"/>
          <p:nvPr/>
        </p:nvSpPr>
        <p:spPr>
          <a:xfrm>
            <a:off x="8610600" y="5468866"/>
            <a:ext cx="2511972" cy="646331"/>
          </a:xfrm>
          <a:prstGeom prst="rect">
            <a:avLst/>
          </a:prstGeom>
          <a:noFill/>
        </p:spPr>
        <p:txBody>
          <a:bodyPr wrap="square" rtlCol="0">
            <a:spAutoFit/>
          </a:bodyPr>
          <a:lstStyle/>
          <a:p>
            <a:r>
              <a:rPr kumimoji="1" lang="ja-JP" altLang="en-US" dirty="0"/>
              <a:t>セッションの値の内容は、</a:t>
            </a:r>
            <a:endParaRPr kumimoji="1" lang="en-US" altLang="ja-JP" dirty="0"/>
          </a:p>
          <a:p>
            <a:r>
              <a:rPr kumimoji="1" lang="en-US" altLang="ja-JP" dirty="0"/>
              <a:t>8-5 </a:t>
            </a:r>
            <a:r>
              <a:rPr kumimoji="1" lang="ja-JP" altLang="en-US" dirty="0"/>
              <a:t>の説明と同一。</a:t>
            </a:r>
          </a:p>
        </p:txBody>
      </p:sp>
      <p:sp>
        <p:nvSpPr>
          <p:cNvPr id="9" name="テキスト ボックス 8"/>
          <p:cNvSpPr txBox="1"/>
          <p:nvPr/>
        </p:nvSpPr>
        <p:spPr>
          <a:xfrm>
            <a:off x="8610600" y="2272144"/>
            <a:ext cx="3174124" cy="2862322"/>
          </a:xfrm>
          <a:prstGeom prst="rect">
            <a:avLst/>
          </a:prstGeom>
          <a:noFill/>
        </p:spPr>
        <p:txBody>
          <a:bodyPr wrap="square" rtlCol="0">
            <a:spAutoFit/>
          </a:bodyPr>
          <a:lstStyle/>
          <a:p>
            <a:r>
              <a:rPr kumimoji="1" lang="en-US" altLang="ja-JP" dirty="0"/>
              <a:t>JSON </a:t>
            </a:r>
            <a:r>
              <a:rPr kumimoji="1" lang="ja-JP" altLang="en-US" dirty="0"/>
              <a:t>形式で、中継ゲートウェイの </a:t>
            </a:r>
            <a:r>
              <a:rPr kumimoji="1" lang="en-US" altLang="ja-JP" dirty="0" err="1"/>
              <a:t>GateID</a:t>
            </a:r>
            <a:r>
              <a:rPr kumimoji="1" lang="en-US" altLang="ja-JP" dirty="0"/>
              <a:t> (</a:t>
            </a:r>
            <a:r>
              <a:rPr kumimoji="1" lang="ja-JP" altLang="en-US" dirty="0"/>
              <a:t>前ページ</a:t>
            </a:r>
            <a:r>
              <a:rPr kumimoji="1" lang="en-US" altLang="ja-JP" dirty="0"/>
              <a:t>) </a:t>
            </a:r>
            <a:r>
              <a:rPr kumimoji="1" lang="ja-JP" altLang="en-US" dirty="0"/>
              <a:t>の文字列をもとにした連想配列の中に、セッションの配列 </a:t>
            </a:r>
            <a:r>
              <a:rPr kumimoji="1" lang="en-US" altLang="ja-JP" dirty="0"/>
              <a:t>(0 </a:t>
            </a:r>
            <a:r>
              <a:rPr kumimoji="1" lang="ja-JP" altLang="en-US" dirty="0"/>
              <a:t>個以上</a:t>
            </a:r>
            <a:r>
              <a:rPr kumimoji="1" lang="en-US" altLang="ja-JP" dirty="0"/>
              <a:t>) </a:t>
            </a:r>
            <a:r>
              <a:rPr kumimoji="1" lang="ja-JP" altLang="en-US" dirty="0"/>
              <a:t>が含まれている。</a:t>
            </a:r>
            <a:endParaRPr kumimoji="1" lang="en-US" altLang="ja-JP" dirty="0"/>
          </a:p>
          <a:p>
            <a:r>
              <a:rPr kumimoji="1" lang="ja-JP" altLang="en-US" dirty="0"/>
              <a:t>たとえば、左の例の場合、</a:t>
            </a:r>
            <a:r>
              <a:rPr kumimoji="1" lang="en-US" altLang="ja-JP" dirty="0"/>
              <a:t>2 </a:t>
            </a:r>
            <a:r>
              <a:rPr kumimoji="1" lang="ja-JP" altLang="en-US" dirty="0"/>
              <a:t>台の中継ゲートウェイがあり、</a:t>
            </a:r>
            <a:r>
              <a:rPr kumimoji="1" lang="en-US" altLang="ja-JP" dirty="0"/>
              <a:t>1 </a:t>
            </a:r>
            <a:r>
              <a:rPr kumimoji="1" lang="ja-JP" altLang="en-US" dirty="0"/>
              <a:t>台目には </a:t>
            </a:r>
            <a:r>
              <a:rPr kumimoji="1" lang="en-US" altLang="ja-JP" dirty="0"/>
              <a:t>1 </a:t>
            </a:r>
            <a:r>
              <a:rPr kumimoji="1" lang="ja-JP" altLang="en-US" dirty="0"/>
              <a:t>個のセッションが、</a:t>
            </a:r>
            <a:r>
              <a:rPr kumimoji="1" lang="en-US" altLang="ja-JP" dirty="0"/>
              <a:t>2 </a:t>
            </a:r>
            <a:r>
              <a:rPr kumimoji="1" lang="ja-JP" altLang="en-US" dirty="0"/>
              <a:t>台目には </a:t>
            </a:r>
            <a:r>
              <a:rPr kumimoji="1" lang="en-US" altLang="ja-JP" dirty="0"/>
              <a:t>0 </a:t>
            </a:r>
            <a:r>
              <a:rPr kumimoji="1" lang="ja-JP" altLang="en-US" dirty="0"/>
              <a:t>個のセッションが存在することが分かる。</a:t>
            </a:r>
          </a:p>
        </p:txBody>
      </p:sp>
    </p:spTree>
    <p:extLst>
      <p:ext uri="{BB962C8B-B14F-4D97-AF65-F5344CB8AC3E}">
        <p14:creationId xmlns:p14="http://schemas.microsoft.com/office/powerpoint/2010/main" val="42521295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3254624"/>
          </a:xfrm>
        </p:spPr>
        <p:txBody>
          <a:bodyPr>
            <a:normAutofit fontScale="85000" lnSpcReduction="20000"/>
          </a:bodyPr>
          <a:lstStyle/>
          <a:p>
            <a:pPr>
              <a:lnSpc>
                <a:spcPct val="110000"/>
              </a:lnSpc>
            </a:pPr>
            <a:r>
              <a:rPr kumimoji="1" lang="ja-JP" altLang="en-US" sz="1800" dirty="0"/>
              <a:t>本マニュアルのこれまでの部分では、コントローラおよび中継ゲートウェイシステムに対して「シン・テレワークシステム サーバー」を登録して利用可能にすることは、インストーラを有しているユーザーであれば誰でも可能である。</a:t>
            </a:r>
            <a:endParaRPr kumimoji="1" lang="en-US" altLang="ja-JP" sz="1800" dirty="0"/>
          </a:p>
          <a:p>
            <a:pPr lvl="1">
              <a:lnSpc>
                <a:spcPct val="110000"/>
              </a:lnSpc>
            </a:pPr>
            <a:r>
              <a:rPr kumimoji="1" lang="ja-JP" altLang="en-US" sz="1600" dirty="0"/>
              <a:t>厳密には、インストーラ内で記述する </a:t>
            </a:r>
            <a:r>
              <a:rPr kumimoji="1" lang="en-US" altLang="ja-JP" sz="1600" dirty="0"/>
              <a:t>EntryPoint.dat</a:t>
            </a:r>
            <a:r>
              <a:rPr kumimoji="1" lang="ja-JP" altLang="en-US" sz="1600" dirty="0"/>
              <a:t> ファイルの内容 </a:t>
            </a:r>
            <a:r>
              <a:rPr lang="en-US" altLang="ja-JP" sz="1600" dirty="0"/>
              <a:t>(URL </a:t>
            </a:r>
            <a:r>
              <a:rPr lang="ja-JP" altLang="en-US" sz="1600" dirty="0"/>
              <a:t>等</a:t>
            </a:r>
            <a:r>
              <a:rPr lang="en-US" altLang="ja-JP" sz="1600" dirty="0"/>
              <a:t>)</a:t>
            </a:r>
            <a:r>
              <a:rPr lang="ja-JP" altLang="en-US" sz="1600" dirty="0"/>
              <a:t> を知り得れば、誰でもコントローラおよび中継ゲートウェイシステムを利用できるということになる。</a:t>
            </a:r>
          </a:p>
          <a:p>
            <a:pPr>
              <a:lnSpc>
                <a:spcPct val="110000"/>
              </a:lnSpc>
            </a:pPr>
            <a:r>
              <a:rPr kumimoji="1" lang="ja-JP" altLang="en-US" sz="1800" dirty="0"/>
              <a:t>このように、不特定多数のユーザーのために門戸を開いている状態は、「</a:t>
            </a:r>
            <a:r>
              <a:rPr kumimoji="1" lang="en-US" altLang="ja-JP" sz="1800" dirty="0"/>
              <a:t>NTT </a:t>
            </a:r>
            <a:r>
              <a:rPr kumimoji="1" lang="ja-JP" altLang="en-US" sz="1800" dirty="0"/>
              <a:t>東日本 </a:t>
            </a:r>
            <a:r>
              <a:rPr kumimoji="1" lang="en-US" altLang="ja-JP" sz="1800" dirty="0"/>
              <a:t>– IPA </a:t>
            </a:r>
            <a:r>
              <a:rPr kumimoji="1" lang="ja-JP" altLang="en-US" sz="1800" dirty="0"/>
              <a:t>シン・テレワークシステム パブリック版」のようなパブリック・サービス用であればよいが、企業の予算でシステムを構築している場合は、企業のリソースを無関係の第三者に利用される可能性があるということになり、好ましくない。</a:t>
            </a:r>
          </a:p>
          <a:p>
            <a:pPr>
              <a:lnSpc>
                <a:spcPct val="110000"/>
              </a:lnSpc>
            </a:pPr>
            <a:r>
              <a:rPr lang="ja-JP" altLang="en-US" sz="1800" dirty="0"/>
              <a:t>そこで、特定組織専用の中継システムを構築する場合、「登録キー」の入力を要求することにより、登録キーを知らないユーザーが「サーバー」アプリをインストールして中継システムに接続しようとしても、接続を拒否することが可能である。</a:t>
            </a:r>
            <a:endParaRPr lang="en-US" altLang="ja-JP" sz="1800" dirty="0"/>
          </a:p>
          <a:p>
            <a:pPr>
              <a:lnSpc>
                <a:spcPct val="110000"/>
              </a:lnSpc>
            </a:pPr>
            <a:r>
              <a:rPr lang="ja-JP" altLang="en-US" sz="1800" dirty="0"/>
              <a:t>「登録キー」は「</a:t>
            </a:r>
            <a:r>
              <a:rPr lang="en-US" altLang="ja-JP" sz="1800" dirty="0"/>
              <a:t>8-14</a:t>
            </a:r>
            <a:r>
              <a:rPr lang="ja-JP" altLang="en-US" sz="1800" dirty="0"/>
              <a:t>」の手順に従い、コントローラの設定変数として記述する。</a:t>
            </a:r>
            <a:br>
              <a:rPr lang="en-US" altLang="ja-JP" sz="1800" dirty="0"/>
            </a:br>
            <a:r>
              <a:rPr lang="ja-JP" altLang="en-US" sz="1800" dirty="0"/>
              <a:t>ここで、設定変数の名前は </a:t>
            </a:r>
            <a:r>
              <a:rPr lang="en-US" altLang="ja-JP" sz="1800" dirty="0"/>
              <a:t>“</a:t>
            </a:r>
            <a:r>
              <a:rPr lang="en-US" altLang="ja-JP" sz="1800" dirty="0" err="1"/>
              <a:t>RegistrationKey</a:t>
            </a:r>
            <a:r>
              <a:rPr lang="en-US" altLang="ja-JP" sz="1800" dirty="0"/>
              <a:t>” </a:t>
            </a:r>
            <a:r>
              <a:rPr lang="ja-JP" altLang="en-US" sz="1800" dirty="0"/>
              <a:t>とし、</a:t>
            </a:r>
            <a:r>
              <a:rPr lang="en-US" altLang="ja-JP" sz="1800" dirty="0"/>
              <a:t>VAR_VALUE1 </a:t>
            </a:r>
            <a:r>
              <a:rPr lang="ja-JP" altLang="en-US" sz="1800" dirty="0"/>
              <a:t>列に登録キーの文字列を記載する。</a:t>
            </a:r>
            <a:br>
              <a:rPr lang="ja-JP" altLang="en-US" sz="1800" dirty="0"/>
            </a:br>
            <a:r>
              <a:rPr lang="ja-JP" altLang="en-US" sz="1800" dirty="0"/>
              <a:t>複数の </a:t>
            </a:r>
            <a:r>
              <a:rPr lang="en-US" altLang="ja-JP" sz="1800" dirty="0"/>
              <a:t>“</a:t>
            </a:r>
            <a:r>
              <a:rPr lang="en-US" altLang="ja-JP" sz="1800" dirty="0" err="1"/>
              <a:t>RegistrationKey</a:t>
            </a:r>
            <a:r>
              <a:rPr lang="en-US" altLang="ja-JP" sz="1800" dirty="0"/>
              <a:t>”</a:t>
            </a:r>
            <a:r>
              <a:rPr lang="ja-JP" altLang="en-US" sz="1800" dirty="0"/>
              <a:t> を登録することも可能である。</a:t>
            </a:r>
            <a:r>
              <a:rPr lang="en-US" altLang="ja-JP" sz="1800" dirty="0"/>
              <a:t>(</a:t>
            </a:r>
            <a:r>
              <a:rPr lang="ja-JP" altLang="en-US" sz="1800" dirty="0"/>
              <a:t>複数行の登録をすればよい。</a:t>
            </a:r>
            <a:r>
              <a:rPr lang="en-US" altLang="ja-JP" sz="1800" dirty="0"/>
              <a:t>)</a:t>
            </a:r>
            <a:br>
              <a:rPr lang="en-US" altLang="ja-JP" sz="1800" dirty="0"/>
            </a:br>
            <a:r>
              <a:rPr lang="ja-JP" altLang="en-US" sz="1800" dirty="0"/>
              <a:t>いずれかの </a:t>
            </a:r>
            <a:r>
              <a:rPr lang="en-US" altLang="ja-JP" sz="1800" dirty="0"/>
              <a:t>“</a:t>
            </a:r>
            <a:r>
              <a:rPr lang="en-US" altLang="ja-JP" sz="1800" dirty="0" err="1"/>
              <a:t>RegistrationKey</a:t>
            </a:r>
            <a:r>
              <a:rPr lang="en-US" altLang="ja-JP" sz="1800" dirty="0"/>
              <a:t>” </a:t>
            </a:r>
            <a:r>
              <a:rPr lang="ja-JP" altLang="en-US" sz="1800" dirty="0"/>
              <a:t>の値に一致すれば、登録が許可される。</a:t>
            </a:r>
            <a:endParaRPr lang="en-US" altLang="ja-JP"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228</a:t>
            </a:fld>
            <a:endParaRPr kumimoji="1" lang="ja-JP" altLang="en-US" dirty="0"/>
          </a:p>
        </p:txBody>
      </p:sp>
      <p:sp>
        <p:nvSpPr>
          <p:cNvPr id="5" name="タイトル 4"/>
          <p:cNvSpPr>
            <a:spLocks noGrp="1"/>
          </p:cNvSpPr>
          <p:nvPr>
            <p:ph type="title"/>
          </p:nvPr>
        </p:nvSpPr>
        <p:spPr/>
        <p:txBody>
          <a:bodyPr>
            <a:normAutofit fontScale="90000"/>
          </a:bodyPr>
          <a:lstStyle/>
          <a:p>
            <a:r>
              <a:rPr kumimoji="1" lang="en-US" altLang="ja-JP" sz="3200" dirty="0"/>
              <a:t>8-16. </a:t>
            </a:r>
            <a:r>
              <a:rPr kumimoji="1" lang="ja-JP" altLang="en-US" sz="3200" dirty="0"/>
              <a:t>中継システムへのアプリの接続を組織構成員にのみ許可する方法</a:t>
            </a:r>
          </a:p>
        </p:txBody>
      </p:sp>
      <p:pic>
        <p:nvPicPr>
          <p:cNvPr id="7" name="図 6"/>
          <p:cNvPicPr>
            <a:picLocks noChangeAspect="1"/>
          </p:cNvPicPr>
          <p:nvPr/>
        </p:nvPicPr>
        <p:blipFill>
          <a:blip r:embed="rId2"/>
          <a:stretch>
            <a:fillRect/>
          </a:stretch>
        </p:blipFill>
        <p:spPr>
          <a:xfrm>
            <a:off x="2962102" y="4694183"/>
            <a:ext cx="3143250" cy="1143000"/>
          </a:xfrm>
          <a:prstGeom prst="rect">
            <a:avLst/>
          </a:prstGeom>
          <a:ln w="12700">
            <a:solidFill>
              <a:schemeClr val="tx1"/>
            </a:solidFill>
          </a:ln>
        </p:spPr>
      </p:pic>
      <p:sp>
        <p:nvSpPr>
          <p:cNvPr id="8" name="正方形/長方形 7"/>
          <p:cNvSpPr/>
          <p:nvPr/>
        </p:nvSpPr>
        <p:spPr>
          <a:xfrm>
            <a:off x="3922849" y="5127149"/>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7657703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801402"/>
            <a:ext cx="11428335" cy="1251470"/>
          </a:xfrm>
        </p:spPr>
        <p:txBody>
          <a:bodyPr>
            <a:normAutofit fontScale="70000" lnSpcReduction="20000"/>
          </a:bodyPr>
          <a:lstStyle/>
          <a:p>
            <a:pPr>
              <a:lnSpc>
                <a:spcPct val="120000"/>
              </a:lnSpc>
            </a:pPr>
            <a:r>
              <a:rPr kumimoji="1" lang="ja-JP" altLang="en-US" sz="2000" dirty="0"/>
              <a:t>コントローラが「登録キー」を求める状態に設定された後は、新たなサーバーを登録しようとしたときに、「サーバー設定ツール」上で「登録キー」の入力が要求される。</a:t>
            </a:r>
            <a:endParaRPr kumimoji="1" lang="en-US" altLang="ja-JP" sz="2000" dirty="0"/>
          </a:p>
          <a:p>
            <a:pPr>
              <a:lnSpc>
                <a:spcPct val="120000"/>
              </a:lnSpc>
            </a:pPr>
            <a:r>
              <a:rPr lang="en-US" altLang="ja-JP" sz="2000" dirty="0"/>
              <a:t>“</a:t>
            </a:r>
            <a:r>
              <a:rPr lang="en-US" altLang="ja-JP" sz="2000" dirty="0" err="1"/>
              <a:t>RegistrationKey</a:t>
            </a:r>
            <a:r>
              <a:rPr lang="en-US" altLang="ja-JP" sz="2000" dirty="0"/>
              <a:t>” </a:t>
            </a:r>
            <a:r>
              <a:rPr lang="ja-JP" altLang="en-US" sz="2000" dirty="0"/>
              <a:t>設定変数を設定した後、テスト用の「シン・テレワークシステム サーバー」で「固有 </a:t>
            </a:r>
            <a:r>
              <a:rPr lang="en-US" altLang="ja-JP" sz="2000" dirty="0"/>
              <a:t>ID </a:t>
            </a:r>
            <a:r>
              <a:rPr lang="ja-JP" altLang="en-US" sz="2000" dirty="0"/>
              <a:t>のリセット」を行ない、サービスを再起動してから「サーバー設定ツール」を起動し、「登録キー」が求められるようになったかどうか確認すること。</a:t>
            </a:r>
            <a:r>
              <a:rPr lang="en-US" altLang="ja-JP" sz="2000" dirty="0"/>
              <a:t>(</a:t>
            </a:r>
            <a:r>
              <a:rPr lang="ja-JP" altLang="en-US" sz="2000" dirty="0"/>
              <a:t>なお、「登録キー」が求められない時点ですでに登録されたサーバーは、「登録キー」が求められるようになった後でも、引き続き「登録キー」の入力なしで使用できる。</a:t>
            </a:r>
            <a:r>
              <a:rPr lang="en-US" altLang="ja-JP" sz="2000" dirty="0"/>
              <a:t>)</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00013" y="2052872"/>
            <a:ext cx="3263302" cy="3989826"/>
          </a:xfrm>
          <a:prstGeom prst="rect">
            <a:avLst/>
          </a:prstGeom>
        </p:spPr>
      </p:pic>
      <p:pic>
        <p:nvPicPr>
          <p:cNvPr id="6" name="図 5"/>
          <p:cNvPicPr>
            <a:picLocks noChangeAspect="1"/>
          </p:cNvPicPr>
          <p:nvPr/>
        </p:nvPicPr>
        <p:blipFill>
          <a:blip r:embed="rId3"/>
          <a:stretch>
            <a:fillRect/>
          </a:stretch>
        </p:blipFill>
        <p:spPr>
          <a:xfrm>
            <a:off x="4182132" y="2080298"/>
            <a:ext cx="4244538" cy="3076181"/>
          </a:xfrm>
          <a:prstGeom prst="rect">
            <a:avLst/>
          </a:prstGeom>
        </p:spPr>
      </p:pic>
      <p:sp>
        <p:nvSpPr>
          <p:cNvPr id="7" name="正方形/長方形 6"/>
          <p:cNvSpPr/>
          <p:nvPr/>
        </p:nvSpPr>
        <p:spPr>
          <a:xfrm>
            <a:off x="265249" y="3109562"/>
            <a:ext cx="3045510" cy="3213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616532" y="3046499"/>
            <a:ext cx="3045510"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6729111" y="4851650"/>
            <a:ext cx="877752"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444766" y="3642234"/>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3760075" y="5266083"/>
            <a:ext cx="5037083"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登録キーが一致しない限り、登録は許可されない。</a:t>
            </a:r>
            <a:endParaRPr kumimoji="1" lang="en-US" altLang="ja-JP" dirty="0"/>
          </a:p>
          <a:p>
            <a:pPr marL="285750" indent="-285750">
              <a:buFont typeface="Arial" panose="020B0604020202020204" pitchFamily="34" charset="0"/>
              <a:buChar char="•"/>
            </a:pPr>
            <a:r>
              <a:rPr kumimoji="1" lang="ja-JP" altLang="en-US" dirty="0"/>
              <a:t>一度登録されると、次回起動以降、登録キーは要求されない。</a:t>
            </a:r>
          </a:p>
        </p:txBody>
      </p:sp>
      <p:sp>
        <p:nvSpPr>
          <p:cNvPr id="13" name="右矢印 12"/>
          <p:cNvSpPr/>
          <p:nvPr/>
        </p:nvSpPr>
        <p:spPr>
          <a:xfrm>
            <a:off x="8685811" y="3425458"/>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9245487" y="2349379"/>
            <a:ext cx="2624958" cy="3970318"/>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「連絡先メールアドレス」の入力は任意である</a:t>
            </a:r>
            <a:endParaRPr kumimoji="1" lang="en-US" altLang="ja-JP" dirty="0"/>
          </a:p>
          <a:p>
            <a:pPr marL="285750" indent="-285750">
              <a:buFont typeface="Arial" panose="020B0604020202020204" pitchFamily="34" charset="0"/>
              <a:buChar char="•"/>
            </a:pPr>
            <a:r>
              <a:rPr kumimoji="1" lang="ja-JP" altLang="en-US" dirty="0"/>
              <a:t>入力された登録キー文字列と、メールアドレスは、当該 </a:t>
            </a:r>
            <a:r>
              <a:rPr kumimoji="1" lang="en-US" altLang="ja-JP" dirty="0"/>
              <a:t>MACHINE </a:t>
            </a:r>
            <a:r>
              <a:rPr kumimoji="1" lang="ja-JP" altLang="en-US" dirty="0"/>
              <a:t>レコードの「</a:t>
            </a:r>
            <a:r>
              <a:rPr lang="en-US" altLang="ja-JP" dirty="0"/>
              <a:t>JSON_ATTRIBUTES</a:t>
            </a:r>
            <a:r>
              <a:rPr lang="ja-JP" altLang="en-US" dirty="0"/>
              <a:t>」列 </a:t>
            </a:r>
            <a:r>
              <a:rPr lang="en-US" altLang="ja-JP" dirty="0"/>
              <a:t>(8-3 </a:t>
            </a:r>
            <a:r>
              <a:rPr lang="ja-JP" altLang="en-US" dirty="0"/>
              <a:t>で解説</a:t>
            </a:r>
            <a:r>
              <a:rPr lang="en-US" altLang="ja-JP" dirty="0"/>
              <a:t>) </a:t>
            </a:r>
            <a:r>
              <a:rPr lang="ja-JP" altLang="en-US" dirty="0"/>
              <a:t>に </a:t>
            </a:r>
            <a:r>
              <a:rPr lang="en-US" altLang="ja-JP" dirty="0"/>
              <a:t>JSON </a:t>
            </a:r>
            <a:r>
              <a:rPr lang="ja-JP" altLang="en-US" dirty="0"/>
              <a:t>データとして以下のように記録される。</a:t>
            </a:r>
            <a:br>
              <a:rPr lang="en-US" altLang="ja-JP" dirty="0"/>
            </a:br>
            <a:r>
              <a:rPr lang="en-US" altLang="ja-JP" dirty="0"/>
              <a:t>{"RegistrationEmail":"aaa@example.org","RegistrationPassword":"test"}</a:t>
            </a:r>
            <a:endParaRPr kumimoji="1" lang="ja-JP" altLang="en-US" dirty="0"/>
          </a:p>
        </p:txBody>
      </p:sp>
    </p:spTree>
    <p:extLst>
      <p:ext uri="{BB962C8B-B14F-4D97-AF65-F5344CB8AC3E}">
        <p14:creationId xmlns:p14="http://schemas.microsoft.com/office/powerpoint/2010/main" val="588759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a:t>時刻は、常に正しい時刻源から </a:t>
            </a:r>
            <a:r>
              <a:rPr kumimoji="1" lang="en-US" altLang="ja-JP" sz="1800" dirty="0"/>
              <a:t>NTP </a:t>
            </a:r>
            <a:r>
              <a:rPr kumimoji="1" lang="ja-JP" altLang="en-US" sz="1800" dirty="0"/>
              <a:t>等で同期されていなければならない。</a:t>
            </a:r>
            <a:endParaRPr kumimoji="1" lang="en-US" altLang="ja-JP" sz="1800" dirty="0"/>
          </a:p>
          <a:p>
            <a:r>
              <a:rPr lang="en-US" altLang="ja-JP" sz="1800" dirty="0"/>
              <a:t>OS </a:t>
            </a:r>
            <a:r>
              <a:rPr lang="ja-JP" altLang="en-US" sz="1800" dirty="0"/>
              <a:t>環境のタイムゾーンは、</a:t>
            </a:r>
            <a:r>
              <a:rPr lang="en-US" altLang="ja-JP" sz="1800" dirty="0"/>
              <a:t>JST (</a:t>
            </a:r>
            <a:r>
              <a:rPr lang="ja-JP" altLang="en-US" sz="1800" dirty="0"/>
              <a:t>日本標準時</a:t>
            </a:r>
            <a:r>
              <a:rPr lang="en-US" altLang="ja-JP" sz="1800" dirty="0"/>
              <a:t>) </a:t>
            </a:r>
            <a:r>
              <a:rPr lang="ja-JP" altLang="en-US" sz="1800" dirty="0" err="1"/>
              <a:t>で統</a:t>
            </a:r>
            <a:r>
              <a:rPr lang="ja-JP" altLang="en-US" sz="1800" dirty="0"/>
              <a:t>一しなければならない。</a:t>
            </a:r>
            <a:endParaRPr lang="en-US" altLang="ja-JP" sz="1800" dirty="0"/>
          </a:p>
          <a:p>
            <a:r>
              <a:rPr kumimoji="1" lang="ja-JP" altLang="en-US" sz="1800" dirty="0"/>
              <a:t>シン・テレワークシステムは </a:t>
            </a:r>
            <a:r>
              <a:rPr kumimoji="1" lang="en-US" altLang="ja-JP" sz="1800" dirty="0"/>
              <a:t>OS (Windows, Linux)</a:t>
            </a:r>
            <a:r>
              <a:rPr kumimoji="1" lang="ja-JP" altLang="en-US" sz="1800" dirty="0" err="1"/>
              <a:t>、</a:t>
            </a:r>
            <a:r>
              <a:rPr kumimoji="1" lang="en-US" altLang="ja-JP" sz="1800" dirty="0"/>
              <a:t>Microsoft .NET </a:t>
            </a:r>
            <a:r>
              <a:rPr kumimoji="1" lang="ja-JP" altLang="en-US" sz="1800" dirty="0"/>
              <a:t>ランタイムおよび </a:t>
            </a:r>
            <a:r>
              <a:rPr kumimoji="1" lang="en-US" altLang="ja-JP" sz="1800" dirty="0"/>
              <a:t>SQL Server 2019 Express </a:t>
            </a:r>
            <a:r>
              <a:rPr kumimoji="1" lang="ja-JP" altLang="en-US" sz="1800" dirty="0" err="1"/>
              <a:t>に依</a:t>
            </a:r>
            <a:r>
              <a:rPr kumimoji="1" lang="ja-JP" altLang="en-US" sz="1800" dirty="0"/>
              <a:t>存して動作する。これらの </a:t>
            </a:r>
            <a:r>
              <a:rPr kumimoji="1" lang="en-US" altLang="ja-JP" sz="1800" dirty="0"/>
              <a:t>OS</a:t>
            </a:r>
            <a:r>
              <a:rPr kumimoji="1" lang="ja-JP" altLang="en-US" sz="1800" dirty="0" err="1"/>
              <a:t>、</a:t>
            </a:r>
            <a:r>
              <a:rPr kumimoji="1" lang="en-US" altLang="ja-JP" sz="1800" dirty="0"/>
              <a:t>.NET </a:t>
            </a:r>
            <a:r>
              <a:rPr kumimoji="1" lang="ja-JP" altLang="en-US" sz="1800" dirty="0"/>
              <a:t>ランタイム、</a:t>
            </a:r>
            <a:r>
              <a:rPr kumimoji="1" lang="en-US" altLang="ja-JP" sz="1800" dirty="0"/>
              <a:t>SQL Server 2019 Express </a:t>
            </a:r>
            <a:r>
              <a:rPr kumimoji="1" lang="ja-JP" altLang="en-US" sz="1800" dirty="0"/>
              <a:t>のプログラム </a:t>
            </a:r>
            <a:r>
              <a:rPr kumimoji="1" lang="en-US" altLang="ja-JP" sz="1800" dirty="0"/>
              <a:t>(</a:t>
            </a:r>
            <a:r>
              <a:rPr kumimoji="1" lang="ja-JP" altLang="en-US" sz="1800" dirty="0"/>
              <a:t>シン・テレワークシステムが依存するもの</a:t>
            </a:r>
            <a:r>
              <a:rPr kumimoji="1" lang="en-US" altLang="ja-JP" sz="1800" dirty="0"/>
              <a:t>) </a:t>
            </a:r>
            <a:r>
              <a:rPr kumimoji="1" lang="ja-JP" altLang="en-US" sz="1800" dirty="0"/>
              <a:t>について、</a:t>
            </a:r>
            <a:r>
              <a:rPr lang="ja-JP" altLang="en-US" sz="1800" dirty="0"/>
              <a:t>システム運用者は、</a:t>
            </a:r>
            <a:r>
              <a:rPr kumimoji="1" lang="ja-JP" altLang="en-US" sz="1800" dirty="0"/>
              <a:t>脆弱性が発見された場合は、アップデートをインストールして脆弱性を解決しなければならない。</a:t>
            </a:r>
            <a:endParaRPr kumimoji="1" lang="en-US" altLang="ja-JP" sz="1800" dirty="0"/>
          </a:p>
          <a:p>
            <a:r>
              <a:rPr kumimoji="1" lang="ja-JP" altLang="en-US" sz="1800" dirty="0"/>
              <a:t>シン・テレワークシステムを動作させる </a:t>
            </a:r>
            <a:r>
              <a:rPr kumimoji="1" lang="en-US" altLang="ja-JP" sz="1800" dirty="0"/>
              <a:t>OS </a:t>
            </a:r>
            <a:r>
              <a:rPr kumimoji="1" lang="ja-JP" altLang="en-US" sz="1800" dirty="0"/>
              <a:t>上で、管理の目的でシン・テレワークシステム以外のソフトウェアやサービス </a:t>
            </a:r>
            <a:r>
              <a:rPr kumimoji="1" lang="en-US" altLang="ja-JP" sz="1800" dirty="0"/>
              <a:t>(</a:t>
            </a:r>
            <a:r>
              <a:rPr kumimoji="1" lang="ja-JP" altLang="en-US" sz="1800" dirty="0"/>
              <a:t>例</a:t>
            </a:r>
            <a:r>
              <a:rPr kumimoji="1" lang="en-US" altLang="ja-JP" sz="1800" dirty="0"/>
              <a:t>: </a:t>
            </a:r>
            <a:r>
              <a:rPr kumimoji="1" lang="ja-JP" altLang="en-US" sz="1800" dirty="0"/>
              <a:t>リモート管理ツール、アンチウイルスソフトウェア、統合管理ソフトウェア、</a:t>
            </a:r>
            <a:r>
              <a:rPr kumimoji="1" lang="en-US" altLang="ja-JP" sz="1800" dirty="0"/>
              <a:t>SNMP </a:t>
            </a:r>
            <a:r>
              <a:rPr kumimoji="1" lang="ja-JP" altLang="en-US" sz="1800" dirty="0"/>
              <a:t>デーモン等</a:t>
            </a:r>
            <a:r>
              <a:rPr kumimoji="1" lang="en-US" altLang="ja-JP" sz="1800" dirty="0"/>
              <a:t>) </a:t>
            </a:r>
            <a:r>
              <a:rPr kumimoji="1" lang="ja-JP" altLang="en-US" sz="1800" dirty="0"/>
              <a:t>も動作させる場合で、かつ、それらのソフトウェアが通信を受付けるものであり、かつ、脆弱性が生じる可能性がある場合は、サービス運営者は自ら判断することにより、それらのソフトウェア宛のインターネットからのアクセスを制限しなければならない。本ドキュメントは、シン・テレワークシステムとは別のプログラムが同じ </a:t>
            </a:r>
            <a:r>
              <a:rPr kumimoji="1" lang="en-US" altLang="ja-JP" sz="1800" dirty="0"/>
              <a:t>OS </a:t>
            </a:r>
            <a:r>
              <a:rPr kumimoji="1" lang="ja-JP" altLang="en-US" sz="1800" dirty="0"/>
              <a:t>上で動作していている可能性を想定していない。どのようなプログラムが動作しているのかを予め想定することは不可能であるためである。シン・テレワークシステムは、シン・テレワークシステム自身にセキュリティ上の問題がないこと </a:t>
            </a:r>
            <a:r>
              <a:rPr kumimoji="1" lang="en-US" altLang="ja-JP" sz="1800" dirty="0"/>
              <a:t>(</a:t>
            </a:r>
            <a:r>
              <a:rPr kumimoji="1" lang="ja-JP" altLang="en-US" sz="1800" dirty="0"/>
              <a:t>仮に問題が発生したら、できるだけ速やかに修正すること</a:t>
            </a:r>
            <a:r>
              <a:rPr kumimoji="1" lang="en-US" altLang="ja-JP" sz="1800" dirty="0"/>
              <a:t>) </a:t>
            </a:r>
            <a:r>
              <a:rPr kumimoji="1" lang="ja-JP" altLang="en-US" sz="1800" dirty="0"/>
              <a:t>を実現することは可能であるが、同じホスト上で動作する可能性があるすべての他のプログラムによる問題が発生しないことを実現することはできない。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a:t>2-5. </a:t>
            </a:r>
            <a:r>
              <a:rPr kumimoji="1" lang="ja-JP" altLang="en-US" sz="2400" dirty="0"/>
              <a:t>コントローラ、中継ゲートウェイ、</a:t>
            </a:r>
            <a:r>
              <a:rPr kumimoji="1" lang="en-US" altLang="ja-JP" sz="2400" dirty="0"/>
              <a:t>HTML5 </a:t>
            </a:r>
            <a:r>
              <a:rPr kumimoji="1" lang="ja-JP" altLang="en-US" sz="2400" dirty="0"/>
              <a:t>版 </a:t>
            </a:r>
            <a:r>
              <a:rPr kumimoji="1" lang="en-US" altLang="ja-JP" sz="2400" dirty="0"/>
              <a:t>Web </a:t>
            </a:r>
            <a:r>
              <a:rPr kumimoji="1" lang="ja-JP" altLang="en-US" sz="2400" dirty="0"/>
              <a:t>クライアント用 </a:t>
            </a:r>
            <a:r>
              <a:rPr kumimoji="1" lang="en-US" altLang="ja-JP" sz="2400" dirty="0"/>
              <a:t>Web </a:t>
            </a:r>
            <a:r>
              <a:rPr kumimoji="1" lang="ja-JP" altLang="en-US" sz="2400" dirty="0"/>
              <a:t>サーバーおよびデータベースサーバーの共通的注意点</a:t>
            </a:r>
          </a:p>
        </p:txBody>
      </p:sp>
    </p:spTree>
    <p:extLst>
      <p:ext uri="{BB962C8B-B14F-4D97-AF65-F5344CB8AC3E}">
        <p14:creationId xmlns:p14="http://schemas.microsoft.com/office/powerpoint/2010/main" val="29859522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93327"/>
          </a:xfrm>
        </p:spPr>
        <p:txBody>
          <a:bodyPr>
            <a:normAutofit fontScale="62500" lnSpcReduction="20000"/>
          </a:bodyPr>
          <a:lstStyle/>
          <a:p>
            <a:pPr>
              <a:lnSpc>
                <a:spcPct val="120000"/>
              </a:lnSpc>
            </a:pPr>
            <a:r>
              <a:rPr lang="ja-JP" altLang="en-US" dirty="0"/>
              <a:t>コントローラ、中継ゲートウェイ、</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サーバー、アプリケーションのソースコード等は、すべてオープンソースである。</a:t>
            </a:r>
          </a:p>
          <a:p>
            <a:pPr>
              <a:lnSpc>
                <a:spcPct val="120000"/>
              </a:lnSpc>
            </a:pPr>
            <a:r>
              <a:rPr lang="ja-JP" altLang="en-US" dirty="0"/>
              <a:t>そのため、サービス運営者は、自己の責任でソースコード等に含まれているファイル </a:t>
            </a:r>
            <a:r>
              <a:rPr lang="en-US" altLang="ja-JP" dirty="0"/>
              <a:t>(</a:t>
            </a:r>
            <a:r>
              <a:rPr lang="ja-JP" altLang="en-US" dirty="0"/>
              <a:t>コード、リソースデータ等</a:t>
            </a:r>
            <a:r>
              <a:rPr lang="en-US" altLang="ja-JP" dirty="0"/>
              <a:t>) </a:t>
            </a:r>
            <a:r>
              <a:rPr lang="ja-JP" altLang="en-US" dirty="0"/>
              <a:t>を書換えて動作を変更し、運用を行なうことができる。</a:t>
            </a:r>
          </a:p>
          <a:p>
            <a:pPr>
              <a:lnSpc>
                <a:spcPct val="120000"/>
              </a:lnSpc>
            </a:pPr>
            <a:r>
              <a:rPr lang="ja-JP" altLang="en-US" dirty="0"/>
              <a:t>この場合、以下の</a:t>
            </a:r>
            <a:r>
              <a:rPr lang="en-US" altLang="ja-JP" dirty="0"/>
              <a:t> 2 </a:t>
            </a:r>
            <a:r>
              <a:rPr lang="ja-JP" altLang="en-US" dirty="0" err="1"/>
              <a:t>つの</a:t>
            </a:r>
            <a:r>
              <a:rPr lang="ja-JP" altLang="en-US" dirty="0"/>
              <a:t>方法がある。</a:t>
            </a:r>
            <a:endParaRPr lang="en-US" altLang="ja-JP" dirty="0"/>
          </a:p>
          <a:p>
            <a:pPr marL="914400" lvl="1" indent="-457200">
              <a:lnSpc>
                <a:spcPct val="120000"/>
              </a:lnSpc>
              <a:buFont typeface="+mj-lt"/>
              <a:buAutoNum type="arabicPeriod"/>
            </a:pPr>
            <a:r>
              <a:rPr kumimoji="1" lang="ja-JP" altLang="en-US" dirty="0"/>
              <a:t>書換えを行なった箇所を含めたコード全体を、ファイルベースの任意の方法 </a:t>
            </a:r>
            <a:r>
              <a:rPr kumimoji="1" lang="en-US" altLang="ja-JP" dirty="0"/>
              <a:t>(</a:t>
            </a:r>
            <a:r>
              <a:rPr kumimoji="1" lang="ja-JP" altLang="en-US" dirty="0"/>
              <a:t>例</a:t>
            </a:r>
            <a:r>
              <a:rPr kumimoji="1" lang="en-US" altLang="ja-JP" dirty="0"/>
              <a:t>: </a:t>
            </a:r>
            <a:r>
              <a:rPr kumimoji="1" lang="ja-JP" altLang="en-US" dirty="0"/>
              <a:t>上位ディレクトリごとバックアップしておく</a:t>
            </a:r>
            <a:r>
              <a:rPr kumimoji="1" lang="en-US" altLang="ja-JP" dirty="0"/>
              <a:t>) </a:t>
            </a:r>
            <a:r>
              <a:rPr kumimoji="1" lang="ja-JP" altLang="en-US" dirty="0"/>
              <a:t>で管理する。</a:t>
            </a:r>
            <a:endParaRPr kumimoji="1" lang="en-US" altLang="ja-JP" dirty="0"/>
          </a:p>
          <a:p>
            <a:pPr lvl="2">
              <a:lnSpc>
                <a:spcPct val="120000"/>
              </a:lnSpc>
            </a:pPr>
            <a:r>
              <a:rPr kumimoji="1" lang="ja-JP" altLang="en-US" dirty="0"/>
              <a:t>メリット</a:t>
            </a:r>
            <a:r>
              <a:rPr kumimoji="1" lang="en-US" altLang="ja-JP" dirty="0"/>
              <a:t>: </a:t>
            </a:r>
            <a:r>
              <a:rPr kumimoji="1" lang="ja-JP" altLang="en-US" dirty="0"/>
              <a:t>実現が容易である。</a:t>
            </a:r>
            <a:endParaRPr kumimoji="1" lang="en-US" altLang="ja-JP" dirty="0"/>
          </a:p>
          <a:p>
            <a:pPr lvl="2">
              <a:lnSpc>
                <a:spcPct val="120000"/>
              </a:lnSpc>
            </a:pPr>
            <a:r>
              <a:rPr kumimoji="1" lang="ja-JP" altLang="en-US" dirty="0"/>
              <a:t>デメリット</a:t>
            </a:r>
            <a:r>
              <a:rPr kumimoji="1" lang="en-US" altLang="ja-JP" dirty="0"/>
              <a:t>: </a:t>
            </a:r>
            <a:r>
              <a:rPr kumimoji="1" lang="ja-JP" altLang="en-US" dirty="0"/>
              <a:t>変更点が増えてくると、変更点の管理が複雑となる。</a:t>
            </a:r>
            <a:endParaRPr kumimoji="1" lang="en-US" altLang="ja-JP" dirty="0"/>
          </a:p>
          <a:p>
            <a:pPr marL="914400" lvl="1" indent="-457200">
              <a:lnSpc>
                <a:spcPct val="120000"/>
              </a:lnSpc>
              <a:buFont typeface="+mj-lt"/>
              <a:buAutoNum type="arabicPeriod"/>
            </a:pPr>
            <a:r>
              <a:rPr lang="ja-JP" altLang="en-US" dirty="0"/>
              <a:t>書換えを行なった変更点を含めて、サービス運営者自ら用意する別の </a:t>
            </a:r>
            <a:r>
              <a:rPr lang="en-US" altLang="ja-JP" dirty="0" err="1"/>
              <a:t>Git</a:t>
            </a:r>
            <a:r>
              <a:rPr lang="en-US" altLang="ja-JP" dirty="0"/>
              <a:t> </a:t>
            </a:r>
            <a:r>
              <a:rPr lang="ja-JP" altLang="en-US" dirty="0"/>
              <a:t>リポジトリで管理する。すなわち、書換えた変更点をまずローカルコミットし </a:t>
            </a:r>
            <a:r>
              <a:rPr lang="en-US" altLang="ja-JP" dirty="0"/>
              <a:t>(</a:t>
            </a:r>
            <a:r>
              <a:rPr lang="ja-JP" altLang="en-US" dirty="0"/>
              <a:t>必要に応じてブランチを切る</a:t>
            </a:r>
            <a:r>
              <a:rPr lang="en-US" altLang="ja-JP" dirty="0"/>
              <a:t>)</a:t>
            </a:r>
            <a:r>
              <a:rPr lang="ja-JP" altLang="en-US" dirty="0" err="1"/>
              <a:t>、</a:t>
            </a:r>
            <a:r>
              <a:rPr lang="ja-JP" altLang="en-US" dirty="0"/>
              <a:t>次にこれを自ら用意する </a:t>
            </a:r>
            <a:r>
              <a:rPr lang="en-US" altLang="ja-JP" dirty="0" err="1"/>
              <a:t>Git</a:t>
            </a:r>
            <a:r>
              <a:rPr lang="en-US" altLang="ja-JP" dirty="0"/>
              <a:t> </a:t>
            </a:r>
            <a:r>
              <a:rPr lang="ja-JP" altLang="en-US" dirty="0"/>
              <a:t>リポジトリサーバーに </a:t>
            </a:r>
            <a:r>
              <a:rPr lang="en-US" altLang="ja-JP" dirty="0"/>
              <a:t>Push </a:t>
            </a:r>
            <a:r>
              <a:rPr lang="ja-JP" altLang="en-US" dirty="0"/>
              <a:t>する。</a:t>
            </a:r>
            <a:endParaRPr lang="en-US" altLang="ja-JP" dirty="0"/>
          </a:p>
          <a:p>
            <a:pPr lvl="2">
              <a:lnSpc>
                <a:spcPct val="120000"/>
              </a:lnSpc>
            </a:pPr>
            <a:r>
              <a:rPr kumimoji="1" lang="ja-JP" altLang="en-US" dirty="0"/>
              <a:t>メリット</a:t>
            </a:r>
            <a:r>
              <a:rPr kumimoji="1" lang="en-US" altLang="ja-JP" dirty="0"/>
              <a:t>: </a:t>
            </a:r>
            <a:r>
              <a:rPr kumimoji="1" lang="ja-JP" altLang="en-US" dirty="0"/>
              <a:t>最も正統的な管理方法である。</a:t>
            </a:r>
            <a:endParaRPr kumimoji="1" lang="en-US" altLang="ja-JP" dirty="0"/>
          </a:p>
          <a:p>
            <a:pPr lvl="2">
              <a:lnSpc>
                <a:spcPct val="120000"/>
              </a:lnSpc>
            </a:pPr>
            <a:r>
              <a:rPr kumimoji="1" lang="ja-JP" altLang="en-US" dirty="0"/>
              <a:t>デメリット</a:t>
            </a:r>
            <a:r>
              <a:rPr kumimoji="1" lang="en-US" altLang="ja-JP" dirty="0"/>
              <a:t>: </a:t>
            </a:r>
            <a:r>
              <a:rPr kumimoji="1" lang="en-US" altLang="ja-JP" dirty="0" err="1"/>
              <a:t>Git</a:t>
            </a:r>
            <a:r>
              <a:rPr kumimoji="1" lang="en-US" altLang="ja-JP" dirty="0"/>
              <a:t> </a:t>
            </a:r>
            <a:r>
              <a:rPr kumimoji="1" lang="ja-JP" altLang="en-US" dirty="0"/>
              <a:t>に関する標準的知識が必要となる。特に、</a:t>
            </a:r>
            <a:r>
              <a:rPr lang="ja-JP" altLang="en-US" dirty="0"/>
              <a:t>コントローラ、中継ゲートウェイ、アプリケーションのソースコードは、内部的に </a:t>
            </a:r>
            <a:r>
              <a:rPr lang="en-US" altLang="ja-JP" dirty="0" err="1"/>
              <a:t>Git</a:t>
            </a:r>
            <a:r>
              <a:rPr lang="en-US" altLang="ja-JP" dirty="0"/>
              <a:t> </a:t>
            </a:r>
            <a:r>
              <a:rPr lang="ja-JP" altLang="en-US" dirty="0"/>
              <a:t>のサブモジュールを用いて二層構造で管理されている。したがって、サブモジュールの側についても </a:t>
            </a:r>
            <a:r>
              <a:rPr lang="en-US" altLang="ja-JP" dirty="0" err="1"/>
              <a:t>Git</a:t>
            </a:r>
            <a:r>
              <a:rPr lang="en-US" altLang="ja-JP" dirty="0"/>
              <a:t> </a:t>
            </a:r>
            <a:r>
              <a:rPr lang="ja-JP" altLang="en-US" dirty="0"/>
              <a:t>で管理する必要がある。そこで、</a:t>
            </a:r>
            <a:r>
              <a:rPr lang="en-US" altLang="ja-JP" dirty="0" err="1"/>
              <a:t>Git</a:t>
            </a:r>
            <a:r>
              <a:rPr lang="en-US" altLang="ja-JP" dirty="0"/>
              <a:t> </a:t>
            </a:r>
            <a:r>
              <a:rPr lang="ja-JP" altLang="en-US" dirty="0"/>
              <a:t>のサブモジュールに関する標準的知識も必要となる。</a:t>
            </a:r>
            <a:endParaRPr kumimoji="1" lang="en-US" altLang="ja-JP" dirty="0"/>
          </a:p>
          <a:p>
            <a:pPr>
              <a:lnSpc>
                <a:spcPct val="120000"/>
              </a:lnSpc>
            </a:pPr>
            <a:r>
              <a:rPr kumimoji="1" lang="ja-JP" altLang="en-US" dirty="0"/>
              <a:t>また、カスタマイズを行なった後、本家の </a:t>
            </a:r>
            <a:r>
              <a:rPr kumimoji="1" lang="en-US" altLang="ja-JP" dirty="0"/>
              <a:t>(NTT </a:t>
            </a:r>
            <a:r>
              <a:rPr kumimoji="1" lang="ja-JP" altLang="en-US" dirty="0"/>
              <a:t>東日本 </a:t>
            </a:r>
            <a:r>
              <a:rPr kumimoji="1" lang="en-US" altLang="ja-JP" dirty="0"/>
              <a:t>– IPA </a:t>
            </a:r>
            <a:r>
              <a:rPr kumimoji="1" lang="ja-JP" altLang="en-US" dirty="0" err="1"/>
              <a:t>が提</a:t>
            </a:r>
            <a:r>
              <a:rPr kumimoji="1" lang="ja-JP" altLang="en-US" dirty="0"/>
              <a:t>供する</a:t>
            </a:r>
            <a:r>
              <a:rPr kumimoji="1" lang="en-US" altLang="ja-JP" dirty="0"/>
              <a:t>) </a:t>
            </a:r>
            <a:r>
              <a:rPr kumimoji="1" lang="en-US" altLang="ja-JP" dirty="0" err="1"/>
              <a:t>Git</a:t>
            </a:r>
            <a:r>
              <a:rPr kumimoji="1" lang="en-US" altLang="ja-JP" dirty="0"/>
              <a:t> </a:t>
            </a:r>
            <a:r>
              <a:rPr kumimoji="1" lang="ja-JP" altLang="en-US" dirty="0"/>
              <a:t>リポジトリで新しいバージョンが公開された場合は、その差分を取り込む必要がある。この際に、マージを行なう必要が生じる。この際は、</a:t>
            </a:r>
            <a:r>
              <a:rPr lang="en-US" altLang="ja-JP" dirty="0" err="1"/>
              <a:t>Git</a:t>
            </a:r>
            <a:r>
              <a:rPr lang="en-US" altLang="ja-JP" dirty="0"/>
              <a:t> </a:t>
            </a:r>
            <a:r>
              <a:rPr lang="ja-JP" altLang="en-US" dirty="0"/>
              <a:t>に関する標準的知識が必要となる。</a:t>
            </a:r>
            <a:endParaRPr lang="en-US" altLang="ja-JP" dirty="0"/>
          </a:p>
          <a:p>
            <a:pPr>
              <a:lnSpc>
                <a:spcPct val="120000"/>
              </a:lnSpc>
            </a:pPr>
            <a:r>
              <a:rPr lang="en-US" altLang="ja-JP" dirty="0" err="1"/>
              <a:t>Git</a:t>
            </a:r>
            <a:r>
              <a:rPr lang="en-US" altLang="ja-JP" dirty="0"/>
              <a:t> </a:t>
            </a:r>
            <a:r>
              <a:rPr lang="ja-JP" altLang="en-US" dirty="0"/>
              <a:t>に関する標準的知識は、本ドキュメントの対象外であるため、</a:t>
            </a:r>
            <a:r>
              <a:rPr lang="en-US" altLang="ja-JP" dirty="0" err="1"/>
              <a:t>Git</a:t>
            </a:r>
            <a:r>
              <a:rPr lang="en-US" altLang="ja-JP" dirty="0"/>
              <a:t> </a:t>
            </a:r>
            <a:r>
              <a:rPr lang="ja-JP" altLang="en-US" dirty="0"/>
              <a:t>のマニュアルや、豊富な解説書類 </a:t>
            </a:r>
            <a:r>
              <a:rPr lang="en-US" altLang="ja-JP" dirty="0"/>
              <a:t>(</a:t>
            </a:r>
            <a:r>
              <a:rPr lang="ja-JP" altLang="en-US" dirty="0"/>
              <a:t>日本語も相当数出版されている</a:t>
            </a:r>
            <a:r>
              <a:rPr lang="en-US" altLang="ja-JP" dirty="0"/>
              <a:t>) </a:t>
            </a:r>
            <a:r>
              <a:rPr lang="ja-JP" altLang="en-US" dirty="0"/>
              <a:t>を参考にすること。</a:t>
            </a:r>
            <a:endParaRPr lang="en-US" altLang="ja-JP"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230</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a:t>8-17. </a:t>
            </a:r>
            <a:r>
              <a:rPr kumimoji="1" lang="ja-JP" altLang="en-US" sz="2400" dirty="0"/>
              <a:t>コントローラ、中継ゲートウェイ、</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a:t>サーバー、アプリケーション</a:t>
            </a:r>
            <a:r>
              <a:rPr kumimoji="1" lang="ja-JP" altLang="en-US" sz="2400" dirty="0"/>
              <a:t>のソースコード等のファイルのカスタマイズを行なう場合</a:t>
            </a:r>
          </a:p>
        </p:txBody>
      </p:sp>
    </p:spTree>
    <p:extLst>
      <p:ext uri="{BB962C8B-B14F-4D97-AF65-F5344CB8AC3E}">
        <p14:creationId xmlns:p14="http://schemas.microsoft.com/office/powerpoint/2010/main" val="324152439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2641"/>
            <a:ext cx="11545223" cy="1671145"/>
          </a:xfrm>
        </p:spPr>
        <p:txBody>
          <a:bodyPr>
            <a:normAutofit fontScale="85000" lnSpcReduction="10000"/>
          </a:bodyPr>
          <a:lstStyle/>
          <a:p>
            <a:r>
              <a:rPr kumimoji="1" lang="ja-JP" altLang="en-US" sz="2000" dirty="0"/>
              <a:t>第 </a:t>
            </a:r>
            <a:r>
              <a:rPr kumimoji="1" lang="en-US" altLang="ja-JP" sz="2000" dirty="0"/>
              <a:t>6 </a:t>
            </a:r>
            <a:r>
              <a:rPr kumimoji="1" lang="ja-JP" altLang="en-US" sz="2000" dirty="0"/>
              <a:t>章では、単純にアプリケーションのソースコードをビルドしたが、せっかくインストールした </a:t>
            </a:r>
            <a:r>
              <a:rPr kumimoji="1" lang="en-US" altLang="ja-JP" sz="2000" dirty="0"/>
              <a:t>Visual Studio 2022 </a:t>
            </a:r>
            <a:r>
              <a:rPr kumimoji="1" lang="ja-JP" altLang="en-US" sz="2000" dirty="0"/>
              <a:t>を用いると、ソースコードを快適に表示して読解・分析することができる。「</a:t>
            </a:r>
            <a:r>
              <a:rPr lang="en-US" altLang="ja-JP" sz="2000" dirty="0"/>
              <a:t>IPA-DN-</a:t>
            </a:r>
            <a:r>
              <a:rPr lang="en-US" altLang="ja-JP" sz="2000" dirty="0" err="1"/>
              <a:t>ThinApps</a:t>
            </a:r>
            <a:r>
              <a:rPr lang="en-US" altLang="ja-JP" sz="2000" dirty="0"/>
              <a:t>-Private</a:t>
            </a:r>
            <a:r>
              <a:rPr lang="ja-JP" altLang="en-US" sz="2000" dirty="0"/>
              <a:t>」の</a:t>
            </a:r>
            <a:r>
              <a:rPr kumimoji="1" lang="ja-JP" altLang="en-US" sz="2000" dirty="0"/>
              <a:t>「</a:t>
            </a:r>
            <a:r>
              <a:rPr lang="en-US" altLang="ja-JP" sz="2000" dirty="0" err="1"/>
              <a:t>src</a:t>
            </a:r>
            <a:r>
              <a:rPr lang="en-US" altLang="ja-JP" sz="2000" dirty="0"/>
              <a:t>\IPA-DNP-ThinApps-Private.sln</a:t>
            </a:r>
            <a:r>
              <a:rPr lang="ja-JP" altLang="en-US" sz="2000" dirty="0"/>
              <a:t>」ファイルをダブルクリックして起動するとよい。</a:t>
            </a:r>
            <a:endParaRPr lang="en-US" altLang="ja-JP" sz="2000" dirty="0"/>
          </a:p>
          <a:p>
            <a:r>
              <a:rPr lang="ja-JP" altLang="en-US" sz="2000" dirty="0"/>
              <a:t>同様に、コントローラのソースコードも、</a:t>
            </a:r>
            <a:r>
              <a:rPr lang="en-US" altLang="ja-JP" sz="2000" dirty="0"/>
              <a:t> Visual Studio 2022 </a:t>
            </a:r>
            <a:r>
              <a:rPr lang="ja-JP" altLang="en-US" sz="2000" dirty="0"/>
              <a:t>を用いると、ソースコードを快適に表示して読解・分析することができる。「</a:t>
            </a:r>
            <a:r>
              <a:rPr lang="en-US" altLang="ja-JP" sz="2000" dirty="0"/>
              <a:t>IPA-DN-</a:t>
            </a:r>
            <a:r>
              <a:rPr lang="en-US" altLang="ja-JP" sz="2000" dirty="0" err="1"/>
              <a:t>ThinController</a:t>
            </a:r>
            <a:r>
              <a:rPr lang="en-US" altLang="ja-JP" sz="2000" dirty="0"/>
              <a:t>-Private</a:t>
            </a:r>
            <a:r>
              <a:rPr lang="ja-JP" altLang="en-US" sz="2000" dirty="0"/>
              <a:t>」の「</a:t>
            </a:r>
            <a:r>
              <a:rPr lang="en-US" altLang="ja-JP" sz="2000" dirty="0"/>
              <a:t> IPA-DN-ThinController-Private.sln</a:t>
            </a:r>
            <a:r>
              <a:rPr lang="ja-JP" altLang="en-US" sz="2000" dirty="0"/>
              <a:t>」ファイルをダブルクリックして起動するとよい。</a:t>
            </a:r>
            <a:endParaRPr lang="en-US" altLang="ja-JP" sz="2000" dirty="0"/>
          </a:p>
          <a:p>
            <a:r>
              <a:rPr kumimoji="1" lang="ja-JP" altLang="en-US" sz="2000" dirty="0"/>
              <a:t>ある処理がどのように実装されているのか知りたい場合は、ソースコードを参照するとよい。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8-18. </a:t>
            </a:r>
            <a:r>
              <a:rPr kumimoji="1" lang="ja-JP" altLang="en-US" sz="3600" dirty="0"/>
              <a:t>シン・テレワークシステムのソースコードの確認方法</a:t>
            </a:r>
          </a:p>
        </p:txBody>
      </p:sp>
      <p:pic>
        <p:nvPicPr>
          <p:cNvPr id="5" name="図 4"/>
          <p:cNvPicPr>
            <a:picLocks noChangeAspect="1"/>
          </p:cNvPicPr>
          <p:nvPr/>
        </p:nvPicPr>
        <p:blipFill>
          <a:blip r:embed="rId2"/>
          <a:stretch>
            <a:fillRect/>
          </a:stretch>
        </p:blipFill>
        <p:spPr>
          <a:xfrm>
            <a:off x="3768097" y="2641712"/>
            <a:ext cx="7102227" cy="3993053"/>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225" y="5174035"/>
            <a:ext cx="1397999" cy="1460730"/>
          </a:xfrm>
          <a:prstGeom prst="rect">
            <a:avLst/>
          </a:prstGeom>
        </p:spPr>
      </p:pic>
    </p:spTree>
    <p:extLst>
      <p:ext uri="{BB962C8B-B14F-4D97-AF65-F5344CB8AC3E}">
        <p14:creationId xmlns:p14="http://schemas.microsoft.com/office/powerpoint/2010/main" val="211176426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71939" y="1136073"/>
            <a:ext cx="11706026" cy="2569235"/>
          </a:xfrm>
        </p:spPr>
        <p:txBody>
          <a:bodyPr>
            <a:normAutofit fontScale="92500" lnSpcReduction="10000"/>
          </a:bodyPr>
          <a:lstStyle/>
          <a:p>
            <a:r>
              <a:rPr kumimoji="1" lang="en-US" altLang="ja-JP" sz="2000" dirty="0"/>
              <a:t>OTP </a:t>
            </a:r>
            <a:r>
              <a:rPr kumimoji="1" lang="ja-JP" altLang="en-US" sz="2000" dirty="0"/>
              <a:t>を電子メールの代わりに </a:t>
            </a:r>
            <a:r>
              <a:rPr kumimoji="1" lang="en-US" altLang="ja-JP" sz="2000" dirty="0"/>
              <a:t>SMS </a:t>
            </a:r>
            <a:r>
              <a:rPr kumimoji="1" lang="ja-JP" altLang="en-US" sz="2000" dirty="0"/>
              <a:t>で送信することが可能である。</a:t>
            </a:r>
            <a:r>
              <a:rPr kumimoji="1" lang="en-US" altLang="ja-JP" sz="2000" dirty="0"/>
              <a:t>SMS </a:t>
            </a:r>
            <a:r>
              <a:rPr kumimoji="1" lang="ja-JP" altLang="en-US" sz="2000" dirty="0"/>
              <a:t>送信 </a:t>
            </a:r>
            <a:r>
              <a:rPr kumimoji="1" lang="en-US" altLang="ja-JP" sz="2000" dirty="0"/>
              <a:t>API </a:t>
            </a:r>
            <a:r>
              <a:rPr kumimoji="1" lang="ja-JP" altLang="en-US" sz="2000" dirty="0"/>
              <a:t>として、</a:t>
            </a:r>
            <a:r>
              <a:rPr kumimoji="1" lang="en-US" altLang="ja-JP" sz="2000" dirty="0"/>
              <a:t>AWS </a:t>
            </a:r>
            <a:r>
              <a:rPr kumimoji="1" lang="ja-JP" altLang="en-US" sz="2000" dirty="0"/>
              <a:t>の </a:t>
            </a:r>
            <a:r>
              <a:rPr lang="en-US" altLang="ja-JP" sz="2000" dirty="0"/>
              <a:t>Amazon Simple Notification Service</a:t>
            </a:r>
            <a:r>
              <a:rPr lang="ja-JP" altLang="en-US" sz="2000" dirty="0"/>
              <a:t> </a:t>
            </a:r>
            <a:r>
              <a:rPr lang="en-US" altLang="ja-JP" sz="2000" dirty="0"/>
              <a:t>(SNS) </a:t>
            </a:r>
            <a:r>
              <a:rPr lang="ja-JP" altLang="en-US" sz="2000" dirty="0"/>
              <a:t>を利用可能である。コントローラ側の</a:t>
            </a:r>
            <a:r>
              <a:rPr kumimoji="1" lang="ja-JP" altLang="en-US" sz="2000" dirty="0"/>
              <a:t>実現方法は、以下のとおりである。</a:t>
            </a:r>
            <a:endParaRPr kumimoji="1" lang="en-US" altLang="ja-JP" sz="2000" dirty="0"/>
          </a:p>
          <a:p>
            <a:pPr lvl="1"/>
            <a:r>
              <a:rPr lang="en-US" altLang="ja-JP" sz="1800" dirty="0"/>
              <a:t>8-14 </a:t>
            </a:r>
            <a:r>
              <a:rPr lang="ja-JP" altLang="en-US" sz="1800" dirty="0"/>
              <a:t>の「コントローラ設定変数解説書」で解説されている設定変数として、以下の変数を追加する。</a:t>
            </a:r>
            <a:endParaRPr lang="en-US" altLang="ja-JP" sz="1600" dirty="0"/>
          </a:p>
          <a:p>
            <a:pPr lvl="2"/>
            <a:r>
              <a:rPr lang="en-US" altLang="ja-JP" sz="1600" dirty="0" err="1"/>
              <a:t>AwsSnsRegionEndPointName</a:t>
            </a:r>
            <a:r>
              <a:rPr lang="en-US" altLang="ja-JP" sz="1600" dirty="0"/>
              <a:t> : AWS </a:t>
            </a:r>
            <a:r>
              <a:rPr lang="ja-JP" altLang="en-US" sz="1600" dirty="0"/>
              <a:t>のリージョン名を指定する。通常は、</a:t>
            </a:r>
            <a:r>
              <a:rPr lang="en-US" altLang="ja-JP" sz="1600" dirty="0"/>
              <a:t>”ap-northeast-1”</a:t>
            </a:r>
            <a:r>
              <a:rPr lang="ja-JP" altLang="en-US" sz="1600" dirty="0"/>
              <a:t> を指定する。</a:t>
            </a:r>
            <a:endParaRPr lang="en-US" altLang="ja-JP" sz="1600" dirty="0"/>
          </a:p>
          <a:p>
            <a:pPr lvl="2"/>
            <a:r>
              <a:rPr lang="en-US" altLang="ja-JP" sz="1600" dirty="0" err="1"/>
              <a:t>AwsSnsAccessKeyId</a:t>
            </a:r>
            <a:r>
              <a:rPr lang="en-US" altLang="ja-JP" sz="1600" dirty="0"/>
              <a:t>: AWS </a:t>
            </a:r>
            <a:r>
              <a:rPr lang="ja-JP" altLang="en-US" sz="1600" dirty="0"/>
              <a:t>の </a:t>
            </a:r>
            <a:r>
              <a:rPr lang="en-US" altLang="ja-JP" sz="1600" dirty="0"/>
              <a:t>SNS </a:t>
            </a:r>
            <a:r>
              <a:rPr lang="ja-JP" altLang="en-US" sz="1600" dirty="0"/>
              <a:t>サービスを利用するための </a:t>
            </a:r>
            <a:r>
              <a:rPr lang="en-US" altLang="ja-JP" sz="1600" dirty="0"/>
              <a:t>AWS </a:t>
            </a:r>
            <a:r>
              <a:rPr lang="ja-JP" altLang="en-US" sz="1600" dirty="0"/>
              <a:t>から発行された「アクセスキー </a:t>
            </a:r>
            <a:r>
              <a:rPr lang="en-US" altLang="ja-JP" sz="1600" dirty="0"/>
              <a:t>ID</a:t>
            </a:r>
            <a:r>
              <a:rPr lang="ja-JP" altLang="en-US" sz="1600" dirty="0"/>
              <a:t>」文字列を指定する。</a:t>
            </a:r>
            <a:endParaRPr lang="en-US" altLang="ja-JP" sz="1600" dirty="0"/>
          </a:p>
          <a:p>
            <a:pPr lvl="2"/>
            <a:r>
              <a:rPr lang="en-US" altLang="ja-JP" sz="1600" dirty="0" err="1"/>
              <a:t>AwsSnsSecretAccessKey</a:t>
            </a:r>
            <a:r>
              <a:rPr lang="en-US" altLang="ja-JP" sz="1600" dirty="0"/>
              <a:t>: AWS </a:t>
            </a:r>
            <a:r>
              <a:rPr lang="ja-JP" altLang="en-US" sz="1600" dirty="0"/>
              <a:t>の </a:t>
            </a:r>
            <a:r>
              <a:rPr lang="en-US" altLang="ja-JP" sz="1600" dirty="0"/>
              <a:t>SNS </a:t>
            </a:r>
            <a:r>
              <a:rPr lang="ja-JP" altLang="en-US" sz="1600" dirty="0"/>
              <a:t>サービスを利用するための </a:t>
            </a:r>
            <a:r>
              <a:rPr lang="en-US" altLang="ja-JP" sz="1600" dirty="0"/>
              <a:t>AWS </a:t>
            </a:r>
            <a:r>
              <a:rPr lang="ja-JP" altLang="en-US" sz="1600" dirty="0"/>
              <a:t>から発行された「シークレットアクセスキー」文字列を指定する。</a:t>
            </a:r>
            <a:endParaRPr lang="en-US" altLang="ja-JP" sz="1600" dirty="0"/>
          </a:p>
          <a:p>
            <a:pPr lvl="2"/>
            <a:r>
              <a:rPr lang="en-US" altLang="ja-JP" sz="1600" dirty="0" err="1"/>
              <a:t>AwsSnsDefaultCountryCode</a:t>
            </a:r>
            <a:r>
              <a:rPr lang="en-US" altLang="ja-JP" sz="1600" dirty="0"/>
              <a:t>: </a:t>
            </a:r>
            <a:r>
              <a:rPr lang="ja-JP" altLang="en-US" sz="1600" dirty="0"/>
              <a:t>電話番号で国コード省略の場合に付与される国コードを指定する。</a:t>
            </a:r>
            <a:r>
              <a:rPr lang="en-US" altLang="ja-JP" sz="1600" dirty="0"/>
              <a:t>”+81” (</a:t>
            </a:r>
            <a:r>
              <a:rPr lang="ja-JP" altLang="en-US" sz="1600" dirty="0"/>
              <a:t>日本の意味</a:t>
            </a:r>
            <a:r>
              <a:rPr lang="en-US" altLang="ja-JP" sz="1600" dirty="0"/>
              <a:t>) </a:t>
            </a:r>
            <a:r>
              <a:rPr lang="ja-JP" altLang="en-US" sz="1600" dirty="0"/>
              <a:t>を指定するとよい。</a:t>
            </a:r>
            <a:endParaRPr lang="en-US" altLang="ja-JP" sz="1600" dirty="0"/>
          </a:p>
          <a:p>
            <a:pPr lvl="1"/>
            <a:r>
              <a:rPr lang="ja-JP" altLang="en-US" sz="2000" dirty="0"/>
              <a:t>上記の設定を行なった場合、コントローラは、ユーザーがサーバー設定ツールで </a:t>
            </a:r>
            <a:r>
              <a:rPr lang="en-US" altLang="ja-JP" sz="2000" dirty="0"/>
              <a:t>OTP </a:t>
            </a:r>
            <a:r>
              <a:rPr lang="ja-JP" altLang="en-US" sz="2000" dirty="0"/>
              <a:t>送信先メールアドレス欄に電話番号を入力した場合、電子メールの代わりに、</a:t>
            </a:r>
            <a:r>
              <a:rPr lang="en-US" altLang="ja-JP" sz="2000" dirty="0"/>
              <a:t>AWS </a:t>
            </a:r>
            <a:r>
              <a:rPr lang="ja-JP" altLang="en-US" sz="2000" dirty="0"/>
              <a:t>の </a:t>
            </a:r>
            <a:r>
              <a:rPr lang="en-US" altLang="ja-JP" sz="2000" dirty="0"/>
              <a:t>SNS API </a:t>
            </a:r>
            <a:r>
              <a:rPr lang="ja-JP" altLang="en-US" sz="2000" dirty="0"/>
              <a:t>を用いて </a:t>
            </a:r>
            <a:r>
              <a:rPr lang="en-US" altLang="ja-JP" sz="2000" dirty="0"/>
              <a:t>SMS </a:t>
            </a:r>
            <a:r>
              <a:rPr lang="ja-JP" altLang="en-US" sz="2000" dirty="0"/>
              <a:t>を送信するようになる。</a:t>
            </a:r>
            <a:endParaRPr lang="en-US" altLang="ja-JP" sz="2000" dirty="0"/>
          </a:p>
          <a:p>
            <a:pPr lvl="1"/>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8-19. OTP </a:t>
            </a:r>
            <a:r>
              <a:rPr kumimoji="1" lang="ja-JP" altLang="en-US" sz="3200" dirty="0"/>
              <a:t>を電子メールの代わりに </a:t>
            </a:r>
            <a:r>
              <a:rPr kumimoji="1" lang="en-US" altLang="ja-JP" sz="3200" dirty="0"/>
              <a:t>SMS </a:t>
            </a:r>
            <a:r>
              <a:rPr kumimoji="1" lang="ja-JP" altLang="en-US" sz="3200" dirty="0"/>
              <a:t>で送信する方法</a:t>
            </a:r>
          </a:p>
        </p:txBody>
      </p:sp>
      <p:sp>
        <p:nvSpPr>
          <p:cNvPr id="6" name="テキスト ボックス 5"/>
          <p:cNvSpPr txBox="1"/>
          <p:nvPr/>
        </p:nvSpPr>
        <p:spPr>
          <a:xfrm>
            <a:off x="1227016" y="3449627"/>
            <a:ext cx="9964342" cy="3162404"/>
          </a:xfrm>
          <a:prstGeom prst="rect">
            <a:avLst/>
          </a:prstGeom>
          <a:solidFill>
            <a:srgbClr val="FFFFCC"/>
          </a:solidFill>
          <a:ln w="12700">
            <a:solidFill>
              <a:srgbClr val="FF0000"/>
            </a:solidFill>
          </a:ln>
        </p:spPr>
        <p:txBody>
          <a:bodyPr wrap="square" rtlCol="0">
            <a:spAutoFit/>
          </a:bodyPr>
          <a:lstStyle/>
          <a:p>
            <a:r>
              <a:rPr lang="ja-JP" altLang="en-US" sz="1050" b="1" dirty="0"/>
              <a:t>解説と注意事項 </a:t>
            </a:r>
            <a:r>
              <a:rPr lang="en-US" altLang="ja-JP" sz="1050" b="1" dirty="0"/>
              <a:t>(SMS </a:t>
            </a:r>
            <a:r>
              <a:rPr lang="ja-JP" altLang="en-US" sz="1050" b="1" dirty="0"/>
              <a:t>機能を利用するために、必ずお読みください</a:t>
            </a:r>
            <a:r>
              <a:rPr lang="en-US" altLang="ja-JP" sz="1050" b="1" dirty="0"/>
              <a:t>)</a:t>
            </a:r>
          </a:p>
          <a:p>
            <a:endParaRPr lang="en-US" altLang="ja-JP" sz="900" dirty="0"/>
          </a:p>
          <a:p>
            <a:r>
              <a:rPr lang="en-US" altLang="ja-JP" sz="900" dirty="0"/>
              <a:t>AWS </a:t>
            </a:r>
            <a:r>
              <a:rPr lang="ja-JP" altLang="en-US" sz="900" dirty="0"/>
              <a:t>アカウント全体のフル権限を有する「アクセスキー </a:t>
            </a:r>
            <a:r>
              <a:rPr lang="en-US" altLang="ja-JP" sz="900" dirty="0"/>
              <a:t>ID</a:t>
            </a:r>
            <a:r>
              <a:rPr lang="ja-JP" altLang="en-US" sz="900" dirty="0"/>
              <a:t>」と「シークレットアクセスキー」を取得するには、以下にアクセスします。</a:t>
            </a:r>
            <a:r>
              <a:rPr lang="en-US" altLang="ja-JP" sz="900" dirty="0"/>
              <a:t>(</a:t>
            </a:r>
            <a:r>
              <a:rPr lang="ja-JP" altLang="en-US" sz="900" dirty="0"/>
              <a:t>テスト等の一時的な利用に便利です。</a:t>
            </a:r>
            <a:r>
              <a:rPr lang="en-US" altLang="ja-JP" sz="900" dirty="0"/>
              <a:t>)</a:t>
            </a:r>
            <a:endParaRPr lang="ja-JP" altLang="en-US" sz="900" dirty="0"/>
          </a:p>
          <a:p>
            <a:r>
              <a:rPr lang="en-US" altLang="ja-JP" sz="900" dirty="0">
                <a:hlinkClick r:id="rId2"/>
              </a:rPr>
              <a:t>https://console.aws.amazon.com/iam/home#/security_credentials</a:t>
            </a:r>
            <a:endParaRPr lang="en-US" altLang="ja-JP" sz="900" dirty="0"/>
          </a:p>
          <a:p>
            <a:endParaRPr lang="en-US" altLang="ja-JP" sz="900" dirty="0"/>
          </a:p>
          <a:p>
            <a:r>
              <a:rPr lang="en-US" altLang="ja-JP" sz="900" dirty="0"/>
              <a:t>AWS </a:t>
            </a:r>
            <a:r>
              <a:rPr lang="ja-JP" altLang="en-US" sz="900" dirty="0"/>
              <a:t>のフル権限を有するアクセスキーの取扱いには、セキュリティ上のリスクがあります。</a:t>
            </a:r>
            <a:r>
              <a:rPr lang="en-US" altLang="ja-JP" sz="900" dirty="0"/>
              <a:t>AWS </a:t>
            </a:r>
            <a:r>
              <a:rPr lang="ja-JP" altLang="en-US" sz="900" dirty="0"/>
              <a:t>の </a:t>
            </a:r>
            <a:r>
              <a:rPr lang="en-US" altLang="ja-JP" sz="900" dirty="0"/>
              <a:t>IAM </a:t>
            </a:r>
            <a:r>
              <a:rPr lang="ja-JP" altLang="en-US" sz="900" dirty="0"/>
              <a:t>機能を用いて、代わりに限定的なキーを発行することが強く推奨されます。詳しくは </a:t>
            </a:r>
            <a:r>
              <a:rPr lang="en-US" altLang="ja-JP" sz="900" dirty="0"/>
              <a:t>AWS </a:t>
            </a:r>
            <a:r>
              <a:rPr lang="ja-JP" altLang="en-US" sz="900" dirty="0"/>
              <a:t>の以下のドキュメントを参照してください。</a:t>
            </a:r>
          </a:p>
          <a:p>
            <a:r>
              <a:rPr lang="en-US" altLang="ja-JP" sz="900" dirty="0">
                <a:hlinkClick r:id="rId3"/>
              </a:rPr>
              <a:t>https://docs.aws.amazon.com/ja_jp/IAM/latest/UserGuide/id_credentials_access-keys.html</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の送信には課金が発生する場合があります。課金は </a:t>
            </a:r>
            <a:r>
              <a:rPr lang="en-US" altLang="ja-JP" sz="900" dirty="0"/>
              <a:t>AWS </a:t>
            </a:r>
            <a:r>
              <a:rPr lang="ja-JP" altLang="en-US" sz="900" dirty="0"/>
              <a:t>アカウントに対して行なわれるため、十分注意してください。料金は以下に記載されています。</a:t>
            </a:r>
          </a:p>
          <a:p>
            <a:r>
              <a:rPr lang="en-US" altLang="ja-JP" sz="900" dirty="0">
                <a:hlinkClick r:id="rId4"/>
              </a:rPr>
              <a:t>https://aws.amazon.com/jp/sns/pricing/</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の送信のために、</a:t>
            </a:r>
            <a:r>
              <a:rPr lang="en-US" altLang="ja-JP" sz="900" dirty="0"/>
              <a:t>SNS (Simple Notification Service) API </a:t>
            </a:r>
            <a:r>
              <a:rPr lang="ja-JP" altLang="en-US" sz="900" dirty="0"/>
              <a:t>を呼び出すことになります。</a:t>
            </a:r>
            <a:r>
              <a:rPr lang="en-US" altLang="ja-JP" sz="900" dirty="0"/>
              <a:t>SMS </a:t>
            </a:r>
            <a:r>
              <a:rPr lang="ja-JP" altLang="en-US" sz="900" dirty="0"/>
              <a:t>送信回数は、</a:t>
            </a:r>
            <a:r>
              <a:rPr lang="en-US" altLang="ja-JP" sz="900" dirty="0"/>
              <a:t>SNS </a:t>
            </a:r>
            <a:r>
              <a:rPr lang="ja-JP" altLang="en-US" sz="900" dirty="0"/>
              <a:t>によって、デフォルトで一定回数までに制限されています。このクオータ値を引き上げなければ、一定回数 </a:t>
            </a:r>
            <a:r>
              <a:rPr lang="en-US" altLang="ja-JP" sz="900" dirty="0"/>
              <a:t>SMS </a:t>
            </a:r>
            <a:r>
              <a:rPr lang="ja-JP" altLang="en-US" sz="900" dirty="0"/>
              <a:t>が送信された後、それ以降送信されなくなる可能性があります。クオータの引き上げ方法は以下に記載されています。</a:t>
            </a:r>
          </a:p>
          <a:p>
            <a:r>
              <a:rPr lang="en-US" altLang="ja-JP" sz="900" dirty="0">
                <a:hlinkClick r:id="rId5"/>
              </a:rPr>
              <a:t>https://docs.aws.amazon.com/ja_jp/sns/latest/dg/channels-sms-awssupport-spend-threshold.html</a:t>
            </a:r>
            <a:endParaRPr lang="en-US" altLang="ja-JP" sz="900" dirty="0"/>
          </a:p>
          <a:p>
            <a:endParaRPr lang="en-US" altLang="ja-JP" sz="900" dirty="0"/>
          </a:p>
          <a:p>
            <a:r>
              <a:rPr lang="ja-JP" altLang="en-US" sz="900" dirty="0"/>
              <a:t>その他、</a:t>
            </a:r>
            <a:r>
              <a:rPr lang="en-US" altLang="ja-JP" sz="900" dirty="0"/>
              <a:t>AWS </a:t>
            </a:r>
            <a:r>
              <a:rPr lang="ja-JP" altLang="en-US" sz="900" dirty="0"/>
              <a:t>の </a:t>
            </a:r>
            <a:r>
              <a:rPr lang="en-US" altLang="ja-JP" sz="900" dirty="0"/>
              <a:t>SMS </a:t>
            </a:r>
            <a:r>
              <a:rPr lang="ja-JP" altLang="en-US" sz="900" dirty="0"/>
              <a:t>送信機能の利用や課金に関するお問い合わせは、</a:t>
            </a:r>
            <a:r>
              <a:rPr lang="en-US" altLang="ja-JP" sz="900" dirty="0"/>
              <a:t>AWS </a:t>
            </a:r>
            <a:r>
              <a:rPr lang="ja-JP" altLang="en-US" sz="900" dirty="0"/>
              <a:t>に直接行なってください。シン・テレワークシステムのソースコードの提供者は、</a:t>
            </a:r>
            <a:r>
              <a:rPr lang="en-US" altLang="ja-JP" sz="900" dirty="0"/>
              <a:t>AWS </a:t>
            </a:r>
            <a:r>
              <a:rPr lang="ja-JP" altLang="en-US" sz="900" dirty="0"/>
              <a:t>のユーザーが </a:t>
            </a:r>
            <a:r>
              <a:rPr lang="en-US" altLang="ja-JP" sz="900" dirty="0"/>
              <a:t>AWS </a:t>
            </a:r>
            <a:r>
              <a:rPr lang="ja-JP" altLang="en-US" sz="900" dirty="0"/>
              <a:t>のアクセスキーを用いて本ソースコードを運用した結果、ユーザーと </a:t>
            </a:r>
            <a:r>
              <a:rPr lang="en-US" altLang="ja-JP" sz="900" dirty="0"/>
              <a:t>Amazon </a:t>
            </a:r>
            <a:r>
              <a:rPr lang="ja-JP" altLang="en-US" sz="900" dirty="0"/>
              <a:t>社との間に発生したトラブルについて、一切責任を負いません。</a:t>
            </a:r>
          </a:p>
          <a:p>
            <a:endParaRPr lang="ja-JP" altLang="en-US" sz="900" dirty="0"/>
          </a:p>
          <a:p>
            <a:r>
              <a:rPr lang="ja-JP" altLang="en-US" sz="900" dirty="0"/>
              <a:t>シン・テレワークシステムのコントローラのコードに万一脆弱性があり、</a:t>
            </a:r>
            <a:r>
              <a:rPr lang="en-US" altLang="ja-JP" sz="900" dirty="0"/>
              <a:t>AWS </a:t>
            </a:r>
            <a:r>
              <a:rPr lang="ja-JP" altLang="en-US" sz="900" dirty="0"/>
              <a:t>アカウントのキーが漏えいしたり、むやみに多数の </a:t>
            </a:r>
            <a:r>
              <a:rPr lang="en-US" altLang="ja-JP" sz="900" dirty="0"/>
              <a:t>SMS </a:t>
            </a:r>
            <a:r>
              <a:rPr lang="ja-JP" altLang="en-US" sz="900" dirty="0"/>
              <a:t>が送信されたりした結果、</a:t>
            </a:r>
            <a:r>
              <a:rPr lang="en-US" altLang="ja-JP" sz="900" dirty="0"/>
              <a:t>AWS </a:t>
            </a:r>
            <a:r>
              <a:rPr lang="ja-JP" altLang="en-US" sz="900" dirty="0"/>
              <a:t>アカウントの所有者に損害が発生する可能性があります。シン・テレワークシステムのコントローラのコードは </a:t>
            </a:r>
            <a:r>
              <a:rPr lang="en-US" altLang="ja-JP" sz="900" dirty="0"/>
              <a:t>Apache </a:t>
            </a:r>
            <a:r>
              <a:rPr lang="ja-JP" altLang="en-US" sz="900" dirty="0"/>
              <a:t>ライセンスで無保証で公開されているオープンソースであり、脆弱性があり </a:t>
            </a:r>
            <a:r>
              <a:rPr lang="en-US" altLang="ja-JP" sz="900" dirty="0"/>
              <a:t>AWS </a:t>
            </a:r>
            <a:r>
              <a:rPr lang="ja-JP" altLang="en-US" sz="900" dirty="0"/>
              <a:t>アカウントに損害が発生しても、ソースコード提供元は一切責任を負いません。</a:t>
            </a:r>
            <a:r>
              <a:rPr lang="ja-JP" altLang="en-US" sz="900" b="1" dirty="0"/>
              <a:t>したがって、</a:t>
            </a:r>
            <a:r>
              <a:rPr lang="en-US" altLang="ja-JP" sz="900" b="1" dirty="0"/>
              <a:t>AWS </a:t>
            </a:r>
            <a:r>
              <a:rPr lang="ja-JP" altLang="en-US" sz="900" b="1" dirty="0"/>
              <a:t>を用いた </a:t>
            </a:r>
            <a:r>
              <a:rPr lang="en-US" altLang="ja-JP" sz="900" b="1" dirty="0"/>
              <a:t>SMS </a:t>
            </a:r>
            <a:r>
              <a:rPr lang="ja-JP" altLang="en-US" sz="900" b="1" dirty="0"/>
              <a:t>の送信のためには、他の目的 </a:t>
            </a:r>
            <a:r>
              <a:rPr lang="en-US" altLang="ja-JP" sz="900" b="1" dirty="0"/>
              <a:t>(</a:t>
            </a:r>
            <a:r>
              <a:rPr lang="ja-JP" altLang="en-US" sz="900" b="1" dirty="0"/>
              <a:t>例</a:t>
            </a:r>
            <a:r>
              <a:rPr lang="en-US" altLang="ja-JP" sz="900" b="1" dirty="0"/>
              <a:t>: </a:t>
            </a:r>
            <a:r>
              <a:rPr lang="ja-JP" altLang="en-US" sz="900" b="1" dirty="0"/>
              <a:t>業務用サーバー等の運用</a:t>
            </a:r>
            <a:r>
              <a:rPr lang="en-US" altLang="ja-JP" sz="900" b="1" dirty="0"/>
              <a:t>) </a:t>
            </a:r>
            <a:r>
              <a:rPr lang="ja-JP" altLang="en-US" sz="900" b="1" dirty="0"/>
              <a:t>と共有している </a:t>
            </a:r>
            <a:r>
              <a:rPr lang="en-US" altLang="ja-JP" sz="900" b="1" dirty="0"/>
              <a:t>AWS </a:t>
            </a:r>
            <a:r>
              <a:rPr lang="ja-JP" altLang="en-US" sz="900" b="1" dirty="0"/>
              <a:t>アカウントではなく、</a:t>
            </a:r>
            <a:r>
              <a:rPr lang="en-US" altLang="ja-JP" sz="900" b="1" dirty="0"/>
              <a:t>SMS </a:t>
            </a:r>
            <a:r>
              <a:rPr lang="ja-JP" altLang="en-US" sz="900" b="1" dirty="0"/>
              <a:t>専用のための </a:t>
            </a:r>
            <a:r>
              <a:rPr lang="en-US" altLang="ja-JP" sz="900" b="1" dirty="0"/>
              <a:t>SMS </a:t>
            </a:r>
            <a:r>
              <a:rPr lang="ja-JP" altLang="en-US" sz="900" b="1" dirty="0"/>
              <a:t>アカウントを取得し、利用することを強く推奨します。</a:t>
            </a:r>
          </a:p>
        </p:txBody>
      </p:sp>
    </p:spTree>
    <p:extLst>
      <p:ext uri="{BB962C8B-B14F-4D97-AF65-F5344CB8AC3E}">
        <p14:creationId xmlns:p14="http://schemas.microsoft.com/office/powerpoint/2010/main" val="358049918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45241"/>
            <a:ext cx="11545223" cy="2108060"/>
          </a:xfrm>
        </p:spPr>
        <p:txBody>
          <a:bodyPr>
            <a:normAutofit/>
          </a:bodyPr>
          <a:lstStyle/>
          <a:p>
            <a:r>
              <a:rPr kumimoji="1" lang="en-US" altLang="ja-JP" sz="2400" dirty="0"/>
              <a:t>OTP </a:t>
            </a:r>
            <a:r>
              <a:rPr kumimoji="1" lang="ja-JP" altLang="en-US" sz="2400" dirty="0"/>
              <a:t>を </a:t>
            </a:r>
            <a:r>
              <a:rPr kumimoji="1" lang="en-US" altLang="ja-JP" sz="2400" dirty="0"/>
              <a:t>SMS </a:t>
            </a:r>
            <a:r>
              <a:rPr kumimoji="1" lang="ja-JP" altLang="en-US" sz="2400" dirty="0"/>
              <a:t>で送信するシステムを構築したい場合は、サーバーアプリ側のビルド前に、ソースコードの設定変更が必要である。</a:t>
            </a:r>
            <a:br>
              <a:rPr kumimoji="1" lang="en-US" altLang="ja-JP" sz="2400" dirty="0"/>
            </a:br>
            <a:r>
              <a:rPr kumimoji="1" lang="ja-JP" altLang="en-US" sz="2400" dirty="0"/>
              <a:t>この設定変更を行なうことにより、「シン・テレワークシステム サーバー設定ツール」の画面で、メールアドレスの代わりに携帯電話番号 </a:t>
            </a:r>
            <a:r>
              <a:rPr kumimoji="1" lang="en-US" altLang="ja-JP" sz="2400" dirty="0"/>
              <a:t>(</a:t>
            </a:r>
            <a:r>
              <a:rPr kumimoji="1" lang="ja-JP" altLang="en-US" sz="2400" dirty="0"/>
              <a:t>例</a:t>
            </a:r>
            <a:r>
              <a:rPr kumimoji="1" lang="en-US" altLang="ja-JP" sz="2400" dirty="0"/>
              <a:t>: 09001234567) </a:t>
            </a:r>
            <a:r>
              <a:rPr kumimoji="1" lang="ja-JP" altLang="en-US" sz="2400" dirty="0"/>
              <a:t>を入力することが可能となる。</a:t>
            </a:r>
            <a:endParaRPr kumimoji="1" lang="en-US" altLang="ja-JP" sz="2400" dirty="0"/>
          </a:p>
          <a:p>
            <a:pPr marL="914400" lvl="1" indent="-457200">
              <a:buFont typeface="+mj-lt"/>
              <a:buAutoNum type="arabicPeriod"/>
            </a:pPr>
            <a:r>
              <a:rPr lang="ja-JP" altLang="en-US" sz="2000" dirty="0"/>
              <a:t>ソースコード中の「</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a:t>
            </a:r>
            <a:r>
              <a:rPr lang="en-US" altLang="ja-JP" sz="2000" dirty="0" err="1"/>
              <a:t>Vars</a:t>
            </a:r>
            <a:r>
              <a:rPr lang="en-US" altLang="ja-JP" sz="2000" dirty="0"/>
              <a:t>\</a:t>
            </a:r>
            <a:r>
              <a:rPr lang="en-US" altLang="ja-JP" sz="2000" dirty="0" err="1"/>
              <a:t>VarsActivePatch.h</a:t>
            </a:r>
            <a:r>
              <a:rPr lang="ja-JP" altLang="en-US" sz="2000" dirty="0"/>
              <a:t>」ファイルを開く。</a:t>
            </a:r>
            <a:endParaRPr lang="en-US" altLang="ja-JP" sz="2000" dirty="0"/>
          </a:p>
          <a:p>
            <a:pPr marL="914400" lvl="1" indent="-457200">
              <a:buFont typeface="+mj-lt"/>
              <a:buAutoNum type="arabicPeriod"/>
            </a:pPr>
            <a:r>
              <a:rPr lang="en-US" altLang="ja-JP" sz="2000" dirty="0"/>
              <a:t>“</a:t>
            </a:r>
            <a:r>
              <a:rPr lang="en-US" altLang="ja-JP" sz="2000" dirty="0" err="1"/>
              <a:t>ThinSupportSms</a:t>
            </a:r>
            <a:r>
              <a:rPr lang="en-US" altLang="ja-JP" sz="2000" dirty="0"/>
              <a:t>” </a:t>
            </a:r>
            <a:r>
              <a:rPr lang="ja-JP" altLang="en-US" sz="2000" dirty="0"/>
              <a:t>の設定項目を </a:t>
            </a:r>
            <a:r>
              <a:rPr lang="en-US" altLang="ja-JP" sz="2000" dirty="0"/>
              <a:t>“false” </a:t>
            </a:r>
            <a:r>
              <a:rPr lang="ja-JP" altLang="en-US" sz="2000" dirty="0"/>
              <a:t>から </a:t>
            </a:r>
            <a:r>
              <a:rPr lang="en-US" altLang="ja-JP" sz="2000" dirty="0"/>
              <a:t>“true” </a:t>
            </a:r>
            <a:r>
              <a:rPr lang="ja-JP" altLang="en-US" sz="2000" dirty="0"/>
              <a:t>に変更する。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233</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OTP </a:t>
            </a:r>
            <a:r>
              <a:rPr lang="ja-JP" altLang="en-US" sz="3200" dirty="0"/>
              <a:t>を電子メールの代わりに </a:t>
            </a:r>
            <a:r>
              <a:rPr lang="en-US" altLang="ja-JP" sz="3200" dirty="0"/>
              <a:t>SMS </a:t>
            </a:r>
            <a:r>
              <a:rPr lang="ja-JP" altLang="en-US" sz="3200" dirty="0"/>
              <a:t>で送信する </a:t>
            </a:r>
            <a:r>
              <a:rPr lang="en-US" altLang="ja-JP" sz="3200" dirty="0"/>
              <a:t>(</a:t>
            </a:r>
            <a:r>
              <a:rPr lang="ja-JP" altLang="en-US" sz="3200" dirty="0"/>
              <a:t>続き</a:t>
            </a:r>
            <a:r>
              <a:rPr lang="en-US" altLang="ja-JP" sz="3200" dirty="0"/>
              <a:t>)</a:t>
            </a:r>
            <a:endParaRPr kumimoji="1" lang="ja-JP" altLang="en-US" sz="3200" dirty="0"/>
          </a:p>
        </p:txBody>
      </p:sp>
      <p:pic>
        <p:nvPicPr>
          <p:cNvPr id="5" name="図 4"/>
          <p:cNvPicPr>
            <a:picLocks noChangeAspect="1"/>
          </p:cNvPicPr>
          <p:nvPr/>
        </p:nvPicPr>
        <p:blipFill>
          <a:blip r:embed="rId2"/>
          <a:stretch>
            <a:fillRect/>
          </a:stretch>
        </p:blipFill>
        <p:spPr>
          <a:xfrm>
            <a:off x="3364136" y="3271649"/>
            <a:ext cx="7705725" cy="723900"/>
          </a:xfrm>
          <a:prstGeom prst="rect">
            <a:avLst/>
          </a:prstGeom>
          <a:ln w="38100">
            <a:solidFill>
              <a:schemeClr val="tx1"/>
            </a:solidFill>
          </a:ln>
        </p:spPr>
      </p:pic>
      <p:sp>
        <p:nvSpPr>
          <p:cNvPr id="6" name="正方形/長方形 5"/>
          <p:cNvSpPr/>
          <p:nvPr/>
        </p:nvSpPr>
        <p:spPr>
          <a:xfrm>
            <a:off x="6723492" y="3799656"/>
            <a:ext cx="607475" cy="2532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7195795" y="4140412"/>
            <a:ext cx="2329732" cy="369332"/>
          </a:xfrm>
          <a:prstGeom prst="rect">
            <a:avLst/>
          </a:prstGeom>
          <a:noFill/>
        </p:spPr>
        <p:txBody>
          <a:bodyPr wrap="square" rtlCol="0">
            <a:spAutoFit/>
          </a:bodyPr>
          <a:lstStyle/>
          <a:p>
            <a:r>
              <a:rPr kumimoji="1" lang="ja-JP" altLang="en-US" b="1" dirty="0"/>
              <a:t>→ </a:t>
            </a:r>
            <a:r>
              <a:rPr kumimoji="1" lang="en-US" altLang="ja-JP" b="1" dirty="0"/>
              <a:t>true </a:t>
            </a:r>
            <a:r>
              <a:rPr kumimoji="1" lang="ja-JP" altLang="en-US" b="1" dirty="0"/>
              <a:t>に変更</a:t>
            </a:r>
          </a:p>
        </p:txBody>
      </p:sp>
      <p:pic>
        <p:nvPicPr>
          <p:cNvPr id="9" name="図 8"/>
          <p:cNvPicPr>
            <a:picLocks noChangeAspect="1"/>
          </p:cNvPicPr>
          <p:nvPr/>
        </p:nvPicPr>
        <p:blipFill>
          <a:blip r:embed="rId3"/>
          <a:stretch>
            <a:fillRect/>
          </a:stretch>
        </p:blipFill>
        <p:spPr>
          <a:xfrm>
            <a:off x="778358" y="4434188"/>
            <a:ext cx="3390011" cy="2024011"/>
          </a:xfrm>
          <a:prstGeom prst="rect">
            <a:avLst/>
          </a:prstGeom>
          <a:ln w="28575">
            <a:solidFill>
              <a:schemeClr val="tx1"/>
            </a:solidFill>
          </a:ln>
        </p:spPr>
      </p:pic>
      <p:sp>
        <p:nvSpPr>
          <p:cNvPr id="10" name="テキスト ボックス 9"/>
          <p:cNvSpPr txBox="1"/>
          <p:nvPr/>
        </p:nvSpPr>
        <p:spPr>
          <a:xfrm>
            <a:off x="560676" y="6536809"/>
            <a:ext cx="4330517" cy="369332"/>
          </a:xfrm>
          <a:prstGeom prst="rect">
            <a:avLst/>
          </a:prstGeom>
          <a:noFill/>
        </p:spPr>
        <p:txBody>
          <a:bodyPr wrap="square" rtlCol="0">
            <a:spAutoFit/>
          </a:bodyPr>
          <a:lstStyle/>
          <a:p>
            <a:r>
              <a:rPr kumimoji="1" lang="en-US" altLang="ja-JP" dirty="0"/>
              <a:t>SMS </a:t>
            </a:r>
            <a:r>
              <a:rPr kumimoji="1" lang="ja-JP" altLang="en-US" dirty="0"/>
              <a:t>で </a:t>
            </a:r>
            <a:r>
              <a:rPr kumimoji="1" lang="en-US" altLang="ja-JP" dirty="0"/>
              <a:t>OTP </a:t>
            </a:r>
            <a:r>
              <a:rPr kumimoji="1" lang="ja-JP" altLang="en-US" dirty="0"/>
              <a:t>を送信した際の受信側画面例</a:t>
            </a:r>
          </a:p>
        </p:txBody>
      </p:sp>
      <p:sp>
        <p:nvSpPr>
          <p:cNvPr id="11" name="テキスト ボックス 10"/>
          <p:cNvSpPr txBox="1"/>
          <p:nvPr/>
        </p:nvSpPr>
        <p:spPr>
          <a:xfrm>
            <a:off x="5287618" y="5241990"/>
            <a:ext cx="6375661" cy="1200329"/>
          </a:xfrm>
          <a:prstGeom prst="rect">
            <a:avLst/>
          </a:prstGeom>
          <a:solidFill>
            <a:srgbClr val="FFFFCC"/>
          </a:solidFill>
          <a:ln w="19050">
            <a:solidFill>
              <a:srgbClr val="FF0000"/>
            </a:solidFill>
          </a:ln>
        </p:spPr>
        <p:txBody>
          <a:bodyPr wrap="square" rtlCol="0">
            <a:spAutoFit/>
          </a:bodyPr>
          <a:lstStyle/>
          <a:p>
            <a:r>
              <a:rPr kumimoji="1" lang="en-US" altLang="ja-JP" dirty="0"/>
              <a:t>SMS </a:t>
            </a:r>
            <a:r>
              <a:rPr kumimoji="1" lang="ja-JP" altLang="en-US" dirty="0"/>
              <a:t>は、通信キャリアや </a:t>
            </a:r>
            <a:r>
              <a:rPr kumimoji="1" lang="en-US" altLang="ja-JP" dirty="0"/>
              <a:t>Amazon </a:t>
            </a:r>
            <a:r>
              <a:rPr kumimoji="1" lang="ja-JP" altLang="en-US" dirty="0"/>
              <a:t>のシステムの負荷や電波状況などにより、正常に送信されない可能性がある。</a:t>
            </a:r>
          </a:p>
          <a:p>
            <a:r>
              <a:rPr kumimoji="1" lang="en-US" altLang="ja-JP" dirty="0"/>
              <a:t>OTP </a:t>
            </a:r>
            <a:r>
              <a:rPr kumimoji="1" lang="ja-JP" altLang="en-US" dirty="0"/>
              <a:t>を利用する場合は、ユーザーには、必ず、「非常用 </a:t>
            </a:r>
            <a:r>
              <a:rPr kumimoji="1" lang="en-US" altLang="ja-JP" dirty="0"/>
              <a:t>OTP </a:t>
            </a:r>
            <a:r>
              <a:rPr kumimoji="1" lang="ja-JP" altLang="en-US" dirty="0"/>
              <a:t>代替コード </a:t>
            </a:r>
            <a:r>
              <a:rPr kumimoji="1" lang="en-US" altLang="ja-JP" dirty="0"/>
              <a:t>(30 </a:t>
            </a:r>
            <a:r>
              <a:rPr kumimoji="1" lang="ja-JP" altLang="en-US" dirty="0"/>
              <a:t>桁</a:t>
            </a:r>
            <a:r>
              <a:rPr kumimoji="1" lang="en-US" altLang="ja-JP" dirty="0"/>
              <a:t>)</a:t>
            </a:r>
            <a:r>
              <a:rPr kumimoji="1" lang="ja-JP" altLang="en-US" dirty="0"/>
              <a:t>」をユーザーに控えておくよう指示すること。</a:t>
            </a:r>
          </a:p>
        </p:txBody>
      </p:sp>
    </p:spTree>
    <p:extLst>
      <p:ext uri="{BB962C8B-B14F-4D97-AF65-F5344CB8AC3E}">
        <p14:creationId xmlns:p14="http://schemas.microsoft.com/office/powerpoint/2010/main" val="367888979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0" y="1042288"/>
            <a:ext cx="11545223" cy="2787250"/>
          </a:xfrm>
        </p:spPr>
        <p:txBody>
          <a:bodyPr>
            <a:normAutofit fontScale="55000" lnSpcReduction="20000"/>
          </a:bodyPr>
          <a:lstStyle/>
          <a:p>
            <a:pPr>
              <a:lnSpc>
                <a:spcPct val="120000"/>
              </a:lnSpc>
            </a:pPr>
            <a:r>
              <a:rPr lang="ja-JP" altLang="en-US" dirty="0"/>
              <a:t>第 </a:t>
            </a:r>
            <a:r>
              <a:rPr lang="en-US" altLang="ja-JP" dirty="0"/>
              <a:t>3B </a:t>
            </a:r>
            <a:r>
              <a:rPr lang="ja-JP" altLang="en-US" dirty="0"/>
              <a:t>章または第 </a:t>
            </a:r>
            <a:r>
              <a:rPr lang="en-US" altLang="ja-JP" dirty="0"/>
              <a:t>4B </a:t>
            </a:r>
            <a:r>
              <a:rPr lang="ja-JP" altLang="en-US" dirty="0"/>
              <a:t>章で構築した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a:t>HTTPS (SSL) </a:t>
            </a:r>
            <a:r>
              <a:rPr lang="ja-JP" altLang="en-US" dirty="0"/>
              <a:t>の </a:t>
            </a:r>
            <a:r>
              <a:rPr lang="en-US" altLang="ja-JP" dirty="0"/>
              <a:t>SSL </a:t>
            </a:r>
            <a:r>
              <a:rPr lang="ja-JP" altLang="en-US" dirty="0"/>
              <a:t>証明書は、デフォルトでは、初回起動時にランダムに生成された自己署名証明書となっている。</a:t>
            </a:r>
            <a:endParaRPr lang="en-US" altLang="ja-JP" dirty="0"/>
          </a:p>
          <a:p>
            <a:pPr lvl="1">
              <a:lnSpc>
                <a:spcPct val="120000"/>
              </a:lnSpc>
            </a:pPr>
            <a:r>
              <a:rPr lang="ja-JP" altLang="en-US" dirty="0"/>
              <a:t>ユーザーの画面に毎回 </a:t>
            </a:r>
            <a:r>
              <a:rPr lang="en-US" altLang="ja-JP" dirty="0"/>
              <a:t>SSL </a:t>
            </a:r>
            <a:r>
              <a:rPr lang="ja-JP" altLang="en-US" dirty="0"/>
              <a:t>証明書検証エラーが表示されてしまう。</a:t>
            </a:r>
            <a:endParaRPr lang="en-US" altLang="ja-JP" dirty="0"/>
          </a:p>
          <a:p>
            <a:pPr lvl="1">
              <a:lnSpc>
                <a:spcPct val="120000"/>
              </a:lnSpc>
            </a:pPr>
            <a:r>
              <a:rPr lang="ja-JP" altLang="en-US" dirty="0"/>
              <a:t>自己署名証明書であっても、ユーザーは証明書の中身 </a:t>
            </a:r>
            <a:r>
              <a:rPr lang="en-US" altLang="ja-JP" dirty="0"/>
              <a:t>(SHA-256 </a:t>
            </a:r>
            <a:r>
              <a:rPr lang="ja-JP" altLang="en-US" dirty="0"/>
              <a:t>ダイジェスト値等</a:t>
            </a:r>
            <a:r>
              <a:rPr lang="en-US" altLang="ja-JP" dirty="0"/>
              <a:t>) </a:t>
            </a:r>
            <a:r>
              <a:rPr lang="ja-JP" altLang="en-US" dirty="0"/>
              <a:t>を手動で検証すれば安全であるが、検証をせずに無視して接続をするユーザーが多く、セキュアではない。</a:t>
            </a:r>
            <a:endParaRPr lang="en-US" altLang="ja-JP" dirty="0"/>
          </a:p>
          <a:p>
            <a:pPr>
              <a:lnSpc>
                <a:spcPct val="120000"/>
              </a:lnSpc>
            </a:pPr>
            <a:r>
              <a:rPr lang="ja-JP" altLang="en-US" dirty="0"/>
              <a:t>テスト運用の際は、デフォルトの自己署名証明書でも十分であるが、多数の組織内ユーザーに利用してもらう場合は、正規の </a:t>
            </a:r>
            <a:r>
              <a:rPr lang="en-US" altLang="ja-JP" dirty="0"/>
              <a:t>SSL </a:t>
            </a:r>
            <a:r>
              <a:rPr lang="ja-JP" altLang="en-US" dirty="0"/>
              <a:t>証明書 </a:t>
            </a:r>
            <a:r>
              <a:rPr lang="en-US" altLang="ja-JP" dirty="0"/>
              <a:t>(Web </a:t>
            </a:r>
            <a:r>
              <a:rPr lang="ja-JP" altLang="en-US" dirty="0"/>
              <a:t>ブラウザで警告が表示されないもの</a:t>
            </a:r>
            <a:r>
              <a:rPr lang="en-US" altLang="ja-JP" dirty="0"/>
              <a:t>) </a:t>
            </a:r>
            <a:r>
              <a:rPr lang="ja-JP" altLang="en-US" dirty="0"/>
              <a:t>を利用することが望ましい。</a:t>
            </a:r>
            <a:endParaRPr lang="en-US" altLang="ja-JP" dirty="0"/>
          </a:p>
          <a:p>
            <a:pPr>
              <a:lnSpc>
                <a:spcPct val="120000"/>
              </a:lnSpc>
            </a:pPr>
            <a:r>
              <a:rPr lang="ja-JP" altLang="en-US" dirty="0"/>
              <a:t>また、第 </a:t>
            </a:r>
            <a:r>
              <a:rPr lang="en-US" altLang="ja-JP" dirty="0"/>
              <a:t>3B </a:t>
            </a:r>
            <a:r>
              <a:rPr lang="ja-JP" altLang="en-US" dirty="0"/>
              <a:t>章または第 </a:t>
            </a:r>
            <a:r>
              <a:rPr lang="en-US" altLang="ja-JP" dirty="0"/>
              <a:t>4B </a:t>
            </a:r>
            <a:r>
              <a:rPr lang="ja-JP" altLang="en-US" dirty="0"/>
              <a:t>章の説明では、テストとして </a:t>
            </a:r>
            <a:r>
              <a:rPr lang="en-US" altLang="ja-JP" dirty="0"/>
              <a:t>https://1.2.3.4/ </a:t>
            </a:r>
            <a:r>
              <a:rPr lang="ja-JP" altLang="en-US" dirty="0"/>
              <a:t>のような </a:t>
            </a:r>
            <a:r>
              <a:rPr lang="en-US" altLang="ja-JP" dirty="0"/>
              <a:t>IP </a:t>
            </a:r>
            <a:r>
              <a:rPr lang="ja-JP" altLang="en-US" dirty="0"/>
              <a:t>アドレスで </a:t>
            </a:r>
            <a:r>
              <a:rPr lang="en-US" altLang="ja-JP" dirty="0"/>
              <a:t>HTML5 </a:t>
            </a:r>
            <a:r>
              <a:rPr lang="ja-JP" altLang="en-US" dirty="0"/>
              <a:t>版 </a:t>
            </a:r>
            <a:r>
              <a:rPr lang="en-US" altLang="ja-JP" dirty="0"/>
              <a:t>Web </a:t>
            </a:r>
            <a:r>
              <a:rPr lang="ja-JP" altLang="en-US" dirty="0"/>
              <a:t>クライアントにアクセスしていたが、本番運用では、</a:t>
            </a:r>
            <a:r>
              <a:rPr lang="en-US" altLang="ja-JP" dirty="0"/>
              <a:t>DNS </a:t>
            </a:r>
            <a:r>
              <a:rPr lang="ja-JP" altLang="en-US" dirty="0"/>
              <a:t>を運用し、決められた </a:t>
            </a:r>
            <a:r>
              <a:rPr lang="en-US" altLang="ja-JP" dirty="0"/>
              <a:t>DNS </a:t>
            </a:r>
            <a:r>
              <a:rPr lang="ja-JP" altLang="en-US" dirty="0"/>
              <a:t>名を含む </a:t>
            </a:r>
            <a:r>
              <a:rPr lang="en-US" altLang="ja-JP" dirty="0"/>
              <a:t>URL</a:t>
            </a:r>
            <a:r>
              <a:rPr lang="ja-JP" altLang="en-US" dirty="0"/>
              <a:t> </a:t>
            </a:r>
            <a:r>
              <a:rPr lang="en-US" altLang="ja-JP" dirty="0"/>
              <a:t>(</a:t>
            </a:r>
            <a:r>
              <a:rPr lang="ja-JP" altLang="en-US" dirty="0"/>
              <a:t>例</a:t>
            </a:r>
            <a:r>
              <a:rPr lang="en-US" altLang="ja-JP" dirty="0"/>
              <a:t>: https://telework.example.org/) </a:t>
            </a:r>
            <a:r>
              <a:rPr lang="ja-JP" altLang="en-US" dirty="0"/>
              <a:t>をユーザーに周知し、ユーザーはその </a:t>
            </a:r>
            <a:r>
              <a:rPr lang="en-US" altLang="ja-JP" dirty="0"/>
              <a:t>DNS </a:t>
            </a:r>
            <a:r>
              <a:rPr lang="ja-JP" altLang="en-US" dirty="0"/>
              <a:t>名でアクセスすることが望ましい。ここで、</a:t>
            </a:r>
            <a:r>
              <a:rPr lang="en-US" altLang="ja-JP" dirty="0"/>
              <a:t>SSL </a:t>
            </a:r>
            <a:r>
              <a:rPr lang="ja-JP" altLang="en-US" dirty="0"/>
              <a:t>証明書は、その </a:t>
            </a:r>
            <a:r>
              <a:rPr lang="en-US" altLang="ja-JP" dirty="0"/>
              <a:t>DNS </a:t>
            </a:r>
            <a:r>
              <a:rPr lang="ja-JP" altLang="en-US" dirty="0"/>
              <a:t>ホスト名と一致させる必要がある。</a:t>
            </a:r>
            <a:endParaRPr lang="en-US" altLang="ja-JP"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234</a:t>
            </a:fld>
            <a:endParaRPr kumimoji="1" lang="ja-JP" altLang="en-US" dirty="0"/>
          </a:p>
        </p:txBody>
      </p:sp>
      <p:sp>
        <p:nvSpPr>
          <p:cNvPr id="5" name="タイトル 4"/>
          <p:cNvSpPr>
            <a:spLocks noGrp="1"/>
          </p:cNvSpPr>
          <p:nvPr>
            <p:ph type="title"/>
          </p:nvPr>
        </p:nvSpPr>
        <p:spPr/>
        <p:txBody>
          <a:bodyPr>
            <a:noAutofit/>
          </a:bodyPr>
          <a:lstStyle/>
          <a:p>
            <a:r>
              <a:rPr kumimoji="1" lang="en-US" altLang="ja-JP" sz="2400" dirty="0"/>
              <a:t>8-20. </a:t>
            </a:r>
            <a:r>
              <a:rPr lang="ja-JP" altLang="en-US" sz="2400" dirty="0"/>
              <a:t>「</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a:t>サーバー」のドメイン名および </a:t>
            </a:r>
            <a:r>
              <a:rPr lang="en-US" altLang="ja-JP" sz="2400" dirty="0"/>
              <a:t>SSL </a:t>
            </a:r>
            <a:r>
              <a:rPr lang="ja-JP" altLang="en-US" sz="2400" dirty="0"/>
              <a:t>証明書の設定方法</a:t>
            </a:r>
            <a:endParaRPr kumimoji="1" lang="ja-JP" altLang="en-US" sz="2400" dirty="0"/>
          </a:p>
        </p:txBody>
      </p:sp>
      <p:sp>
        <p:nvSpPr>
          <p:cNvPr id="7" name="コンテンツ プレースホルダー 5"/>
          <p:cNvSpPr txBox="1">
            <a:spLocks/>
          </p:cNvSpPr>
          <p:nvPr/>
        </p:nvSpPr>
        <p:spPr>
          <a:xfrm>
            <a:off x="332741" y="4642338"/>
            <a:ext cx="9217660" cy="2241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20000"/>
              </a:lnSpc>
            </a:pPr>
            <a:r>
              <a:rPr lang="ja-JP" altLang="en-US" sz="2000" dirty="0"/>
              <a:t>手法 </a:t>
            </a:r>
            <a:r>
              <a:rPr lang="en-US" altLang="ja-JP" sz="2000" dirty="0"/>
              <a:t>1. </a:t>
            </a:r>
            <a:r>
              <a:rPr lang="ja-JP" altLang="en-US" sz="2000" dirty="0"/>
              <a:t>持ち込み商用証明書のインストール </a:t>
            </a:r>
            <a:r>
              <a:rPr lang="en-US" altLang="ja-JP" sz="2000" dirty="0"/>
              <a:t>(Web </a:t>
            </a:r>
            <a:r>
              <a:rPr lang="ja-JP" altLang="en-US" sz="2000" dirty="0"/>
              <a:t>サーバーに </a:t>
            </a:r>
            <a:r>
              <a:rPr lang="en-US" altLang="ja-JP" sz="2000" dirty="0"/>
              <a:t>.</a:t>
            </a:r>
            <a:r>
              <a:rPr lang="en-US" altLang="ja-JP" sz="2000" dirty="0" err="1"/>
              <a:t>pfx</a:t>
            </a:r>
            <a:r>
              <a:rPr lang="en-US" altLang="ja-JP" sz="2000" dirty="0"/>
              <a:t> </a:t>
            </a:r>
            <a:r>
              <a:rPr lang="ja-JP" altLang="en-US" sz="2000" dirty="0"/>
              <a:t>ファイルを書き込む</a:t>
            </a:r>
            <a:r>
              <a:rPr lang="en-US" altLang="ja-JP" sz="2000" dirty="0"/>
              <a:t>)</a:t>
            </a:r>
          </a:p>
          <a:p>
            <a:pPr>
              <a:lnSpc>
                <a:spcPct val="120000"/>
              </a:lnSpc>
            </a:pPr>
            <a:r>
              <a:rPr lang="ja-JP" altLang="en-US" sz="2000" dirty="0"/>
              <a:t>手法 </a:t>
            </a:r>
            <a:r>
              <a:rPr lang="en-US" altLang="ja-JP" sz="2000" dirty="0"/>
              <a:t>2. Let’s Encrypt </a:t>
            </a:r>
            <a:r>
              <a:rPr lang="ja-JP" altLang="en-US" sz="2000" dirty="0"/>
              <a:t>証明書 </a:t>
            </a:r>
            <a:r>
              <a:rPr lang="en-US" altLang="ja-JP" sz="2000" dirty="0"/>
              <a:t>(</a:t>
            </a:r>
            <a:r>
              <a:rPr lang="ja-JP" altLang="en-US" sz="2000" dirty="0"/>
              <a:t>無償</a:t>
            </a:r>
            <a:r>
              <a:rPr lang="en-US" altLang="ja-JP" sz="2000" dirty="0"/>
              <a:t>) </a:t>
            </a:r>
            <a:r>
              <a:rPr lang="ja-JP" altLang="en-US" sz="2000" dirty="0"/>
              <a:t>による自動取得・自動更新</a:t>
            </a:r>
            <a:endParaRPr lang="en-US" altLang="ja-JP" sz="2000" dirty="0"/>
          </a:p>
          <a:p>
            <a:pPr>
              <a:lnSpc>
                <a:spcPct val="120000"/>
              </a:lnSpc>
            </a:pPr>
            <a:r>
              <a:rPr lang="ja-JP" altLang="en-US" sz="2000" dirty="0"/>
              <a:t>手法 </a:t>
            </a:r>
            <a:r>
              <a:rPr lang="en-US" altLang="ja-JP" sz="2000" dirty="0"/>
              <a:t>3. </a:t>
            </a:r>
            <a:r>
              <a:rPr lang="ja-JP" altLang="en-US" sz="2000" dirty="0"/>
              <a:t>独自に構築する証明書ファイル提供サーバーからの自動更新</a:t>
            </a:r>
            <a:endParaRPr lang="en-US" altLang="ja-JP" sz="2000" dirty="0"/>
          </a:p>
        </p:txBody>
      </p:sp>
      <p:sp>
        <p:nvSpPr>
          <p:cNvPr id="8" name="テキスト ボックス 7"/>
          <p:cNvSpPr txBox="1"/>
          <p:nvPr/>
        </p:nvSpPr>
        <p:spPr>
          <a:xfrm>
            <a:off x="332740" y="3833486"/>
            <a:ext cx="11545223" cy="646331"/>
          </a:xfrm>
          <a:prstGeom prst="rect">
            <a:avLst/>
          </a:prstGeom>
          <a:noFill/>
        </p:spPr>
        <p:txBody>
          <a:bodyPr wrap="square" rtlCol="0">
            <a:spAutoFit/>
          </a:bodyPr>
          <a:lstStyle/>
          <a:p>
            <a:r>
              <a:rPr kumimoji="1" lang="ja-JP" altLang="en-US" dirty="0"/>
              <a:t>ドメイン名 </a:t>
            </a:r>
            <a:r>
              <a:rPr kumimoji="1" lang="en-US" altLang="ja-JP" dirty="0"/>
              <a:t>(DNS </a:t>
            </a:r>
            <a:r>
              <a:rPr kumimoji="1" lang="ja-JP" altLang="en-US" dirty="0"/>
              <a:t>名</a:t>
            </a:r>
            <a:r>
              <a:rPr kumimoji="1" lang="en-US" altLang="ja-JP" dirty="0"/>
              <a:t>) </a:t>
            </a:r>
            <a:r>
              <a:rPr kumimoji="1" lang="ja-JP" altLang="en-US" dirty="0"/>
              <a:t>が決まり、</a:t>
            </a:r>
            <a:r>
              <a:rPr kumimoji="1" lang="en-US" altLang="ja-JP" dirty="0"/>
              <a:t>SSL </a:t>
            </a:r>
            <a:r>
              <a:rPr kumimoji="1" lang="ja-JP" altLang="en-US" dirty="0"/>
              <a:t>証明書を運用することになった場合は、以下の </a:t>
            </a:r>
            <a:r>
              <a:rPr kumimoji="1" lang="en-US" altLang="ja-JP" dirty="0"/>
              <a:t>3 </a:t>
            </a:r>
            <a:r>
              <a:rPr kumimoji="1" lang="ja-JP" altLang="en-US" dirty="0" err="1"/>
              <a:t>つの</a:t>
            </a:r>
            <a:r>
              <a:rPr kumimoji="1" lang="ja-JP" altLang="en-US" dirty="0"/>
              <a:t>手法のうち</a:t>
            </a:r>
            <a:r>
              <a:rPr kumimoji="1" lang="ja-JP" altLang="en-US" b="1" u="sng" dirty="0">
                <a:solidFill>
                  <a:srgbClr val="0000FF"/>
                </a:solidFill>
              </a:rPr>
              <a:t>いずれか </a:t>
            </a:r>
            <a:r>
              <a:rPr kumimoji="1" lang="en-US" altLang="ja-JP" b="1" u="sng" dirty="0">
                <a:solidFill>
                  <a:srgbClr val="0000FF"/>
                </a:solidFill>
              </a:rPr>
              <a:t>1 </a:t>
            </a:r>
            <a:r>
              <a:rPr kumimoji="1" lang="ja-JP" altLang="en-US" b="1" u="sng" dirty="0" err="1">
                <a:solidFill>
                  <a:srgbClr val="0000FF"/>
                </a:solidFill>
              </a:rPr>
              <a:t>つ</a:t>
            </a:r>
            <a:r>
              <a:rPr kumimoji="1" lang="ja-JP" altLang="en-US" dirty="0" err="1"/>
              <a:t>を</a:t>
            </a:r>
            <a:r>
              <a:rPr kumimoji="1" lang="ja-JP" altLang="en-US" dirty="0"/>
              <a:t>選択することで、</a:t>
            </a:r>
            <a:r>
              <a:rPr lang="en-US" altLang="ja-JP" dirty="0"/>
              <a:t>SSL </a:t>
            </a:r>
            <a:r>
              <a:rPr lang="ja-JP" altLang="en-US" dirty="0"/>
              <a:t>証明書を正しく運用することができる</a:t>
            </a:r>
            <a:r>
              <a:rPr kumimoji="1" lang="ja-JP" altLang="en-US" dirty="0"/>
              <a:t>。いずれも実現は容易である。</a:t>
            </a:r>
          </a:p>
        </p:txBody>
      </p:sp>
      <p:sp>
        <p:nvSpPr>
          <p:cNvPr id="9" name="テキスト ボックス 8"/>
          <p:cNvSpPr txBox="1"/>
          <p:nvPr/>
        </p:nvSpPr>
        <p:spPr>
          <a:xfrm>
            <a:off x="9222154" y="4723612"/>
            <a:ext cx="2969846" cy="369332"/>
          </a:xfrm>
          <a:prstGeom prst="rect">
            <a:avLst/>
          </a:prstGeom>
          <a:noFill/>
        </p:spPr>
        <p:txBody>
          <a:bodyPr wrap="square" rtlCol="0">
            <a:spAutoFit/>
          </a:bodyPr>
          <a:lstStyle/>
          <a:p>
            <a:r>
              <a:rPr kumimoji="1" lang="ja-JP" altLang="en-US" dirty="0">
                <a:solidFill>
                  <a:schemeClr val="accent6">
                    <a:lumMod val="75000"/>
                  </a:schemeClr>
                </a:solidFill>
              </a:rPr>
              <a:t>← 証明書購入費用が発生。</a:t>
            </a:r>
          </a:p>
        </p:txBody>
      </p:sp>
      <p:sp>
        <p:nvSpPr>
          <p:cNvPr id="10" name="テキスト ボックス 9"/>
          <p:cNvSpPr txBox="1"/>
          <p:nvPr/>
        </p:nvSpPr>
        <p:spPr>
          <a:xfrm>
            <a:off x="7229231" y="5078315"/>
            <a:ext cx="4807259" cy="646331"/>
          </a:xfrm>
          <a:prstGeom prst="rect">
            <a:avLst/>
          </a:prstGeom>
          <a:noFill/>
        </p:spPr>
        <p:txBody>
          <a:bodyPr wrap="square" rtlCol="0">
            <a:spAutoFit/>
          </a:bodyPr>
          <a:lstStyle/>
          <a:p>
            <a:r>
              <a:rPr kumimoji="1" lang="ja-JP" altLang="en-US" dirty="0">
                <a:solidFill>
                  <a:schemeClr val="accent2">
                    <a:lumMod val="75000"/>
                  </a:schemeClr>
                </a:solidFill>
              </a:rPr>
              <a:t>← 無料、今すぐ実現可能。ただし </a:t>
            </a:r>
            <a:r>
              <a:rPr kumimoji="1" lang="en-US" altLang="ja-JP" dirty="0">
                <a:solidFill>
                  <a:schemeClr val="accent2">
                    <a:lumMod val="75000"/>
                  </a:schemeClr>
                </a:solidFill>
              </a:rPr>
              <a:t>Let’s Encrypt </a:t>
            </a:r>
            <a:r>
              <a:rPr kumimoji="1" lang="ja-JP" altLang="en-US" dirty="0">
                <a:solidFill>
                  <a:schemeClr val="accent2">
                    <a:lumMod val="75000"/>
                  </a:schemeClr>
                </a:solidFill>
              </a:rPr>
              <a:t>が将来操業停止した場合は利用できなくなる。</a:t>
            </a:r>
          </a:p>
        </p:txBody>
      </p:sp>
      <p:sp>
        <p:nvSpPr>
          <p:cNvPr id="11" name="テキスト ボックス 10"/>
          <p:cNvSpPr txBox="1"/>
          <p:nvPr/>
        </p:nvSpPr>
        <p:spPr>
          <a:xfrm>
            <a:off x="7659475" y="5710017"/>
            <a:ext cx="4532525" cy="646331"/>
          </a:xfrm>
          <a:prstGeom prst="rect">
            <a:avLst/>
          </a:prstGeom>
          <a:noFill/>
        </p:spPr>
        <p:txBody>
          <a:bodyPr wrap="square" rtlCol="0">
            <a:spAutoFit/>
          </a:bodyPr>
          <a:lstStyle/>
          <a:p>
            <a:r>
              <a:rPr kumimoji="1" lang="ja-JP" altLang="en-US" dirty="0">
                <a:solidFill>
                  <a:srgbClr val="0070C0"/>
                </a:solidFill>
              </a:rPr>
              <a:t>← 証明書集中管理サーバーを別に立て、そこから証明書を定期的にダウンロードする手法。</a:t>
            </a:r>
          </a:p>
        </p:txBody>
      </p:sp>
    </p:spTree>
    <p:extLst>
      <p:ext uri="{BB962C8B-B14F-4D97-AF65-F5344CB8AC3E}">
        <p14:creationId xmlns:p14="http://schemas.microsoft.com/office/powerpoint/2010/main" val="114741125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p:txBody>
          <a:bodyPr>
            <a:normAutofit/>
          </a:bodyPr>
          <a:lstStyle/>
          <a:p>
            <a:pPr marL="342900" indent="-342900">
              <a:buFont typeface="+mj-lt"/>
              <a:buAutoNum type="arabicPeriod"/>
            </a:pPr>
            <a:r>
              <a:rPr kumimoji="1" lang="ja-JP" altLang="en-US" sz="1800" dirty="0"/>
              <a:t>運用したいサーバーの </a:t>
            </a:r>
            <a:r>
              <a:rPr kumimoji="1" lang="en-US" altLang="ja-JP" sz="1800" dirty="0"/>
              <a:t>DNS FQDN </a:t>
            </a:r>
            <a:r>
              <a:rPr kumimoji="1" lang="ja-JP" altLang="en-US" sz="1800" dirty="0"/>
              <a:t>文字列を元に、商用の </a:t>
            </a:r>
            <a:r>
              <a:rPr kumimoji="1" lang="en-US" altLang="ja-JP" sz="1800" dirty="0"/>
              <a:t>Web </a:t>
            </a:r>
            <a:r>
              <a:rPr kumimoji="1" lang="ja-JP" altLang="en-US" sz="1800" dirty="0"/>
              <a:t>ブラウザ用 </a:t>
            </a:r>
            <a:r>
              <a:rPr kumimoji="1" lang="en-US" altLang="ja-JP" sz="1800" dirty="0"/>
              <a:t>SSL (HTTPS) </a:t>
            </a:r>
            <a:r>
              <a:rPr kumimoji="1" lang="ja-JP" altLang="en-US" sz="1800" dirty="0"/>
              <a:t>サーバー証明書を購入する。証明書は、</a:t>
            </a:r>
            <a:r>
              <a:rPr kumimoji="1" lang="en-US" altLang="ja-JP" sz="1800" dirty="0"/>
              <a:t>RSA 2048bit </a:t>
            </a:r>
            <a:r>
              <a:rPr kumimoji="1" lang="ja-JP" altLang="en-US" sz="1800" dirty="0"/>
              <a:t>または </a:t>
            </a:r>
            <a:r>
              <a:rPr kumimoji="1" lang="en-US" altLang="ja-JP" sz="1800" dirty="0"/>
              <a:t>4096bit </a:t>
            </a:r>
            <a:r>
              <a:rPr kumimoji="1" lang="ja-JP" altLang="en-US" sz="1800" dirty="0"/>
              <a:t>の鍵長である必要がある。ホスト単体の証明書、</a:t>
            </a:r>
            <a:r>
              <a:rPr kumimoji="1" lang="en-US" altLang="ja-JP" sz="1800" dirty="0"/>
              <a:t>SAN </a:t>
            </a:r>
            <a:r>
              <a:rPr kumimoji="1" lang="ja-JP" altLang="en-US" sz="1800" dirty="0"/>
              <a:t>証明書、ワイルドカード証明書のいずれでも運用可能である。</a:t>
            </a:r>
          </a:p>
          <a:p>
            <a:pPr marL="342900" indent="-342900">
              <a:buFont typeface="+mj-lt"/>
              <a:buAutoNum type="arabicPeriod"/>
            </a:pPr>
            <a:r>
              <a:rPr kumimoji="1" lang="en-US" altLang="ja-JP" sz="1800" dirty="0"/>
              <a:t>X.509 </a:t>
            </a:r>
            <a:r>
              <a:rPr kumimoji="1" lang="ja-JP" altLang="en-US" sz="1800" dirty="0"/>
              <a:t>証明書、</a:t>
            </a:r>
            <a:r>
              <a:rPr kumimoji="1" lang="en-US" altLang="ja-JP" sz="1800" dirty="0"/>
              <a:t>X.509 </a:t>
            </a:r>
            <a:r>
              <a:rPr kumimoji="1" lang="ja-JP" altLang="en-US" sz="1800" dirty="0"/>
              <a:t>中間証明書チェーン </a:t>
            </a:r>
            <a:r>
              <a:rPr kumimoji="1" lang="en-US" altLang="ja-JP" sz="1800" dirty="0"/>
              <a:t>(</a:t>
            </a:r>
            <a:r>
              <a:rPr kumimoji="1" lang="ja-JP" altLang="en-US" sz="1800" dirty="0"/>
              <a:t>存在する場合</a:t>
            </a:r>
            <a:r>
              <a:rPr kumimoji="1" lang="en-US" altLang="ja-JP" sz="1800" dirty="0"/>
              <a:t>) </a:t>
            </a:r>
            <a:r>
              <a:rPr kumimoji="1" lang="ja-JP" altLang="en-US" sz="1800" dirty="0"/>
              <a:t>および秘密鍵を、一般的な </a:t>
            </a:r>
            <a:r>
              <a:rPr lang="en-US" altLang="ja-JP" sz="1800" dirty="0"/>
              <a:t>PKCS#12 (</a:t>
            </a:r>
            <a:r>
              <a:rPr lang="ja-JP" altLang="en-US" sz="1800" dirty="0"/>
              <a:t>拡張子が </a:t>
            </a:r>
            <a:r>
              <a:rPr lang="en-US" altLang="ja-JP" sz="1800" dirty="0"/>
              <a:t>.p12 </a:t>
            </a:r>
            <a:r>
              <a:rPr lang="ja-JP" altLang="en-US" sz="1800" dirty="0"/>
              <a:t>または </a:t>
            </a:r>
            <a:r>
              <a:rPr lang="en-US" altLang="ja-JP" sz="1800" dirty="0"/>
              <a:t>.</a:t>
            </a:r>
            <a:r>
              <a:rPr lang="en-US" altLang="ja-JP" sz="1800" dirty="0" err="1"/>
              <a:t>pfx</a:t>
            </a:r>
            <a:r>
              <a:rPr lang="en-US" altLang="ja-JP" sz="1800" dirty="0"/>
              <a:t> </a:t>
            </a:r>
            <a:r>
              <a:rPr lang="ja-JP" altLang="en-US" sz="1800" dirty="0"/>
              <a:t>のファイル</a:t>
            </a:r>
            <a:r>
              <a:rPr lang="en-US" altLang="ja-JP" sz="1800" dirty="0"/>
              <a:t>)</a:t>
            </a:r>
            <a:r>
              <a:rPr lang="ja-JP" altLang="en-US" sz="1800" dirty="0"/>
              <a:t> 形式で用意する。</a:t>
            </a:r>
            <a:endParaRPr lang="en-US" altLang="ja-JP" sz="1800" dirty="0"/>
          </a:p>
          <a:p>
            <a:pPr lvl="1"/>
            <a:r>
              <a:rPr lang="ja-JP" altLang="en-US" sz="1600" dirty="0"/>
              <a:t>手元にあるファイルが、</a:t>
            </a:r>
            <a:r>
              <a:rPr lang="en-US" altLang="ja-JP" sz="1600" dirty="0"/>
              <a:t>RSA </a:t>
            </a:r>
            <a:r>
              <a:rPr lang="ja-JP" altLang="en-US" sz="1600" dirty="0"/>
              <a:t>秘密鍵ファイルおよび </a:t>
            </a:r>
            <a:r>
              <a:rPr lang="en-US" altLang="ja-JP" sz="1600" dirty="0"/>
              <a:t>PEM </a:t>
            </a:r>
            <a:r>
              <a:rPr lang="ja-JP" altLang="en-US" sz="1600" dirty="0"/>
              <a:t>形式の証明書ファイル </a:t>
            </a:r>
            <a:r>
              <a:rPr lang="en-US" altLang="ja-JP" sz="1600" dirty="0"/>
              <a:t>(</a:t>
            </a:r>
            <a:r>
              <a:rPr lang="ja-JP" altLang="en-US" sz="1600" dirty="0"/>
              <a:t>分離されている</a:t>
            </a:r>
            <a:r>
              <a:rPr lang="en-US" altLang="ja-JP" sz="1600" dirty="0"/>
              <a:t>) </a:t>
            </a:r>
            <a:r>
              <a:rPr lang="ja-JP" altLang="en-US" sz="1600" dirty="0"/>
              <a:t>の場合は、</a:t>
            </a:r>
            <a:br>
              <a:rPr lang="en-US" altLang="ja-JP" sz="1600" dirty="0"/>
            </a:br>
            <a:r>
              <a:rPr lang="en-US" altLang="ja-JP" sz="1600" b="1" u="sng" dirty="0">
                <a:solidFill>
                  <a:srgbClr val="0000FF"/>
                </a:solidFill>
              </a:rPr>
              <a:t>https://github.com/IPA-CyberLab/IPA-DN-Misc/blob/main/Docs/210918_openssl_pem_to_pfx/README.md</a:t>
            </a:r>
            <a:br>
              <a:rPr lang="en-US" altLang="ja-JP" sz="1600" dirty="0"/>
            </a:br>
            <a:r>
              <a:rPr lang="ja-JP" altLang="en-US" sz="1600" dirty="0"/>
              <a:t>の解説の手順で、容易に </a:t>
            </a:r>
            <a:r>
              <a:rPr lang="en-US" altLang="ja-JP" sz="1600" dirty="0"/>
              <a:t>.</a:t>
            </a:r>
            <a:r>
              <a:rPr lang="en-US" altLang="ja-JP" sz="1600" dirty="0" err="1"/>
              <a:t>pfx</a:t>
            </a:r>
            <a:r>
              <a:rPr lang="en-US" altLang="ja-JP" sz="1600" dirty="0"/>
              <a:t> </a:t>
            </a:r>
            <a:r>
              <a:rPr lang="ja-JP" altLang="en-US" sz="1600" dirty="0"/>
              <a:t>ファイルに変換することができる。</a:t>
            </a:r>
            <a:endParaRPr lang="en-US" altLang="ja-JP" sz="1600" dirty="0"/>
          </a:p>
          <a:p>
            <a:pPr marL="342900" indent="-342900">
              <a:buFont typeface="+mj-lt"/>
              <a:buAutoNum type="arabicPeriod"/>
            </a:pPr>
            <a:r>
              <a:rPr lang="en-US" altLang="ja-JP" sz="1800" dirty="0"/>
              <a:t>2</a:t>
            </a:r>
            <a:r>
              <a:rPr lang="ja-JP" altLang="en-US" sz="1800" dirty="0"/>
              <a:t> で用意した </a:t>
            </a:r>
            <a:r>
              <a:rPr lang="en-US" altLang="ja-JP" sz="1800" dirty="0"/>
              <a:t>.</a:t>
            </a:r>
            <a:r>
              <a:rPr lang="en-US" altLang="ja-JP" sz="1800" dirty="0" err="1"/>
              <a:t>pfx</a:t>
            </a:r>
            <a:r>
              <a:rPr lang="en-US" altLang="ja-JP" sz="1800" dirty="0"/>
              <a:t> </a:t>
            </a:r>
            <a:r>
              <a:rPr lang="ja-JP" altLang="en-US" sz="1800" dirty="0"/>
              <a:t>ファイルを、「</a:t>
            </a:r>
            <a:r>
              <a:rPr lang="en-US" altLang="ja-JP" sz="1800" dirty="0" err="1"/>
              <a:t>default.pfx</a:t>
            </a:r>
            <a:r>
              <a:rPr lang="ja-JP" altLang="en-US" sz="1800" dirty="0"/>
              <a:t>」という名前とし、「</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a:t>サーバー」のホスト上の以下のファイルに上書きする。</a:t>
            </a:r>
            <a:endParaRPr lang="en-US" altLang="ja-JP" sz="1800" dirty="0"/>
          </a:p>
          <a:p>
            <a:pPr lvl="1"/>
            <a:r>
              <a:rPr lang="en-US" altLang="ja-JP" sz="1400" dirty="0"/>
              <a:t>Windows </a:t>
            </a:r>
            <a:r>
              <a:rPr lang="ja-JP" altLang="en-US" sz="1400" dirty="0"/>
              <a:t>をサーバーにしている場合</a:t>
            </a:r>
            <a:r>
              <a:rPr lang="en-US" altLang="ja-JP" sz="1400" dirty="0"/>
              <a:t>:</a:t>
            </a:r>
            <a:br>
              <a:rPr lang="en-US" altLang="ja-JP" sz="1400" dirty="0"/>
            </a:br>
            <a:r>
              <a:rPr lang="en-US" altLang="ja-JP" sz="1400" dirty="0"/>
              <a:t>『c:\</a:t>
            </a:r>
            <a:r>
              <a:rPr lang="en-US" altLang="ja-JP" sz="1400" dirty="0" err="1"/>
              <a:t>git</a:t>
            </a:r>
            <a:r>
              <a:rPr lang="en-US" altLang="ja-JP" sz="1400" dirty="0"/>
              <a:t>\IPA-DN-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StaticCerts</a:t>
            </a:r>
            <a:r>
              <a:rPr lang="en-US" altLang="ja-JP" sz="1400" dirty="0"/>
              <a:t>\</a:t>
            </a:r>
            <a:r>
              <a:rPr lang="en-US" altLang="ja-JP" sz="1400" dirty="0" err="1"/>
              <a:t>default.pfx</a:t>
            </a:r>
            <a:r>
              <a:rPr lang="en-US" altLang="ja-JP" sz="1400" dirty="0"/>
              <a:t>』</a:t>
            </a:r>
            <a:endParaRPr lang="ja-JP" altLang="en-US" sz="1400" dirty="0"/>
          </a:p>
          <a:p>
            <a:pPr lvl="1"/>
            <a:r>
              <a:rPr lang="en-US" altLang="ja-JP" sz="1400" dirty="0"/>
              <a:t>Linux </a:t>
            </a:r>
            <a:r>
              <a:rPr lang="ja-JP" altLang="en-US" sz="1400" dirty="0"/>
              <a:t>をサーバーにしている場合</a:t>
            </a:r>
            <a:r>
              <a:rPr lang="en-US" altLang="ja-JP" sz="1400" dirty="0"/>
              <a:t>:</a:t>
            </a:r>
            <a:br>
              <a:rPr lang="en-US" altLang="ja-JP" sz="1400" dirty="0"/>
            </a:br>
            <a:r>
              <a:rPr lang="en-US" altLang="ja-JP" sz="1400" dirty="0"/>
              <a:t>『~/IPA-DN-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StaticCerts</a:t>
            </a:r>
            <a:r>
              <a:rPr lang="en-US" altLang="ja-JP" sz="1400" dirty="0"/>
              <a:t>/</a:t>
            </a:r>
            <a:r>
              <a:rPr lang="en-US" altLang="ja-JP" sz="1400" dirty="0" err="1"/>
              <a:t>default.pfx</a:t>
            </a:r>
            <a:r>
              <a:rPr lang="en-US" altLang="ja-JP" sz="1400" dirty="0"/>
              <a:t>』</a:t>
            </a:r>
          </a:p>
          <a:p>
            <a:pPr marL="342900" indent="-342900">
              <a:buFont typeface="+mj-lt"/>
              <a:buAutoNum type="arabicPeriod"/>
            </a:pPr>
            <a:r>
              <a:rPr lang="en-US" altLang="ja-JP" sz="1800" dirty="0" err="1"/>
              <a:t>default.pfx</a:t>
            </a:r>
            <a:r>
              <a:rPr lang="en-US" altLang="ja-JP" sz="1800" dirty="0"/>
              <a:t> </a:t>
            </a:r>
            <a:r>
              <a:rPr lang="ja-JP" altLang="en-US" sz="1800" dirty="0"/>
              <a:t>ファイルの変更は、</a:t>
            </a:r>
            <a:r>
              <a:rPr lang="en-US" altLang="ja-JP" sz="1800" dirty="0"/>
              <a:t>60 </a:t>
            </a:r>
            <a:r>
              <a:rPr lang="ja-JP" altLang="en-US" sz="1800" dirty="0"/>
              <a:t>秒ごとに自動的にリロードされる。</a:t>
            </a:r>
            <a:r>
              <a:rPr lang="en-US" altLang="ja-JP" sz="1800" dirty="0"/>
              <a:t>Web </a:t>
            </a:r>
            <a:r>
              <a:rPr lang="ja-JP" altLang="en-US" sz="1800" dirty="0"/>
              <a:t>サーバープロセスを再起動することなく、最大 </a:t>
            </a:r>
            <a:r>
              <a:rPr lang="en-US" altLang="ja-JP" sz="1800" dirty="0"/>
              <a:t>60 </a:t>
            </a:r>
            <a:r>
              <a:rPr lang="ja-JP" altLang="en-US" sz="1800" dirty="0"/>
              <a:t>秒後に自動的に証明書ファイルが </a:t>
            </a:r>
            <a:r>
              <a:rPr lang="en-US" altLang="ja-JP" sz="1800" dirty="0"/>
              <a:t>HTTPS </a:t>
            </a:r>
            <a:r>
              <a:rPr lang="ja-JP" altLang="en-US" sz="1800" dirty="0"/>
              <a:t>アクセス時に使用されるようになる。</a:t>
            </a:r>
            <a:r>
              <a:rPr lang="en-US" altLang="ja-JP" sz="1800" dirty="0"/>
              <a:t>(</a:t>
            </a:r>
            <a:r>
              <a:rPr lang="ja-JP" altLang="en-US" sz="1800" dirty="0"/>
              <a:t>したがって、一定期間ごとの更新も容易である。</a:t>
            </a:r>
            <a:r>
              <a:rPr lang="en-US" altLang="ja-JP" sz="1800" dirty="0"/>
              <a:t>)</a:t>
            </a:r>
            <a:endParaRPr lang="ja-JP" altLang="en-US" sz="1800" dirty="0"/>
          </a:p>
          <a:p>
            <a:pPr marL="342900" indent="-342900">
              <a:buFont typeface="+mj-lt"/>
              <a:buAutoNum type="arabicPeriod"/>
            </a:pPr>
            <a:r>
              <a:rPr lang="ja-JP" altLang="en-US" sz="1800" dirty="0"/>
              <a:t>早速、</a:t>
            </a:r>
            <a:r>
              <a:rPr lang="en-US" altLang="ja-JP" sz="1800" dirty="0"/>
              <a:t>Web </a:t>
            </a:r>
            <a:r>
              <a:rPr lang="ja-JP" altLang="en-US" sz="1800" dirty="0"/>
              <a:t>ブラウザから、決められた </a:t>
            </a:r>
            <a:r>
              <a:rPr lang="en-US" altLang="ja-JP" sz="1800" dirty="0"/>
              <a:t>DNS FQDN </a:t>
            </a:r>
            <a:r>
              <a:rPr lang="ja-JP" altLang="en-US" sz="1800" dirty="0"/>
              <a:t>名を含む </a:t>
            </a:r>
            <a:r>
              <a:rPr lang="en-US" altLang="ja-JP" sz="1800" dirty="0"/>
              <a:t>URL (</a:t>
            </a:r>
            <a:r>
              <a:rPr lang="ja-JP" altLang="en-US" sz="1800" dirty="0"/>
              <a:t>例</a:t>
            </a:r>
            <a:r>
              <a:rPr lang="en-US" altLang="ja-JP" sz="1800" dirty="0"/>
              <a:t>: https://telework.example.org/) </a:t>
            </a:r>
            <a:r>
              <a:rPr lang="ja-JP" altLang="en-US" sz="1800" dirty="0"/>
              <a:t>でアクセスし、</a:t>
            </a:r>
            <a:r>
              <a:rPr lang="en-US" altLang="ja-JP" sz="1800" dirty="0"/>
              <a:t>SSL </a:t>
            </a:r>
            <a:r>
              <a:rPr lang="ja-JP" altLang="en-US" sz="1800" dirty="0"/>
              <a:t>エラーが表示されなくなったことを確認する。</a:t>
            </a:r>
            <a:r>
              <a:rPr lang="en-US" altLang="ja-JP" sz="1800" dirty="0"/>
              <a:t>(DNS </a:t>
            </a:r>
            <a:r>
              <a:rPr lang="ja-JP" altLang="en-US" sz="1800" dirty="0"/>
              <a:t>の側のホスト </a:t>
            </a:r>
            <a:r>
              <a:rPr lang="en-US" altLang="ja-JP" sz="1800" dirty="0"/>
              <a:t>A </a:t>
            </a:r>
            <a:r>
              <a:rPr lang="ja-JP" altLang="en-US" sz="1800" dirty="0"/>
              <a:t>レコードの設定も忘れないこと。</a:t>
            </a:r>
            <a:r>
              <a:rPr lang="en-US" altLang="ja-JP" sz="1800" dirty="0"/>
              <a:t>)</a:t>
            </a:r>
            <a:endParaRPr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235</a:t>
            </a:fld>
            <a:endParaRPr kumimoji="1" lang="ja-JP" altLang="en-US" dirty="0"/>
          </a:p>
        </p:txBody>
      </p:sp>
      <p:sp>
        <p:nvSpPr>
          <p:cNvPr id="5" name="タイトル 4"/>
          <p:cNvSpPr>
            <a:spLocks noGrp="1"/>
          </p:cNvSpPr>
          <p:nvPr>
            <p:ph type="title"/>
          </p:nvPr>
        </p:nvSpPr>
        <p:spPr/>
        <p:txBody>
          <a:bodyPr>
            <a:noAutofit/>
          </a:bodyPr>
          <a:lstStyle/>
          <a:p>
            <a:r>
              <a:rPr lang="ja-JP" altLang="en-US" sz="3200" dirty="0"/>
              <a:t>手法 </a:t>
            </a:r>
            <a:r>
              <a:rPr lang="en-US" altLang="ja-JP" sz="3200" dirty="0"/>
              <a:t>1. </a:t>
            </a:r>
            <a:r>
              <a:rPr lang="ja-JP" altLang="en-US" sz="3200" dirty="0"/>
              <a:t>持ち込み商用証明書のインストール </a:t>
            </a:r>
            <a:r>
              <a:rPr lang="en-US" altLang="ja-JP" sz="3200" dirty="0"/>
              <a:t>(Web </a:t>
            </a:r>
            <a:r>
              <a:rPr lang="ja-JP" altLang="en-US" sz="3200" dirty="0"/>
              <a:t>サーバーに </a:t>
            </a:r>
            <a:r>
              <a:rPr lang="en-US" altLang="ja-JP" sz="3200" dirty="0"/>
              <a:t>.</a:t>
            </a:r>
            <a:r>
              <a:rPr lang="en-US" altLang="ja-JP" sz="3200" dirty="0" err="1"/>
              <a:t>pfx</a:t>
            </a:r>
            <a:r>
              <a:rPr lang="en-US" altLang="ja-JP" sz="3200" dirty="0"/>
              <a:t> </a:t>
            </a:r>
            <a:r>
              <a:rPr lang="ja-JP" altLang="en-US" sz="3200" dirty="0"/>
              <a:t>ファイルを書き込む</a:t>
            </a:r>
            <a:r>
              <a:rPr lang="en-US" altLang="ja-JP" sz="3200" dirty="0"/>
              <a:t>)</a:t>
            </a:r>
            <a:endParaRPr kumimoji="1" lang="ja-JP" altLang="en-US" sz="3200" dirty="0"/>
          </a:p>
        </p:txBody>
      </p:sp>
      <p:sp>
        <p:nvSpPr>
          <p:cNvPr id="7" name="テキスト ボックス 6"/>
          <p:cNvSpPr txBox="1"/>
          <p:nvPr/>
        </p:nvSpPr>
        <p:spPr>
          <a:xfrm>
            <a:off x="4620429" y="632604"/>
            <a:ext cx="2969846" cy="369332"/>
          </a:xfrm>
          <a:prstGeom prst="rect">
            <a:avLst/>
          </a:prstGeom>
          <a:noFill/>
        </p:spPr>
        <p:txBody>
          <a:bodyPr wrap="square" rtlCol="0">
            <a:spAutoFit/>
          </a:bodyPr>
          <a:lstStyle/>
          <a:p>
            <a:r>
              <a:rPr kumimoji="1" lang="ja-JP" altLang="en-US" dirty="0">
                <a:solidFill>
                  <a:schemeClr val="accent6">
                    <a:lumMod val="75000"/>
                  </a:schemeClr>
                </a:solidFill>
              </a:rPr>
              <a:t>← 証明書購入費用が発生。</a:t>
            </a:r>
          </a:p>
        </p:txBody>
      </p:sp>
    </p:spTree>
    <p:extLst>
      <p:ext uri="{BB962C8B-B14F-4D97-AF65-F5344CB8AC3E}">
        <p14:creationId xmlns:p14="http://schemas.microsoft.com/office/powerpoint/2010/main" val="384870924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6319"/>
            <a:ext cx="11545223" cy="2138573"/>
          </a:xfrm>
        </p:spPr>
        <p:txBody>
          <a:bodyPr>
            <a:normAutofit/>
          </a:bodyPr>
          <a:lstStyle/>
          <a:p>
            <a:pPr marL="514350" indent="-514350">
              <a:buFont typeface="+mj-lt"/>
              <a:buAutoNum type="arabicPeriod"/>
            </a:pPr>
            <a:r>
              <a:rPr lang="ja-JP" altLang="en-US" sz="1400" dirty="0"/>
              <a:t>「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サーバー」には、組み込みの </a:t>
            </a:r>
            <a:r>
              <a:rPr lang="en-US" altLang="ja-JP" sz="1400" dirty="0"/>
              <a:t>Let’s Encrypt </a:t>
            </a:r>
            <a:r>
              <a:rPr lang="ja-JP" altLang="en-US" sz="1400" dirty="0"/>
              <a:t>証明書自動更新クライアントが実装されている。この組み込み </a:t>
            </a:r>
            <a:r>
              <a:rPr lang="en-US" altLang="ja-JP" sz="1400" dirty="0"/>
              <a:t>Let's Encrypt </a:t>
            </a:r>
            <a:r>
              <a:rPr lang="ja-JP" altLang="en-US" sz="1400" dirty="0"/>
              <a:t>クライアントは、現在の証明書の有効期限が半分になった時点で、証明書の更新を要求する。以下の簡単な手法で有効にできる。</a:t>
            </a:r>
          </a:p>
          <a:p>
            <a:pPr marL="514350" indent="-514350">
              <a:buFont typeface="+mj-lt"/>
              <a:buAutoNum type="arabicPeriod"/>
            </a:pPr>
            <a:r>
              <a:rPr kumimoji="1" lang="ja-JP" altLang="en-US" sz="1400" dirty="0"/>
              <a:t>まず、</a:t>
            </a:r>
            <a:r>
              <a:rPr kumimoji="1" lang="en-US" altLang="ja-JP" sz="1400" dirty="0"/>
              <a:t>Web </a:t>
            </a:r>
            <a:r>
              <a:rPr kumimoji="1" lang="ja-JP" altLang="en-US" sz="1400" dirty="0"/>
              <a:t>サーバーを運用したい </a:t>
            </a:r>
            <a:r>
              <a:rPr kumimoji="1" lang="en-US" altLang="ja-JP" sz="1400" dirty="0"/>
              <a:t>DNS FQDN</a:t>
            </a:r>
            <a:r>
              <a:rPr kumimoji="1" lang="ja-JP" altLang="en-US" sz="1400" dirty="0"/>
              <a:t> </a:t>
            </a:r>
            <a:r>
              <a:rPr kumimoji="1" lang="en-US" altLang="ja-JP" sz="1400" dirty="0"/>
              <a:t>(</a:t>
            </a:r>
            <a:r>
              <a:rPr kumimoji="1" lang="ja-JP" altLang="en-US" sz="1400" dirty="0"/>
              <a:t>例</a:t>
            </a:r>
            <a:r>
              <a:rPr lang="en-US" altLang="ja-JP" sz="1400" dirty="0"/>
              <a:t>: telework.example.org) </a:t>
            </a:r>
            <a:r>
              <a:rPr lang="ja-JP" altLang="en-US" sz="1400" dirty="0"/>
              <a:t>を決め、その </a:t>
            </a:r>
            <a:r>
              <a:rPr lang="en-US" altLang="ja-JP" sz="1400" dirty="0"/>
              <a:t>FQDN </a:t>
            </a:r>
            <a:r>
              <a:rPr lang="ja-JP" altLang="en-US" sz="1400" dirty="0"/>
              <a:t>に対して </a:t>
            </a:r>
            <a:r>
              <a:rPr lang="en-US" altLang="ja-JP" sz="1400" dirty="0"/>
              <a:t>A </a:t>
            </a:r>
            <a:r>
              <a:rPr lang="ja-JP" altLang="en-US" sz="1400" dirty="0"/>
              <a:t>レコードを設定し、</a:t>
            </a:r>
            <a:r>
              <a:rPr lang="en-US" altLang="ja-JP" sz="1400" dirty="0"/>
              <a:t>Web </a:t>
            </a:r>
            <a:r>
              <a:rPr lang="ja-JP" altLang="en-US" sz="1400" dirty="0"/>
              <a:t>サーバーの </a:t>
            </a:r>
            <a:r>
              <a:rPr lang="en-US" altLang="ja-JP" sz="1400" dirty="0"/>
              <a:t>IPv4 </a:t>
            </a:r>
            <a:r>
              <a:rPr lang="ja-JP" altLang="en-US" sz="1400" dirty="0"/>
              <a:t>アドレスを指定する。これは、以下の手順よりも先に行なう必要がある。</a:t>
            </a:r>
            <a:endParaRPr lang="en-US" altLang="ja-JP" sz="1400" dirty="0"/>
          </a:p>
          <a:p>
            <a:pPr marL="514350" indent="-514350">
              <a:buFont typeface="+mj-lt"/>
              <a:buAutoNum type="arabicPeriod"/>
            </a:pPr>
            <a:r>
              <a:rPr kumimoji="1" lang="ja-JP" altLang="en-US" sz="1400" dirty="0"/>
              <a:t>次に、</a:t>
            </a:r>
            <a:r>
              <a:rPr kumimoji="1" lang="en-US" altLang="ja-JP" sz="1400" dirty="0"/>
              <a:t>Web </a:t>
            </a:r>
            <a:r>
              <a:rPr kumimoji="1" lang="ja-JP" altLang="en-US" sz="1400" dirty="0"/>
              <a:t>サーバーの以下のファイルをテキストエディタ </a:t>
            </a:r>
            <a:r>
              <a:rPr kumimoji="1" lang="en-US" altLang="ja-JP" sz="1400" dirty="0"/>
              <a:t>(</a:t>
            </a:r>
            <a:r>
              <a:rPr kumimoji="1" lang="ja-JP" altLang="en-US" sz="1400" dirty="0"/>
              <a:t>メモ帳など</a:t>
            </a:r>
            <a:r>
              <a:rPr kumimoji="1" lang="en-US" altLang="ja-JP" sz="1400" dirty="0"/>
              <a:t>) </a:t>
            </a:r>
            <a:r>
              <a:rPr kumimoji="1" lang="ja-JP" altLang="en-US" sz="1400" dirty="0"/>
              <a:t>で</a:t>
            </a:r>
            <a:r>
              <a:rPr kumimoji="1" lang="ja-JP" altLang="en-US" sz="1400" b="1" u="sng" dirty="0">
                <a:solidFill>
                  <a:schemeClr val="accent2">
                    <a:lumMod val="75000"/>
                  </a:schemeClr>
                </a:solidFill>
              </a:rPr>
              <a:t>以下の黄色の下線部のように</a:t>
            </a:r>
            <a:r>
              <a:rPr kumimoji="1" lang="ja-JP" altLang="en-US" sz="1400" dirty="0"/>
              <a:t>編集し、保存する。</a:t>
            </a:r>
            <a:endParaRPr kumimoji="1" lang="en-US" altLang="ja-JP" sz="1400" dirty="0"/>
          </a:p>
          <a:p>
            <a:pPr lvl="1"/>
            <a:r>
              <a:rPr lang="en-US" altLang="ja-JP" sz="1100" dirty="0"/>
              <a:t>Windows </a:t>
            </a:r>
            <a:r>
              <a:rPr lang="ja-JP" altLang="en-US" sz="1100" dirty="0"/>
              <a:t>の場合</a:t>
            </a:r>
            <a:r>
              <a:rPr lang="en-US" altLang="ja-JP" sz="1100" dirty="0"/>
              <a:t>:</a:t>
            </a:r>
            <a:br>
              <a:rPr lang="en-US" altLang="ja-JP" sz="1100" dirty="0"/>
            </a:br>
            <a:r>
              <a:rPr lang="en-US" altLang="ja-JP" sz="1100" dirty="0"/>
              <a:t>『 c:\git\IPA-DN-ThinController-Private\ThinWebClientApp\Local\App_IPA.App.ThinWebClientApp\Config\CertVault\settings.json 』</a:t>
            </a:r>
          </a:p>
          <a:p>
            <a:pPr lvl="1"/>
            <a:r>
              <a:rPr kumimoji="1" lang="en-US" altLang="ja-JP" sz="1100" dirty="0"/>
              <a:t>Linux </a:t>
            </a:r>
            <a:r>
              <a:rPr kumimoji="1" lang="ja-JP" altLang="en-US" sz="1100" dirty="0"/>
              <a:t>の場合</a:t>
            </a:r>
            <a:r>
              <a:rPr lang="en-US" altLang="ja-JP" sz="1100" dirty="0"/>
              <a:t>: </a:t>
            </a:r>
            <a:br>
              <a:rPr lang="en-US" altLang="ja-JP" sz="1100" dirty="0"/>
            </a:br>
            <a:r>
              <a:rPr lang="en-US" altLang="ja-JP" sz="1100" dirty="0"/>
              <a:t>『 ~/IPA-DN-</a:t>
            </a:r>
            <a:r>
              <a:rPr lang="en-US" altLang="ja-JP" sz="1100" dirty="0" err="1"/>
              <a:t>ThinController</a:t>
            </a:r>
            <a:r>
              <a:rPr lang="en-US" altLang="ja-JP" sz="1100" dirty="0"/>
              <a:t>-Private/</a:t>
            </a:r>
            <a:r>
              <a:rPr lang="en-US" altLang="ja-JP" sz="1100" dirty="0" err="1"/>
              <a:t>ThinWebClientApp</a:t>
            </a:r>
            <a:r>
              <a:rPr lang="en-US" altLang="ja-JP" sz="1100" dirty="0"/>
              <a:t>/Local/</a:t>
            </a:r>
            <a:r>
              <a:rPr lang="en-US" altLang="ja-JP" sz="1100" dirty="0" err="1"/>
              <a:t>App_IPA.App.ThinWebClientApp</a:t>
            </a:r>
            <a:r>
              <a:rPr lang="en-US" altLang="ja-JP" sz="1100" dirty="0"/>
              <a:t>/</a:t>
            </a:r>
            <a:r>
              <a:rPr lang="en-US" altLang="ja-JP" sz="1100" dirty="0" err="1"/>
              <a:t>Config</a:t>
            </a:r>
            <a:r>
              <a:rPr lang="en-US" altLang="ja-JP" sz="1100" dirty="0"/>
              <a:t>/</a:t>
            </a:r>
            <a:r>
              <a:rPr lang="en-US" altLang="ja-JP" sz="1100" dirty="0" err="1"/>
              <a:t>CertVault</a:t>
            </a:r>
            <a:r>
              <a:rPr lang="en-US" altLang="ja-JP" sz="1100" dirty="0"/>
              <a:t>/</a:t>
            </a:r>
            <a:r>
              <a:rPr lang="en-US" altLang="ja-JP" sz="1100" dirty="0" err="1"/>
              <a:t>settings.json</a:t>
            </a:r>
            <a:r>
              <a:rPr lang="en-US" altLang="ja-JP" sz="1100" dirty="0"/>
              <a:t> 』</a:t>
            </a:r>
            <a:endParaRPr kumimoji="1" lang="en-US" altLang="ja-JP" sz="1100" dirty="0"/>
          </a:p>
          <a:p>
            <a:pPr marL="514350" indent="-514350">
              <a:buFont typeface="+mj-lt"/>
              <a:buAutoNum type="arabicPeriod"/>
            </a:pP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236</a:t>
            </a:fld>
            <a:endParaRPr kumimoji="1" lang="ja-JP" altLang="en-US" dirty="0"/>
          </a:p>
        </p:txBody>
      </p:sp>
      <p:sp>
        <p:nvSpPr>
          <p:cNvPr id="4" name="タイトル 3"/>
          <p:cNvSpPr>
            <a:spLocks noGrp="1"/>
          </p:cNvSpPr>
          <p:nvPr>
            <p:ph type="title"/>
          </p:nvPr>
        </p:nvSpPr>
        <p:spPr/>
        <p:txBody>
          <a:bodyPr>
            <a:normAutofit fontScale="90000"/>
          </a:bodyPr>
          <a:lstStyle/>
          <a:p>
            <a:r>
              <a:rPr lang="ja-JP" altLang="en-US" sz="3600" dirty="0"/>
              <a:t>手法 </a:t>
            </a:r>
            <a:r>
              <a:rPr lang="en-US" altLang="ja-JP" sz="3600" dirty="0"/>
              <a:t>2. Let’s Encrypt </a:t>
            </a:r>
            <a:r>
              <a:rPr lang="ja-JP" altLang="en-US" sz="3600" dirty="0"/>
              <a:t>証明書 </a:t>
            </a:r>
            <a:r>
              <a:rPr lang="en-US" altLang="ja-JP" sz="3600" dirty="0"/>
              <a:t>(</a:t>
            </a:r>
            <a:r>
              <a:rPr lang="ja-JP" altLang="en-US" sz="3600" dirty="0"/>
              <a:t>無償</a:t>
            </a:r>
            <a:r>
              <a:rPr lang="en-US" altLang="ja-JP" sz="3600" dirty="0"/>
              <a:t>) </a:t>
            </a:r>
            <a:r>
              <a:rPr lang="ja-JP" altLang="en-US" sz="3600" dirty="0"/>
              <a:t>による自動取得・自動更新</a:t>
            </a:r>
            <a:endParaRPr kumimoji="1" lang="ja-JP" altLang="en-US" sz="3600" dirty="0"/>
          </a:p>
        </p:txBody>
      </p:sp>
      <p:sp>
        <p:nvSpPr>
          <p:cNvPr id="5" name="テキスト ボックス 4"/>
          <p:cNvSpPr txBox="1"/>
          <p:nvPr/>
        </p:nvSpPr>
        <p:spPr>
          <a:xfrm>
            <a:off x="428462" y="3021687"/>
            <a:ext cx="8684276" cy="1869743"/>
          </a:xfrm>
          <a:prstGeom prst="rect">
            <a:avLst/>
          </a:prstGeom>
          <a:solidFill>
            <a:schemeClr val="tx1"/>
          </a:solidFill>
        </p:spPr>
        <p:txBody>
          <a:bodyPr wrap="square" rtlCol="0">
            <a:spAutoFit/>
          </a:bodyPr>
          <a:lstStyle/>
          <a:p>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ReloadIntervalMsecs</a:t>
            </a:r>
            <a:r>
              <a:rPr lang="en-US" altLang="ja-JP" sz="1050" dirty="0">
                <a:solidFill>
                  <a:schemeClr val="bg1"/>
                </a:solidFill>
                <a:latin typeface="Consolas" panose="020B0609020204030204" pitchFamily="49" charset="0"/>
              </a:rPr>
              <a:t>": 60000,</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MaxAcmeCerts</a:t>
            </a:r>
            <a:r>
              <a:rPr lang="en-US" altLang="ja-JP" sz="1050" dirty="0">
                <a:solidFill>
                  <a:schemeClr val="bg1"/>
                </a:solidFill>
                <a:latin typeface="Consolas" panose="020B0609020204030204" pitchFamily="49" charset="0"/>
              </a:rPr>
              <a:t>": 3,</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UseAcme</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false </a:t>
            </a:r>
            <a:r>
              <a:rPr lang="ja-JP" altLang="en-US" sz="1050" b="1" u="sng" dirty="0">
                <a:solidFill>
                  <a:srgbClr val="FFFF00"/>
                </a:solidFill>
                <a:latin typeface="Consolas" panose="020B0609020204030204" pitchFamily="49" charset="0"/>
              </a:rPr>
              <a:t>→ </a:t>
            </a:r>
            <a:r>
              <a:rPr lang="en-US" altLang="ja-JP" sz="1050" b="1" u="sng" dirty="0">
                <a:solidFill>
                  <a:srgbClr val="FFFF00"/>
                </a:solidFill>
                <a:latin typeface="Consolas" panose="020B0609020204030204" pitchFamily="49" charset="0"/>
              </a:rPr>
              <a:t>true </a:t>
            </a:r>
            <a:r>
              <a:rPr lang="ja-JP" altLang="en-US" sz="1050" b="1" u="sng" dirty="0">
                <a:solidFill>
                  <a:srgbClr val="FFFF00"/>
                </a:solidFill>
                <a:latin typeface="Consolas" panose="020B0609020204030204" pitchFamily="49" charset="0"/>
              </a:rPr>
              <a:t>に変更</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NonAcmeEnableAutoGenerateSubjectNameCert</a:t>
            </a:r>
            <a:r>
              <a:rPr lang="en-US" altLang="ja-JP" sz="1050" dirty="0">
                <a:solidFill>
                  <a:schemeClr val="bg1"/>
                </a:solidFill>
                <a:latin typeface="Consolas" panose="020B0609020204030204" pitchFamily="49" charset="0"/>
              </a:rPr>
              <a:t>": false,</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AcmeContactEmail</a:t>
            </a:r>
            <a:r>
              <a:rPr lang="en-US" altLang="ja-JP" sz="1050" dirty="0">
                <a:solidFill>
                  <a:schemeClr val="bg1"/>
                </a:solidFill>
                <a:latin typeface="Consolas" panose="020B0609020204030204" pitchFamily="49" charset="0"/>
              </a:rPr>
              <a:t>": "</a:t>
            </a:r>
            <a:r>
              <a:rPr lang="ja-JP" altLang="en-US" sz="1050" b="1" u="sng" dirty="0">
                <a:solidFill>
                  <a:srgbClr val="FFFF00"/>
                </a:solidFill>
                <a:latin typeface="Consolas" panose="020B0609020204030204" pitchFamily="49" charset="0"/>
              </a:rPr>
              <a:t>自分のメールアドレスを入力する </a:t>
            </a:r>
            <a:r>
              <a:rPr lang="en-US" altLang="ja-JP" sz="1050" b="1" u="sng" dirty="0">
                <a:solidFill>
                  <a:srgbClr val="FFFF00"/>
                </a:solidFill>
                <a:latin typeface="Consolas" panose="020B0609020204030204" pitchFamily="49" charset="0"/>
              </a:rPr>
              <a:t>(</a:t>
            </a:r>
            <a:r>
              <a:rPr lang="ja-JP" altLang="en-US" sz="1050" b="1" u="sng" dirty="0">
                <a:solidFill>
                  <a:srgbClr val="FFFF00"/>
                </a:solidFill>
                <a:latin typeface="Consolas" panose="020B0609020204030204" pitchFamily="49" charset="0"/>
              </a:rPr>
              <a:t>更新に失敗している場合、</a:t>
            </a:r>
            <a:r>
              <a:rPr lang="en-US" altLang="ja-JP" sz="1050" b="1" u="sng" dirty="0">
                <a:solidFill>
                  <a:srgbClr val="FFFF00"/>
                </a:solidFill>
                <a:latin typeface="Consolas" panose="020B0609020204030204" pitchFamily="49" charset="0"/>
              </a:rPr>
              <a:t>Let’s Encrypt </a:t>
            </a:r>
            <a:r>
              <a:rPr lang="ja-JP" altLang="en-US" sz="1050" b="1" u="sng" dirty="0">
                <a:solidFill>
                  <a:srgbClr val="FFFF00"/>
                </a:solidFill>
                <a:latin typeface="Consolas" panose="020B0609020204030204" pitchFamily="49" charset="0"/>
              </a:rPr>
              <a:t>から警告メールが届くことを期待できる</a:t>
            </a:r>
            <a:r>
              <a:rPr lang="en-US" altLang="ja-JP" sz="1050" b="1" u="sng" dirty="0">
                <a:solidFill>
                  <a:srgbClr val="FFFF00"/>
                </a:solidFill>
                <a:latin typeface="Consolas" panose="020B0609020204030204" pitchFamily="49" charset="0"/>
              </a:rPr>
              <a:t>)</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AcmeServiceDirectoryUrl</a:t>
            </a:r>
            <a:r>
              <a:rPr lang="en-US" altLang="ja-JP" sz="1050" dirty="0">
                <a:solidFill>
                  <a:schemeClr val="bg1"/>
                </a:solidFill>
                <a:latin typeface="Consolas" panose="020B0609020204030204" pitchFamily="49" charset="0"/>
              </a:rPr>
              <a:t>": "https://acme-v02.api.letsencrypt.org/directory",</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AcmeAllowedFqdnList</a:t>
            </a:r>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AcmeEnableFqdnIpCheck</a:t>
            </a:r>
            <a:r>
              <a:rPr lang="en-US" altLang="ja-JP" sz="1050" dirty="0">
                <a:solidFill>
                  <a:schemeClr val="bg1"/>
                </a:solidFill>
                <a:latin typeface="Consolas" panose="020B0609020204030204" pitchFamily="49" charset="0"/>
              </a:rPr>
              <a:t>": true,    (</a:t>
            </a:r>
            <a:r>
              <a:rPr lang="ja-JP" altLang="en-US" sz="1050" dirty="0">
                <a:solidFill>
                  <a:schemeClr val="bg1"/>
                </a:solidFill>
                <a:latin typeface="Consolas" panose="020B0609020204030204" pitchFamily="49" charset="0"/>
              </a:rPr>
              <a:t>以下省略</a:t>
            </a:r>
            <a:r>
              <a:rPr lang="en-US" altLang="ja-JP" sz="1050" dirty="0">
                <a:solidFill>
                  <a:schemeClr val="bg1"/>
                </a:solidFill>
                <a:latin typeface="Consolas" panose="020B0609020204030204" pitchFamily="49" charset="0"/>
              </a:rPr>
              <a:t>)</a:t>
            </a:r>
            <a:endParaRPr lang="en-US" altLang="ja-JP" sz="1050" b="1" dirty="0">
              <a:solidFill>
                <a:srgbClr val="FFFF00"/>
              </a:solidFill>
              <a:latin typeface="Consolas" panose="020B0609020204030204" pitchFamily="49" charset="0"/>
            </a:endParaRPr>
          </a:p>
        </p:txBody>
      </p:sp>
      <p:sp>
        <p:nvSpPr>
          <p:cNvPr id="6" name="テキスト ボックス 5"/>
          <p:cNvSpPr txBox="1"/>
          <p:nvPr/>
        </p:nvSpPr>
        <p:spPr>
          <a:xfrm>
            <a:off x="592584" y="4905593"/>
            <a:ext cx="8598307" cy="1815882"/>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a:t>上記の設定変更を行なったら、一度デーモンを再起動する。</a:t>
            </a:r>
            <a:r>
              <a:rPr kumimoji="1" lang="en-US" altLang="ja-JP" sz="1400" dirty="0"/>
              <a:t>(3B-4, 4B-4 </a:t>
            </a:r>
            <a:r>
              <a:rPr kumimoji="1" lang="ja-JP" altLang="en-US" sz="1400" dirty="0"/>
              <a:t>を参照</a:t>
            </a:r>
            <a:r>
              <a:rPr kumimoji="1" lang="en-US" altLang="ja-JP" sz="1400" dirty="0"/>
              <a:t>)</a:t>
            </a:r>
          </a:p>
          <a:p>
            <a:pPr marL="285750" indent="-285750">
              <a:buFont typeface="Arial" panose="020B0604020202020204" pitchFamily="34" charset="0"/>
              <a:buChar char="•"/>
            </a:pPr>
            <a:r>
              <a:rPr kumimoji="1" lang="ja-JP" altLang="en-US" sz="1400" dirty="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https://telework.example.org/) </a:t>
            </a:r>
            <a:r>
              <a:rPr lang="ja-JP" altLang="en-US" sz="1400" dirty="0"/>
              <a:t>でアクセスする。</a:t>
            </a:r>
            <a:endParaRPr lang="en-US" altLang="ja-JP" sz="1400" dirty="0"/>
          </a:p>
          <a:p>
            <a:pPr marL="285750" indent="-285750">
              <a:buFont typeface="Arial" panose="020B0604020202020204" pitchFamily="34" charset="0"/>
              <a:buChar char="•"/>
            </a:pPr>
            <a:r>
              <a:rPr lang="ja-JP" altLang="en-US" sz="1400" dirty="0"/>
              <a:t>最初にアクセスした際は、</a:t>
            </a:r>
            <a:r>
              <a:rPr lang="en-US" altLang="ja-JP" sz="1400" dirty="0"/>
              <a:t>SSL </a:t>
            </a:r>
            <a:r>
              <a:rPr lang="ja-JP" altLang="en-US" sz="1400" dirty="0"/>
              <a:t>証明書エラーが表示される。しかし、その時点で背後で当該アクセス時の </a:t>
            </a:r>
            <a:r>
              <a:rPr lang="en-US" altLang="ja-JP" sz="1400" dirty="0"/>
              <a:t>SNI </a:t>
            </a:r>
            <a:r>
              <a:rPr lang="ja-JP" altLang="en-US" sz="1400" dirty="0"/>
              <a:t>ホスト名に基づく </a:t>
            </a:r>
            <a:r>
              <a:rPr lang="en-US" altLang="ja-JP" sz="1400" dirty="0"/>
              <a:t>Let’s Encrypt </a:t>
            </a:r>
            <a:r>
              <a:rPr lang="ja-JP" altLang="en-US" sz="1400" dirty="0"/>
              <a:t>証明書取得処理が走る。その後 </a:t>
            </a:r>
            <a:r>
              <a:rPr lang="en-US" altLang="ja-JP" sz="1400" dirty="0"/>
              <a:t>30 </a:t>
            </a:r>
            <a:r>
              <a:rPr lang="ja-JP" altLang="en-US" sz="1400" dirty="0"/>
              <a:t>秒程度時間をおいてから、一度クライアント </a:t>
            </a:r>
            <a:r>
              <a:rPr lang="en-US" altLang="ja-JP" sz="1400" dirty="0"/>
              <a:t>Web </a:t>
            </a:r>
            <a:r>
              <a:rPr lang="ja-JP" altLang="en-US" sz="1400" dirty="0"/>
              <a:t>ブラウザのプロセスを完全に終了するか「シークレットモード」で別の </a:t>
            </a:r>
            <a:r>
              <a:rPr lang="en-US" altLang="ja-JP" sz="1400" dirty="0"/>
              <a:t>Web </a:t>
            </a:r>
            <a:r>
              <a:rPr lang="ja-JP" altLang="en-US" sz="1400" dirty="0"/>
              <a:t>ブラウザウインドウを開いてアクセスすると、今度は、</a:t>
            </a:r>
            <a:r>
              <a:rPr lang="en-US" altLang="ja-JP" sz="1400" dirty="0"/>
              <a:t>Let’s Encrypt </a:t>
            </a:r>
            <a:r>
              <a:rPr lang="ja-JP" altLang="en-US" sz="1400" dirty="0"/>
              <a:t>の証明書がダウンロードされており、正しい </a:t>
            </a:r>
            <a:r>
              <a:rPr lang="en-US" altLang="ja-JP" sz="1400" dirty="0"/>
              <a:t>SSL </a:t>
            </a:r>
            <a:r>
              <a:rPr lang="ja-JP" altLang="en-US" sz="1400" dirty="0"/>
              <a:t>証明書が使用されるようになるのである。</a:t>
            </a:r>
            <a:endParaRPr lang="en-US" altLang="ja-JP" sz="1400" dirty="0"/>
          </a:p>
          <a:p>
            <a:pPr marL="285750" indent="-285750">
              <a:buFont typeface="Arial" panose="020B0604020202020204" pitchFamily="34" charset="0"/>
              <a:buChar char="•"/>
            </a:pPr>
            <a:r>
              <a:rPr lang="en-US" altLang="ja-JP" sz="1400" dirty="0"/>
              <a:t>Let's Encrypt </a:t>
            </a:r>
            <a:r>
              <a:rPr lang="ja-JP" altLang="en-US" sz="1400" dirty="0"/>
              <a:t>証明書の取得に失敗していると考えられる場合は、「</a:t>
            </a:r>
            <a:r>
              <a:rPr lang="en-US" altLang="ja-JP" sz="1400" dirty="0"/>
              <a:t>8-11</a:t>
            </a:r>
            <a:r>
              <a:rPr lang="ja-JP" altLang="en-US" sz="1400" dirty="0"/>
              <a:t>」の「</a:t>
            </a:r>
            <a:r>
              <a:rPr lang="en-US" altLang="ja-JP" sz="1400" dirty="0"/>
              <a:t>Debug</a:t>
            </a:r>
            <a:r>
              <a:rPr lang="ja-JP" altLang="en-US" sz="1400" dirty="0"/>
              <a:t>」ログを参照して、原因を特定して改善する。</a:t>
            </a:r>
          </a:p>
        </p:txBody>
      </p:sp>
      <p:sp>
        <p:nvSpPr>
          <p:cNvPr id="7" name="テキスト ボックス 6"/>
          <p:cNvSpPr txBox="1"/>
          <p:nvPr/>
        </p:nvSpPr>
        <p:spPr>
          <a:xfrm>
            <a:off x="1555261" y="556209"/>
            <a:ext cx="8690708" cy="369332"/>
          </a:xfrm>
          <a:prstGeom prst="rect">
            <a:avLst/>
          </a:prstGeom>
          <a:noFill/>
        </p:spPr>
        <p:txBody>
          <a:bodyPr wrap="square" rtlCol="0">
            <a:spAutoFit/>
          </a:bodyPr>
          <a:lstStyle/>
          <a:p>
            <a:r>
              <a:rPr kumimoji="1" lang="ja-JP" altLang="en-US" dirty="0">
                <a:solidFill>
                  <a:schemeClr val="accent2">
                    <a:lumMod val="75000"/>
                  </a:schemeClr>
                </a:solidFill>
              </a:rPr>
              <a:t>← 無料、今すぐ実現可能。ただし </a:t>
            </a:r>
            <a:r>
              <a:rPr kumimoji="1" lang="en-US" altLang="ja-JP" dirty="0">
                <a:solidFill>
                  <a:schemeClr val="accent2">
                    <a:lumMod val="75000"/>
                  </a:schemeClr>
                </a:solidFill>
              </a:rPr>
              <a:t>Let’s Encrypt </a:t>
            </a:r>
            <a:r>
              <a:rPr kumimoji="1" lang="ja-JP" altLang="en-US" dirty="0">
                <a:solidFill>
                  <a:schemeClr val="accent2">
                    <a:lumMod val="75000"/>
                  </a:schemeClr>
                </a:solidFill>
              </a:rPr>
              <a:t>が将来操業停止した場合は利用できなくなる。</a:t>
            </a:r>
          </a:p>
        </p:txBody>
      </p:sp>
      <p:pic>
        <p:nvPicPr>
          <p:cNvPr id="8" name="図 7"/>
          <p:cNvPicPr>
            <a:picLocks noChangeAspect="1"/>
          </p:cNvPicPr>
          <p:nvPr/>
        </p:nvPicPr>
        <p:blipFill>
          <a:blip r:embed="rId2"/>
          <a:stretch>
            <a:fillRect/>
          </a:stretch>
        </p:blipFill>
        <p:spPr>
          <a:xfrm>
            <a:off x="9213624" y="3786276"/>
            <a:ext cx="2822866" cy="2380063"/>
          </a:xfrm>
          <a:prstGeom prst="rect">
            <a:avLst/>
          </a:prstGeom>
          <a:ln w="19050">
            <a:solidFill>
              <a:schemeClr val="tx1"/>
            </a:solidFill>
          </a:ln>
        </p:spPr>
      </p:pic>
      <p:sp>
        <p:nvSpPr>
          <p:cNvPr id="9" name="テキスト ボックス 8"/>
          <p:cNvSpPr txBox="1"/>
          <p:nvPr/>
        </p:nvSpPr>
        <p:spPr>
          <a:xfrm>
            <a:off x="9279172" y="1841939"/>
            <a:ext cx="2757318" cy="1754326"/>
          </a:xfrm>
          <a:prstGeom prst="rect">
            <a:avLst/>
          </a:prstGeom>
          <a:solidFill>
            <a:srgbClr val="FFFFCC"/>
          </a:solidFill>
          <a:ln>
            <a:solidFill>
              <a:schemeClr val="bg1">
                <a:lumMod val="50000"/>
              </a:schemeClr>
            </a:solidFill>
          </a:ln>
        </p:spPr>
        <p:txBody>
          <a:bodyPr wrap="square" rtlCol="0">
            <a:spAutoFit/>
          </a:bodyPr>
          <a:lstStyle/>
          <a:p>
            <a:r>
              <a:rPr lang="ja-JP" altLang="en-US" sz="900" dirty="0"/>
              <a:t>注意</a:t>
            </a:r>
            <a:r>
              <a:rPr lang="en-US" altLang="ja-JP" sz="900" dirty="0"/>
              <a:t>: </a:t>
            </a:r>
            <a:r>
              <a:rPr lang="ja-JP" altLang="en-US" sz="900" dirty="0"/>
              <a:t>この説明においては、</a:t>
            </a:r>
            <a:r>
              <a:rPr lang="en-US" altLang="ja-JP" sz="900" dirty="0"/>
              <a:t>Let's Encrypt </a:t>
            </a:r>
            <a:r>
              <a:rPr lang="ja-JP" altLang="en-US" sz="900" dirty="0"/>
              <a:t>を使用する例を述べているが、</a:t>
            </a:r>
            <a:r>
              <a:rPr lang="en-US" altLang="ja-JP" sz="900" dirty="0"/>
              <a:t>Let's Encrypt </a:t>
            </a:r>
            <a:r>
              <a:rPr lang="ja-JP" altLang="en-US" sz="900" dirty="0"/>
              <a:t>はインターネット上の多くのシステムと同様に無償・無保証・ボランティアベースのサービスであることから、いつでも突然停止してしまう可能性がある。本ドキュメントの著者は、ドキュメント作成時点において </a:t>
            </a:r>
            <a:r>
              <a:rPr lang="en-US" altLang="ja-JP" sz="900" dirty="0"/>
              <a:t>Let's Encrypt </a:t>
            </a:r>
            <a:r>
              <a:rPr lang="ja-JP" altLang="en-US" sz="900" dirty="0"/>
              <a:t>サービスが利用可能であることは確認しているが、今後も同サービスが永続的に稼働する保証を有している訳ではなく、</a:t>
            </a:r>
            <a:r>
              <a:rPr lang="en-US" altLang="ja-JP" sz="900" dirty="0"/>
              <a:t>Let's Encrypt </a:t>
            </a:r>
            <a:r>
              <a:rPr lang="ja-JP" altLang="en-US" sz="900" dirty="0"/>
              <a:t>サービスの利用を特別に推奨したり、その安定性を裏書きしたりするものではない。</a:t>
            </a:r>
            <a:r>
              <a:rPr lang="en-US" altLang="ja-JP" sz="900" dirty="0"/>
              <a:t>Let's Encrypt </a:t>
            </a:r>
            <a:r>
              <a:rPr lang="ja-JP" altLang="en-US" sz="900" dirty="0"/>
              <a:t>サービスを利用する場合は、利用主体が </a:t>
            </a:r>
            <a:r>
              <a:rPr lang="en-US" altLang="ja-JP" sz="900" dirty="0"/>
              <a:t>Let's Encrypt </a:t>
            </a:r>
            <a:r>
              <a:rPr lang="ja-JP" altLang="en-US" sz="900" dirty="0"/>
              <a:t>サービスの運用主体との間で交わされる合意事項に基づいて、自己の責任と判断で利用すること。</a:t>
            </a:r>
            <a:endParaRPr kumimoji="1" lang="ja-JP" altLang="en-US" sz="900" dirty="0"/>
          </a:p>
        </p:txBody>
      </p:sp>
    </p:spTree>
    <p:extLst>
      <p:ext uri="{BB962C8B-B14F-4D97-AF65-F5344CB8AC3E}">
        <p14:creationId xmlns:p14="http://schemas.microsoft.com/office/powerpoint/2010/main" val="251595549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53228" y="927627"/>
            <a:ext cx="11545223" cy="5805416"/>
          </a:xfrm>
        </p:spPr>
        <p:txBody>
          <a:bodyPr>
            <a:normAutofit fontScale="77500" lnSpcReduction="20000"/>
          </a:bodyPr>
          <a:lstStyle/>
          <a:p>
            <a:pPr>
              <a:lnSpc>
                <a:spcPct val="120000"/>
              </a:lnSpc>
            </a:pPr>
            <a:r>
              <a:rPr kumimoji="1" lang="ja-JP" altLang="en-US" sz="1800" dirty="0"/>
              <a:t>概要</a:t>
            </a:r>
            <a:endParaRPr kumimoji="1" lang="en-US" altLang="ja-JP" sz="1800" dirty="0"/>
          </a:p>
          <a:p>
            <a:pPr lvl="1">
              <a:lnSpc>
                <a:spcPct val="120000"/>
              </a:lnSpc>
            </a:pPr>
            <a:r>
              <a:rPr kumimoji="1" lang="ja-JP" altLang="en-US" sz="1400" dirty="0"/>
              <a:t>本手法は、証明書ファイルを集中管理し配布する内部向けの秘密サーバーを構築し、</a:t>
            </a:r>
            <a:br>
              <a:rPr kumimoji="1" lang="en-US" altLang="ja-JP" sz="1400" dirty="0"/>
            </a:br>
            <a:r>
              <a:rPr kumimoji="1" lang="ja-JP" altLang="en-US" sz="1400" dirty="0"/>
              <a:t>そのサーバーから </a:t>
            </a:r>
            <a:r>
              <a:rPr kumimoji="1" lang="en-US" altLang="ja-JP" sz="1400" dirty="0"/>
              <a:t>HTTPS Basic </a:t>
            </a:r>
            <a:r>
              <a:rPr kumimoji="1" lang="ja-JP" altLang="en-US" sz="1400" dirty="0"/>
              <a:t>認証を用いて証明書と秘密鍵ファイルを取得させる方法である。</a:t>
            </a:r>
            <a:endParaRPr kumimoji="1" lang="en-US" altLang="ja-JP" sz="1400" dirty="0"/>
          </a:p>
          <a:p>
            <a:pPr lvl="1">
              <a:lnSpc>
                <a:spcPct val="120000"/>
              </a:lnSpc>
            </a:pPr>
            <a:r>
              <a:rPr kumimoji="1" lang="ja-JP" altLang="en-US" sz="1400" dirty="0"/>
              <a:t>証明書の取得・メンテナンスの処理を分離することができるため、組織的な運用に向いている。</a:t>
            </a:r>
            <a:endParaRPr kumimoji="1" lang="en-US" altLang="ja-JP" sz="1400" dirty="0"/>
          </a:p>
          <a:p>
            <a:pPr>
              <a:lnSpc>
                <a:spcPct val="120000"/>
              </a:lnSpc>
            </a:pPr>
            <a:r>
              <a:rPr kumimoji="1" lang="ja-JP" altLang="en-US" sz="1800" dirty="0"/>
              <a:t>要件</a:t>
            </a:r>
            <a:endParaRPr kumimoji="1" lang="en-US" altLang="ja-JP" sz="1800" dirty="0"/>
          </a:p>
          <a:p>
            <a:pPr lvl="1">
              <a:lnSpc>
                <a:spcPct val="120000"/>
              </a:lnSpc>
            </a:pPr>
            <a:r>
              <a:rPr lang="en-US" altLang="ja-JP" sz="1400" dirty="0"/>
              <a:t>Web </a:t>
            </a:r>
            <a:r>
              <a:rPr lang="ja-JP" altLang="en-US" sz="1400" dirty="0"/>
              <a:t>サーバーは、</a:t>
            </a:r>
            <a:r>
              <a:rPr lang="en-US" altLang="ja-JP" sz="1400" dirty="0"/>
              <a:t>HTTP </a:t>
            </a:r>
            <a:r>
              <a:rPr lang="ja-JP" altLang="en-US" sz="1400" dirty="0"/>
              <a:t>または </a:t>
            </a:r>
            <a:r>
              <a:rPr lang="en-US" altLang="ja-JP" sz="1400" dirty="0"/>
              <a:t>HTTPS </a:t>
            </a:r>
            <a:r>
              <a:rPr lang="ja-JP" altLang="en-US" sz="1400" dirty="0"/>
              <a:t>で運用し、</a:t>
            </a:r>
            <a:r>
              <a:rPr lang="en-US" altLang="ja-JP" sz="1400" dirty="0"/>
              <a:t>HTTP Basic </a:t>
            </a:r>
            <a:r>
              <a:rPr lang="ja-JP" altLang="en-US" sz="1400" dirty="0"/>
              <a:t>認証が利用できる必要がある。</a:t>
            </a:r>
            <a:endParaRPr lang="en-US" altLang="ja-JP" sz="1400" dirty="0"/>
          </a:p>
          <a:p>
            <a:pPr lvl="1">
              <a:lnSpc>
                <a:spcPct val="120000"/>
              </a:lnSpc>
            </a:pPr>
            <a:r>
              <a:rPr kumimoji="1" lang="ja-JP" altLang="en-US" sz="1400" dirty="0"/>
              <a:t>ある </a:t>
            </a:r>
            <a:r>
              <a:rPr kumimoji="1" lang="en-US" altLang="ja-JP" sz="1400" dirty="0"/>
              <a:t>1 </a:t>
            </a:r>
            <a:r>
              <a:rPr kumimoji="1" lang="ja-JP" altLang="en-US" sz="1400" dirty="0" err="1"/>
              <a:t>つの</a:t>
            </a:r>
            <a:r>
              <a:rPr kumimoji="1" lang="ja-JP" altLang="en-US" sz="1400" dirty="0"/>
              <a:t>固定 </a:t>
            </a:r>
            <a:r>
              <a:rPr kumimoji="1" lang="en-US" altLang="ja-JP" sz="1400" dirty="0"/>
              <a:t>URL (Web </a:t>
            </a:r>
            <a:r>
              <a:rPr kumimoji="1" lang="ja-JP" altLang="en-US" sz="1400" dirty="0"/>
              <a:t>のディレクトリ</a:t>
            </a:r>
            <a:r>
              <a:rPr kumimoji="1" lang="en-US" altLang="ja-JP" sz="1400" dirty="0"/>
              <a:t>) </a:t>
            </a:r>
            <a:r>
              <a:rPr kumimoji="1" lang="ja-JP" altLang="en-US" sz="1400" dirty="0"/>
              <a:t>内のファイルとして、以下の </a:t>
            </a:r>
            <a:r>
              <a:rPr kumimoji="1" lang="en-US" altLang="ja-JP" sz="1400" dirty="0"/>
              <a:t>3 </a:t>
            </a:r>
            <a:r>
              <a:rPr kumimoji="1" lang="ja-JP" altLang="en-US" sz="1400" dirty="0" err="1"/>
              <a:t>つの</a:t>
            </a:r>
            <a:r>
              <a:rPr kumimoji="1" lang="ja-JP" altLang="en-US" sz="1400" dirty="0"/>
              <a:t>ファイルを供給する必要がある。</a:t>
            </a:r>
            <a:endParaRPr kumimoji="1" lang="en-US" altLang="ja-JP" sz="1400" dirty="0"/>
          </a:p>
          <a:p>
            <a:pPr lvl="2">
              <a:lnSpc>
                <a:spcPct val="120000"/>
              </a:lnSpc>
              <a:buFont typeface="+mj-lt"/>
              <a:buAutoNum type="arabicPeriod"/>
            </a:pPr>
            <a:r>
              <a:rPr lang="ja-JP" altLang="en-US" sz="1100" dirty="0"/>
              <a:t>「</a:t>
            </a:r>
            <a:r>
              <a:rPr lang="en-US" altLang="ja-JP" sz="1100" dirty="0"/>
              <a:t>cert.cer</a:t>
            </a:r>
            <a:r>
              <a:rPr lang="ja-JP" altLang="en-US" sz="1100" dirty="0"/>
              <a:t>」という名前のファイル</a:t>
            </a:r>
            <a:r>
              <a:rPr lang="en-US" altLang="ja-JP" sz="1100" dirty="0"/>
              <a:t>: BASE64 </a:t>
            </a:r>
            <a:r>
              <a:rPr lang="ja-JP" altLang="en-US" sz="1100" dirty="0"/>
              <a:t>形式の </a:t>
            </a:r>
            <a:r>
              <a:rPr lang="en-US" altLang="ja-JP" sz="1100" dirty="0"/>
              <a:t>X.509 </a:t>
            </a:r>
            <a:r>
              <a:rPr lang="ja-JP" altLang="en-US" sz="1100" dirty="0"/>
              <a:t>証明書データがホスト証明書と中間証明書チェーンの順で </a:t>
            </a:r>
            <a:r>
              <a:rPr lang="en-US" altLang="ja-JP" sz="1100" dirty="0"/>
              <a:t>1 </a:t>
            </a:r>
            <a:r>
              <a:rPr lang="ja-JP" altLang="en-US" sz="1100" dirty="0"/>
              <a:t>つ以上並べられた </a:t>
            </a:r>
            <a:r>
              <a:rPr lang="en-US" altLang="ja-JP" sz="1100" dirty="0"/>
              <a:t>ASCII </a:t>
            </a:r>
            <a:r>
              <a:rPr lang="ja-JP" altLang="en-US" sz="1100" dirty="0"/>
              <a:t>テキストファイル。</a:t>
            </a:r>
            <a:endParaRPr lang="en-US" altLang="ja-JP" sz="1100" dirty="0"/>
          </a:p>
          <a:p>
            <a:pPr lvl="2">
              <a:lnSpc>
                <a:spcPct val="120000"/>
              </a:lnSpc>
              <a:buFont typeface="+mj-lt"/>
              <a:buAutoNum type="arabicPeriod"/>
            </a:pPr>
            <a:r>
              <a:rPr kumimoji="1" lang="ja-JP" altLang="en-US" sz="1100" dirty="0"/>
              <a:t>「</a:t>
            </a:r>
            <a:r>
              <a:rPr kumimoji="1" lang="en-US" altLang="ja-JP" sz="1100" dirty="0" err="1"/>
              <a:t>cert.key</a:t>
            </a:r>
            <a:r>
              <a:rPr kumimoji="1" lang="ja-JP" altLang="en-US" sz="1100" dirty="0"/>
              <a:t>」という名前のファイル</a:t>
            </a:r>
            <a:r>
              <a:rPr kumimoji="1" lang="en-US" altLang="ja-JP" sz="1100" dirty="0"/>
              <a:t>: 1</a:t>
            </a:r>
            <a:r>
              <a:rPr kumimoji="1" lang="ja-JP" altLang="en-US" sz="1100" dirty="0"/>
              <a:t> のホスト証明書に対応する </a:t>
            </a:r>
            <a:r>
              <a:rPr kumimoji="1" lang="en-US" altLang="ja-JP" sz="1100" dirty="0"/>
              <a:t>RSA </a:t>
            </a:r>
            <a:r>
              <a:rPr kumimoji="1" lang="ja-JP" altLang="en-US" sz="1100" dirty="0"/>
              <a:t>秘密鍵を含む </a:t>
            </a:r>
            <a:r>
              <a:rPr kumimoji="1" lang="en-US" altLang="ja-JP" sz="1100" dirty="0"/>
              <a:t>PEM </a:t>
            </a:r>
            <a:r>
              <a:rPr kumimoji="1" lang="ja-JP" altLang="en-US" sz="1100" dirty="0"/>
              <a:t>形式の </a:t>
            </a:r>
            <a:r>
              <a:rPr kumimoji="1" lang="en-US" altLang="ja-JP" sz="1100" dirty="0"/>
              <a:t>ASCII </a:t>
            </a:r>
            <a:r>
              <a:rPr kumimoji="1" lang="ja-JP" altLang="en-US" sz="1100" dirty="0"/>
              <a:t>テキストファイル。</a:t>
            </a:r>
            <a:endParaRPr kumimoji="1" lang="en-US" altLang="ja-JP" sz="1100" dirty="0"/>
          </a:p>
          <a:p>
            <a:pPr lvl="2">
              <a:lnSpc>
                <a:spcPct val="120000"/>
              </a:lnSpc>
              <a:buFont typeface="+mj-lt"/>
              <a:buAutoNum type="arabicPeriod"/>
            </a:pPr>
            <a:r>
              <a:rPr kumimoji="1" lang="ja-JP" altLang="en-US" sz="1100" dirty="0"/>
              <a:t>「</a:t>
            </a:r>
            <a:r>
              <a:rPr kumimoji="1" lang="en-US" altLang="ja-JP" sz="1100" dirty="0"/>
              <a:t>timestamp.txt</a:t>
            </a:r>
            <a:r>
              <a:rPr kumimoji="1" lang="ja-JP" altLang="en-US" sz="1100" dirty="0"/>
              <a:t>」という名前のファイル</a:t>
            </a:r>
            <a:r>
              <a:rPr kumimoji="1" lang="en-US" altLang="ja-JP" sz="1100" dirty="0"/>
              <a:t>: </a:t>
            </a:r>
            <a:r>
              <a:rPr kumimoji="1" lang="ja-JP" altLang="en-US" sz="1100" dirty="0"/>
              <a:t>その証明書が発行された日時を示す「</a:t>
            </a:r>
            <a:r>
              <a:rPr kumimoji="1" lang="en-US" altLang="ja-JP" sz="1100" dirty="0"/>
              <a:t>YYYYMMDD_HHMMSS</a:t>
            </a:r>
            <a:r>
              <a:rPr kumimoji="1" lang="ja-JP" altLang="en-US" sz="1100" dirty="0"/>
              <a:t>」という形式の </a:t>
            </a:r>
            <a:r>
              <a:rPr kumimoji="1" lang="en-US" altLang="ja-JP" sz="1100" dirty="0"/>
              <a:t>15 </a:t>
            </a:r>
            <a:r>
              <a:rPr kumimoji="1" lang="ja-JP" altLang="en-US" sz="1100" dirty="0"/>
              <a:t>文字のタイムスタンプファイル。</a:t>
            </a:r>
            <a:endParaRPr lang="en-US" altLang="ja-JP" sz="1600" dirty="0"/>
          </a:p>
          <a:p>
            <a:pPr lvl="1">
              <a:lnSpc>
                <a:spcPct val="120000"/>
              </a:lnSpc>
            </a:pPr>
            <a:r>
              <a:rPr kumimoji="1" lang="ja-JP" altLang="en-US" sz="1500" dirty="0"/>
              <a:t>「</a:t>
            </a:r>
            <a:r>
              <a:rPr lang="en-US" altLang="ja-JP" sz="1500" dirty="0"/>
              <a:t>HTML5 </a:t>
            </a:r>
            <a:r>
              <a:rPr lang="ja-JP" altLang="en-US" sz="1500" dirty="0"/>
              <a:t>版 </a:t>
            </a:r>
            <a:r>
              <a:rPr lang="en-US" altLang="ja-JP" sz="1500" dirty="0"/>
              <a:t>Web </a:t>
            </a:r>
            <a:r>
              <a:rPr lang="ja-JP" altLang="en-US" sz="1500" dirty="0"/>
              <a:t>クライアント用 </a:t>
            </a:r>
            <a:r>
              <a:rPr lang="en-US" altLang="ja-JP" sz="1500" dirty="0"/>
              <a:t>Web </a:t>
            </a:r>
            <a:r>
              <a:rPr lang="ja-JP" altLang="en-US" sz="1500" dirty="0"/>
              <a:t>サーバー」は、指定された </a:t>
            </a:r>
            <a:r>
              <a:rPr lang="en-US" altLang="ja-JP" sz="1500" dirty="0"/>
              <a:t>URL </a:t>
            </a:r>
            <a:r>
              <a:rPr lang="ja-JP" altLang="en-US" sz="1500" dirty="0"/>
              <a:t>に対して、</a:t>
            </a:r>
            <a:r>
              <a:rPr lang="en-US" altLang="ja-JP" sz="1500" dirty="0"/>
              <a:t>1 </a:t>
            </a:r>
            <a:r>
              <a:rPr lang="ja-JP" altLang="en-US" sz="1500" dirty="0"/>
              <a:t>時間に </a:t>
            </a:r>
            <a:r>
              <a:rPr lang="en-US" altLang="ja-JP" sz="1500" dirty="0"/>
              <a:t>1 </a:t>
            </a:r>
            <a:r>
              <a:rPr lang="ja-JP" altLang="en-US" sz="1500" dirty="0"/>
              <a:t>回アクセスし、</a:t>
            </a:r>
            <a:r>
              <a:rPr lang="en-US" altLang="ja-JP" sz="1500" dirty="0"/>
              <a:t>timestamp.txt </a:t>
            </a:r>
            <a:r>
              <a:rPr lang="ja-JP" altLang="en-US" sz="1500" dirty="0"/>
              <a:t>が新しくなっていれば証明書を取得して更新する。また、</a:t>
            </a:r>
            <a:r>
              <a:rPr lang="en-US" altLang="ja-JP" sz="1500" dirty="0"/>
              <a:t>URL </a:t>
            </a:r>
            <a:r>
              <a:rPr lang="ja-JP" altLang="en-US" sz="1500" dirty="0" err="1"/>
              <a:t>への</a:t>
            </a:r>
            <a:r>
              <a:rPr lang="ja-JP" altLang="en-US" sz="1500" dirty="0"/>
              <a:t>アクセスに失敗した場合は、</a:t>
            </a:r>
            <a:r>
              <a:rPr lang="en-US" altLang="ja-JP" sz="1500" dirty="0"/>
              <a:t>15 </a:t>
            </a:r>
            <a:r>
              <a:rPr lang="ja-JP" altLang="en-US" sz="1500" dirty="0"/>
              <a:t>秒 ～ </a:t>
            </a:r>
            <a:r>
              <a:rPr lang="en-US" altLang="ja-JP" sz="1500" dirty="0"/>
              <a:t>900 </a:t>
            </a:r>
            <a:r>
              <a:rPr lang="ja-JP" altLang="en-US" sz="1500" dirty="0"/>
              <a:t>秒間隔で、</a:t>
            </a:r>
            <a:r>
              <a:rPr lang="en-US" altLang="ja-JP" sz="1500" dirty="0"/>
              <a:t>URL </a:t>
            </a:r>
            <a:r>
              <a:rPr lang="ja-JP" altLang="en-US" sz="1500" dirty="0" err="1"/>
              <a:t>への</a:t>
            </a:r>
            <a:r>
              <a:rPr lang="ja-JP" altLang="en-US" sz="1500" dirty="0"/>
              <a:t>アクセスに成功するまでリトライする。</a:t>
            </a:r>
            <a:r>
              <a:rPr lang="en-US" altLang="ja-JP" sz="1500" dirty="0"/>
              <a:t>(</a:t>
            </a:r>
            <a:r>
              <a:rPr lang="ja-JP" altLang="en-US" sz="1500" dirty="0"/>
              <a:t>リトライ間隔は、最初は約 </a:t>
            </a:r>
            <a:r>
              <a:rPr lang="en-US" altLang="ja-JP" sz="1500" dirty="0"/>
              <a:t>15 </a:t>
            </a:r>
            <a:r>
              <a:rPr lang="ja-JP" altLang="en-US" sz="1500" dirty="0"/>
              <a:t>秒間隔で、だんだんと長くなるようになっている。</a:t>
            </a:r>
            <a:r>
              <a:rPr lang="en-US" altLang="ja-JP" sz="1500" dirty="0"/>
              <a:t>)</a:t>
            </a:r>
            <a:endParaRPr kumimoji="1" lang="en-US" altLang="ja-JP" sz="1500" dirty="0"/>
          </a:p>
          <a:p>
            <a:pPr>
              <a:lnSpc>
                <a:spcPct val="120000"/>
              </a:lnSpc>
            </a:pPr>
            <a:r>
              <a:rPr kumimoji="1" lang="ja-JP" altLang="en-US" sz="1800" dirty="0"/>
              <a:t>上記の要件を満たす証明書ファイル提供サーバーは、</a:t>
            </a:r>
            <a:r>
              <a:rPr kumimoji="1" lang="en-US" altLang="ja-JP" sz="1800" dirty="0"/>
              <a:t>Apache </a:t>
            </a:r>
            <a:r>
              <a:rPr kumimoji="1" lang="ja-JP" altLang="en-US" sz="1800" dirty="0"/>
              <a:t>や </a:t>
            </a:r>
            <a:r>
              <a:rPr kumimoji="1" lang="en-US" altLang="ja-JP" sz="1800" dirty="0"/>
              <a:t>NGINX </a:t>
            </a:r>
            <a:r>
              <a:rPr kumimoji="1" lang="ja-JP" altLang="en-US" sz="1800" dirty="0"/>
              <a:t>等の </a:t>
            </a:r>
            <a:r>
              <a:rPr kumimoji="1" lang="en-US" altLang="ja-JP" sz="1800" dirty="0"/>
              <a:t>Web </a:t>
            </a:r>
            <a:r>
              <a:rPr kumimoji="1" lang="ja-JP" altLang="en-US" sz="1800" dirty="0"/>
              <a:t>サーバーを構築することができるスキルを有する管理者であれば、容易に構築することができるものである。</a:t>
            </a:r>
          </a:p>
          <a:p>
            <a:pPr lvl="1">
              <a:lnSpc>
                <a:spcPct val="120000"/>
              </a:lnSpc>
            </a:pPr>
            <a:r>
              <a:rPr kumimoji="1" lang="ja-JP" altLang="en-US" sz="1400" dirty="0"/>
              <a:t>そして、このような証明書ファイル提供サーバーに、定期的に </a:t>
            </a:r>
            <a:r>
              <a:rPr kumimoji="1" lang="en-US" altLang="ja-JP" sz="1400" dirty="0"/>
              <a:t>CA (</a:t>
            </a:r>
            <a:r>
              <a:rPr kumimoji="1" lang="ja-JP" altLang="en-US" sz="1400" dirty="0"/>
              <a:t>認証局</a:t>
            </a:r>
            <a:r>
              <a:rPr kumimoji="1" lang="en-US" altLang="ja-JP" sz="1400" dirty="0"/>
              <a:t>) </a:t>
            </a:r>
            <a:r>
              <a:rPr kumimoji="1" lang="ja-JP" altLang="en-US" sz="1400" dirty="0"/>
              <a:t>で発行された有効期限の短い証明書 </a:t>
            </a:r>
            <a:r>
              <a:rPr kumimoji="1" lang="en-US" altLang="ja-JP" sz="1400" dirty="0"/>
              <a:t>(</a:t>
            </a:r>
            <a:r>
              <a:rPr kumimoji="1" lang="ja-JP" altLang="en-US" sz="1400" dirty="0"/>
              <a:t>例</a:t>
            </a:r>
            <a:r>
              <a:rPr kumimoji="1" lang="en-US" altLang="ja-JP" sz="1400" dirty="0"/>
              <a:t>: Let’s Encrypt </a:t>
            </a:r>
            <a:r>
              <a:rPr kumimoji="1" lang="ja-JP" altLang="en-US" sz="1400" dirty="0"/>
              <a:t>で発行される有効期限が </a:t>
            </a:r>
            <a:r>
              <a:rPr kumimoji="1" lang="en-US" altLang="ja-JP" sz="1400" dirty="0"/>
              <a:t>3 </a:t>
            </a:r>
            <a:r>
              <a:rPr kumimoji="1" lang="ja-JP" altLang="en-US" sz="1400" dirty="0"/>
              <a:t>ヶ月の証明書</a:t>
            </a:r>
            <a:r>
              <a:rPr kumimoji="1" lang="en-US" altLang="ja-JP" sz="1400" dirty="0"/>
              <a:t>) </a:t>
            </a:r>
            <a:r>
              <a:rPr kumimoji="1" lang="ja-JP" altLang="en-US" sz="1400" dirty="0"/>
              <a:t>を常に置いておくことにより、自動的に、「</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サーバー」は、その証明書をダウンロードして取り込むことができる。</a:t>
            </a:r>
          </a:p>
          <a:p>
            <a:pPr lvl="1">
              <a:lnSpc>
                <a:spcPct val="120000"/>
              </a:lnSpc>
            </a:pPr>
            <a:r>
              <a:rPr kumimoji="1" lang="en-US" altLang="ja-JP" sz="1400" dirty="0"/>
              <a:t>Let’s Encrypt</a:t>
            </a:r>
            <a:r>
              <a:rPr kumimoji="1" lang="ja-JP" altLang="en-US" sz="1400" dirty="0"/>
              <a:t> のワイルドカード証明書を常に更新し続ける、</a:t>
            </a:r>
            <a:r>
              <a:rPr lang="ja-JP" altLang="en-US" sz="1400" dirty="0"/>
              <a:t>このような証明書ファイル提供サーバーを構築することを容易にするために、</a:t>
            </a:r>
            <a:r>
              <a:rPr lang="en-US" altLang="ja-JP" sz="1400" dirty="0"/>
              <a:t>IPA </a:t>
            </a:r>
            <a:r>
              <a:rPr lang="ja-JP" altLang="en-US" sz="1400" dirty="0"/>
              <a:t>サイバー技術研究室では、誰でもクラウドで容易に構築可能な </a:t>
            </a:r>
            <a:r>
              <a:rPr lang="en-US" altLang="ja-JP" sz="1400" dirty="0"/>
              <a:t>『</a:t>
            </a:r>
            <a:r>
              <a:rPr lang="en-US" altLang="ja-JP" sz="1400" dirty="0" err="1"/>
              <a:t>IPA_DN_WildcardCertServerUtil</a:t>
            </a:r>
            <a:r>
              <a:rPr lang="en-US" altLang="ja-JP" sz="1400" dirty="0"/>
              <a:t> (Python </a:t>
            </a:r>
            <a:r>
              <a:rPr lang="ja-JP" altLang="en-US" sz="1400" dirty="0"/>
              <a:t>で書かれた </a:t>
            </a:r>
            <a:r>
              <a:rPr lang="en-US" altLang="ja-JP" sz="1400" dirty="0"/>
              <a:t>Let‘s Encrypt </a:t>
            </a:r>
            <a:r>
              <a:rPr lang="ja-JP" altLang="en-US" sz="1400" dirty="0"/>
              <a:t>ワイルドカード </a:t>
            </a:r>
            <a:r>
              <a:rPr lang="en-US" altLang="ja-JP" sz="1400" dirty="0"/>
              <a:t>DNS </a:t>
            </a:r>
            <a:r>
              <a:rPr lang="ja-JP" altLang="en-US" sz="1400" dirty="0"/>
              <a:t>更新・証明書ファイル提供サーバー</a:t>
            </a:r>
            <a:r>
              <a:rPr lang="en-US" altLang="ja-JP" sz="1400" dirty="0"/>
              <a:t>) 』</a:t>
            </a:r>
            <a:r>
              <a:rPr lang="ja-JP" altLang="en-US" sz="1400" dirty="0"/>
              <a:t> の構築キットを無償で配布している。これを用いたサーバーを </a:t>
            </a:r>
            <a:r>
              <a:rPr lang="en-US" altLang="ja-JP" sz="1400" dirty="0"/>
              <a:t>AWS </a:t>
            </a:r>
            <a:r>
              <a:rPr lang="ja-JP" altLang="en-US" sz="1400" dirty="0"/>
              <a:t>上に構築すれば、月額数百円の </a:t>
            </a:r>
            <a:r>
              <a:rPr lang="en-US" altLang="ja-JP" sz="1400" dirty="0"/>
              <a:t>AWS </a:t>
            </a:r>
            <a:r>
              <a:rPr lang="ja-JP" altLang="en-US" sz="1400" dirty="0"/>
              <a:t>コストで、任意の所有ドメインの </a:t>
            </a:r>
            <a:r>
              <a:rPr lang="en-US" altLang="ja-JP" sz="1400" dirty="0"/>
              <a:t>*.example.org </a:t>
            </a:r>
            <a:r>
              <a:rPr lang="ja-JP" altLang="en-US" sz="1400" dirty="0"/>
              <a:t>のような </a:t>
            </a:r>
            <a:r>
              <a:rPr lang="en-US" altLang="ja-JP" sz="1400" dirty="0"/>
              <a:t>FQDN </a:t>
            </a:r>
            <a:r>
              <a:rPr lang="ja-JP" altLang="en-US" sz="1400" dirty="0"/>
              <a:t>に対する </a:t>
            </a:r>
            <a:r>
              <a:rPr lang="en-US" altLang="ja-JP" sz="1400" dirty="0"/>
              <a:t>Wildcard SSL </a:t>
            </a:r>
            <a:r>
              <a:rPr lang="ja-JP" altLang="en-US" sz="1400" dirty="0"/>
              <a:t>証明書を常に取得し続け、提供し続けるサーバーをクラウド上に安定して構築可能である。</a:t>
            </a:r>
            <a:endParaRPr lang="en-US" altLang="ja-JP" sz="1400" dirty="0"/>
          </a:p>
          <a:p>
            <a:pPr lvl="2">
              <a:lnSpc>
                <a:spcPct val="120000"/>
              </a:lnSpc>
            </a:pPr>
            <a:r>
              <a:rPr lang="en-US" altLang="ja-JP" sz="1000" b="1" u="sng" dirty="0">
                <a:solidFill>
                  <a:srgbClr val="0000FF"/>
                </a:solidFill>
              </a:rPr>
              <a:t>https://github.com/IPA-CyberLab/IPA_DN_WildcardCertServerUtil/</a:t>
            </a:r>
          </a:p>
          <a:p>
            <a:pPr lvl="1">
              <a:lnSpc>
                <a:spcPct val="120000"/>
              </a:lnSpc>
            </a:pPr>
            <a:r>
              <a:rPr lang="ja-JP" altLang="en-US" sz="1300" dirty="0">
                <a:solidFill>
                  <a:schemeClr val="accent2">
                    <a:lumMod val="75000"/>
                  </a:schemeClr>
                </a:solidFill>
              </a:rPr>
              <a:t>注意</a:t>
            </a:r>
            <a:r>
              <a:rPr lang="en-US" altLang="ja-JP" sz="1300" dirty="0">
                <a:solidFill>
                  <a:schemeClr val="accent2">
                    <a:lumMod val="75000"/>
                  </a:schemeClr>
                </a:solidFill>
              </a:rPr>
              <a:t>: </a:t>
            </a:r>
            <a:r>
              <a:rPr lang="ja-JP" altLang="en-US" sz="1300" dirty="0">
                <a:solidFill>
                  <a:schemeClr val="accent2">
                    <a:lumMod val="75000"/>
                  </a:schemeClr>
                </a:solidFill>
              </a:rPr>
              <a:t>上記の説明においては、</a:t>
            </a:r>
            <a:r>
              <a:rPr lang="en-US" altLang="ja-JP" sz="1300" dirty="0">
                <a:solidFill>
                  <a:schemeClr val="accent2">
                    <a:lumMod val="75000"/>
                  </a:schemeClr>
                </a:solidFill>
              </a:rPr>
              <a:t>Let's Encrypt </a:t>
            </a:r>
            <a:r>
              <a:rPr lang="ja-JP" altLang="en-US" sz="1300" dirty="0">
                <a:solidFill>
                  <a:schemeClr val="accent2">
                    <a:lumMod val="75000"/>
                  </a:schemeClr>
                </a:solidFill>
              </a:rPr>
              <a:t>を使用する例を述べているが、</a:t>
            </a:r>
            <a:r>
              <a:rPr lang="en-US" altLang="ja-JP" sz="1300" dirty="0">
                <a:solidFill>
                  <a:schemeClr val="accent2">
                    <a:lumMod val="75000"/>
                  </a:schemeClr>
                </a:solidFill>
              </a:rPr>
              <a:t>Let's Encrypt </a:t>
            </a:r>
            <a:r>
              <a:rPr lang="ja-JP" altLang="en-US" sz="1300" dirty="0">
                <a:solidFill>
                  <a:schemeClr val="accent2">
                    <a:lumMod val="75000"/>
                  </a:schemeClr>
                </a:solidFill>
              </a:rPr>
              <a:t>はインターネット上の多くのシステムと同様に無償・無保証・ボランティアベースのサービスであることから、いつでも突然停止してしまう可能性がある。このような場合は、</a:t>
            </a:r>
            <a:r>
              <a:rPr lang="en-US" altLang="ja-JP" sz="1300" dirty="0">
                <a:solidFill>
                  <a:schemeClr val="accent2">
                    <a:lumMod val="75000"/>
                  </a:schemeClr>
                </a:solidFill>
              </a:rPr>
              <a:t>Let's Encrypt </a:t>
            </a:r>
            <a:r>
              <a:rPr lang="ja-JP" altLang="en-US" sz="1300" dirty="0">
                <a:solidFill>
                  <a:schemeClr val="accent2">
                    <a:lumMod val="75000"/>
                  </a:schemeClr>
                </a:solidFill>
              </a:rPr>
              <a:t>を利用することに代わり、他の完全互換のある </a:t>
            </a:r>
            <a:r>
              <a:rPr lang="en-US" altLang="ja-JP" sz="1300" dirty="0">
                <a:solidFill>
                  <a:schemeClr val="accent2">
                    <a:lumMod val="75000"/>
                  </a:schemeClr>
                </a:solidFill>
              </a:rPr>
              <a:t>ACME </a:t>
            </a:r>
            <a:r>
              <a:rPr lang="ja-JP" altLang="en-US" sz="1300" dirty="0">
                <a:solidFill>
                  <a:schemeClr val="accent2">
                    <a:lumMod val="75000"/>
                  </a:schemeClr>
                </a:solidFill>
              </a:rPr>
              <a:t>プロトコル対応の認証局を利用したり、また、従来方法による手動の商用 </a:t>
            </a:r>
            <a:r>
              <a:rPr lang="en-US" altLang="ja-JP" sz="1300" dirty="0">
                <a:solidFill>
                  <a:schemeClr val="accent2">
                    <a:lumMod val="75000"/>
                  </a:schemeClr>
                </a:solidFill>
              </a:rPr>
              <a:t>SSL Web </a:t>
            </a:r>
            <a:r>
              <a:rPr lang="ja-JP" altLang="en-US" sz="1300" dirty="0">
                <a:solidFill>
                  <a:schemeClr val="accent2">
                    <a:lumMod val="75000"/>
                  </a:schemeClr>
                </a:solidFill>
              </a:rPr>
              <a:t>サーバー証明書購入・発行手順を経て、その証明書ファイルを本ページで述べる要件を満たす </a:t>
            </a:r>
            <a:r>
              <a:rPr lang="en-US" altLang="ja-JP" sz="1300" dirty="0">
                <a:solidFill>
                  <a:schemeClr val="accent2">
                    <a:lumMod val="75000"/>
                  </a:schemeClr>
                </a:solidFill>
              </a:rPr>
              <a:t>Web </a:t>
            </a:r>
            <a:r>
              <a:rPr lang="ja-JP" altLang="en-US" sz="1300" dirty="0">
                <a:solidFill>
                  <a:schemeClr val="accent2">
                    <a:lumMod val="75000"/>
                  </a:schemeClr>
                </a:solidFill>
              </a:rPr>
              <a:t>サーバー上に手動で設置する作業を証明書を更新する度に実施したりすることにより、本証明書提供サーバーの運用を継続することが可能である </a:t>
            </a:r>
            <a:r>
              <a:rPr lang="en-US" altLang="ja-JP" sz="1300" dirty="0">
                <a:solidFill>
                  <a:schemeClr val="accent2">
                    <a:lumMod val="75000"/>
                  </a:schemeClr>
                </a:solidFill>
              </a:rPr>
              <a:t>(</a:t>
            </a:r>
            <a:r>
              <a:rPr lang="ja-JP" altLang="en-US" sz="1300" dirty="0">
                <a:solidFill>
                  <a:schemeClr val="accent2">
                    <a:lumMod val="75000"/>
                  </a:schemeClr>
                </a:solidFill>
              </a:rPr>
              <a:t>利用者の責任で、一部設定ファイルや </a:t>
            </a:r>
            <a:r>
              <a:rPr lang="en-US" altLang="ja-JP" sz="1300" dirty="0">
                <a:solidFill>
                  <a:schemeClr val="accent2">
                    <a:lumMod val="75000"/>
                  </a:schemeClr>
                </a:solidFill>
              </a:rPr>
              <a:t>Python </a:t>
            </a:r>
            <a:r>
              <a:rPr lang="ja-JP" altLang="en-US" sz="1300" dirty="0">
                <a:solidFill>
                  <a:schemeClr val="accent2">
                    <a:lumMod val="75000"/>
                  </a:schemeClr>
                </a:solidFill>
              </a:rPr>
              <a:t>コードを書き換える必要が生じる場合があることに留意する。</a:t>
            </a:r>
            <a:r>
              <a:rPr lang="en-US" altLang="ja-JP" sz="1300" dirty="0">
                <a:solidFill>
                  <a:schemeClr val="accent2">
                    <a:lumMod val="75000"/>
                  </a:schemeClr>
                </a:solidFill>
              </a:rPr>
              <a:t>)</a:t>
            </a:r>
            <a:r>
              <a:rPr lang="ja-JP" altLang="en-US" sz="1300" dirty="0" err="1">
                <a:solidFill>
                  <a:schemeClr val="accent2">
                    <a:lumMod val="75000"/>
                  </a:schemeClr>
                </a:solidFill>
              </a:rPr>
              <a:t>。</a:t>
            </a:r>
            <a:r>
              <a:rPr lang="ja-JP" altLang="en-US" sz="1300" dirty="0">
                <a:solidFill>
                  <a:schemeClr val="accent2">
                    <a:lumMod val="75000"/>
                  </a:schemeClr>
                </a:solidFill>
              </a:rPr>
              <a:t>本ドキュメントの著者は、ドキュメント作成時点において </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サービスが利用可能であることは確認しているが、今後も同サービスが永続的に稼働する保証を有している訳ではなく、</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サービスの利用を特別に推奨したり、その安定性を裏書きしたりするものではない。</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サービスを利用する場合は、利用主体が </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サービスの運用主体との間で交わされる合意事項に基づいて、自己の責任と判断で利用すること。</a:t>
            </a:r>
            <a:endParaRPr kumimoji="1" lang="ja-JP" altLang="en-US" sz="1300" b="1" u="sng" dirty="0">
              <a:solidFill>
                <a:schemeClr val="accent2">
                  <a:lumMod val="75000"/>
                </a:schemeClr>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237</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独自に構築する証明書ファイル提供サーバーからの自動更新</a:t>
            </a:r>
            <a:endParaRPr kumimoji="1" lang="ja-JP" altLang="en-US" sz="3200" dirty="0"/>
          </a:p>
        </p:txBody>
      </p:sp>
      <p:sp>
        <p:nvSpPr>
          <p:cNvPr id="5" name="テキスト ボックス 4"/>
          <p:cNvSpPr txBox="1"/>
          <p:nvPr/>
        </p:nvSpPr>
        <p:spPr>
          <a:xfrm>
            <a:off x="2016767" y="489742"/>
            <a:ext cx="8479295" cy="369332"/>
          </a:xfrm>
          <a:prstGeom prst="rect">
            <a:avLst/>
          </a:prstGeom>
          <a:noFill/>
        </p:spPr>
        <p:txBody>
          <a:bodyPr wrap="square" rtlCol="0">
            <a:spAutoFit/>
          </a:bodyPr>
          <a:lstStyle/>
          <a:p>
            <a:r>
              <a:rPr kumimoji="1" lang="ja-JP" altLang="en-US" dirty="0">
                <a:solidFill>
                  <a:srgbClr val="0070C0"/>
                </a:solidFill>
              </a:rPr>
              <a:t>← 証明書集中管理サーバーを別に立て、そこから証明書を定期的にダウンロードする手法。</a:t>
            </a:r>
          </a:p>
        </p:txBody>
      </p:sp>
    </p:spTree>
    <p:extLst>
      <p:ext uri="{BB962C8B-B14F-4D97-AF65-F5344CB8AC3E}">
        <p14:creationId xmlns:p14="http://schemas.microsoft.com/office/powerpoint/2010/main" val="145767533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880665"/>
          </a:xfrm>
        </p:spPr>
        <p:txBody>
          <a:bodyPr>
            <a:normAutofit/>
          </a:bodyPr>
          <a:lstStyle/>
          <a:p>
            <a:r>
              <a:rPr kumimoji="1" lang="ja-JP" altLang="en-US" sz="1800" dirty="0"/>
              <a:t>前頁の要件を満たす証明書ファイル提供サーバーを用意した後は、</a:t>
            </a:r>
            <a:r>
              <a:rPr lang="en-US" altLang="ja-JP" sz="1800" dirty="0"/>
              <a:t>Web </a:t>
            </a:r>
            <a:r>
              <a:rPr lang="ja-JP" altLang="en-US" sz="1800" dirty="0"/>
              <a:t>サーバーの以下のファイルをテキストエディタ </a:t>
            </a:r>
            <a:r>
              <a:rPr lang="en-US" altLang="ja-JP" sz="1800" dirty="0"/>
              <a:t>(</a:t>
            </a:r>
            <a:r>
              <a:rPr lang="ja-JP" altLang="en-US" sz="1800" dirty="0"/>
              <a:t>メモ帳など</a:t>
            </a:r>
            <a:r>
              <a:rPr lang="en-US" altLang="ja-JP" sz="1800" dirty="0"/>
              <a:t>) </a:t>
            </a:r>
            <a:r>
              <a:rPr lang="ja-JP" altLang="en-US" sz="1800" dirty="0"/>
              <a:t>で以下の</a:t>
            </a:r>
            <a:r>
              <a:rPr lang="ja-JP" altLang="en-US" sz="1800" b="1" u="sng" dirty="0">
                <a:solidFill>
                  <a:schemeClr val="accent2">
                    <a:lumMod val="75000"/>
                  </a:schemeClr>
                </a:solidFill>
              </a:rPr>
              <a:t>黄色の下線部</a:t>
            </a:r>
            <a:r>
              <a:rPr lang="ja-JP" altLang="en-US" sz="1800" dirty="0"/>
              <a:t>のように編集して証明書ファイル提供サーバーの </a:t>
            </a:r>
            <a:r>
              <a:rPr lang="en-US" altLang="ja-JP" sz="1800" dirty="0"/>
              <a:t>URL </a:t>
            </a:r>
            <a:r>
              <a:rPr lang="ja-JP" altLang="en-US" sz="1800" dirty="0"/>
              <a:t>とアクセス用クレデンシャルを指定し、保存する。</a:t>
            </a:r>
          </a:p>
          <a:p>
            <a:pPr lvl="1"/>
            <a:r>
              <a:rPr lang="en-US" altLang="ja-JP" sz="1400" dirty="0"/>
              <a:t>Windows </a:t>
            </a:r>
            <a:r>
              <a:rPr lang="ja-JP" altLang="en-US" sz="1400" dirty="0"/>
              <a:t>の場合</a:t>
            </a:r>
            <a:r>
              <a:rPr lang="en-US" altLang="ja-JP" sz="1400" dirty="0"/>
              <a:t>:</a:t>
            </a:r>
            <a:br>
              <a:rPr lang="en-US" altLang="ja-JP" sz="1400" dirty="0"/>
            </a:br>
            <a:r>
              <a:rPr lang="en-US" altLang="ja-JP" sz="1400" dirty="0"/>
              <a:t>『 c:\git\IPA-DN-ThinController-Private\ThinWebClientApp\Local\App_IPA.App.ThinWebClientApp\Config\CertVault\settings.json 』</a:t>
            </a:r>
          </a:p>
          <a:p>
            <a:pPr lvl="1"/>
            <a:r>
              <a:rPr lang="en-US" altLang="ja-JP" sz="1400" dirty="0"/>
              <a:t>Linux </a:t>
            </a:r>
            <a:r>
              <a:rPr lang="ja-JP" altLang="en-US" sz="1400" dirty="0"/>
              <a:t>の場合</a:t>
            </a:r>
            <a:r>
              <a:rPr lang="en-US" altLang="ja-JP" sz="1400" dirty="0"/>
              <a:t>: </a:t>
            </a:r>
            <a:br>
              <a:rPr lang="en-US" altLang="ja-JP" sz="1400" dirty="0"/>
            </a:br>
            <a:r>
              <a:rPr lang="en-US" altLang="ja-JP" sz="1400" dirty="0"/>
              <a:t>『 ~/IPA-DN-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settings.json</a:t>
            </a:r>
            <a:r>
              <a:rPr lang="en-US" altLang="ja-JP" sz="1400" dirty="0"/>
              <a:t> 』</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238</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独自に構築する証明書ファイル提供サーバーからの自動更新 </a:t>
            </a:r>
            <a:r>
              <a:rPr lang="en-US" altLang="ja-JP" sz="3200" dirty="0"/>
              <a:t>(</a:t>
            </a:r>
            <a:r>
              <a:rPr lang="ja-JP" altLang="en-US" sz="3200" dirty="0"/>
              <a:t>続き</a:t>
            </a:r>
            <a:r>
              <a:rPr lang="en-US" altLang="ja-JP" sz="3200" dirty="0"/>
              <a:t>)</a:t>
            </a:r>
            <a:endParaRPr kumimoji="1" lang="ja-JP" altLang="en-US" sz="3200" dirty="0"/>
          </a:p>
        </p:txBody>
      </p:sp>
      <p:sp>
        <p:nvSpPr>
          <p:cNvPr id="5" name="テキスト ボックス 4"/>
          <p:cNvSpPr txBox="1"/>
          <p:nvPr/>
        </p:nvSpPr>
        <p:spPr>
          <a:xfrm>
            <a:off x="428462" y="3021687"/>
            <a:ext cx="8418553" cy="2354491"/>
          </a:xfrm>
          <a:prstGeom prst="rect">
            <a:avLst/>
          </a:prstGeom>
          <a:solidFill>
            <a:schemeClr val="tx1"/>
          </a:solidFill>
        </p:spPr>
        <p:txBody>
          <a:bodyPr wrap="square" rtlCol="0">
            <a:spAutoFit/>
          </a:bodyPr>
          <a:lstStyle/>
          <a:p>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ReloadIntervalMsecs</a:t>
            </a:r>
            <a:r>
              <a:rPr lang="en-US" altLang="ja-JP" sz="1050" dirty="0">
                <a:solidFill>
                  <a:schemeClr val="bg1"/>
                </a:solidFill>
                <a:latin typeface="Consolas" panose="020B0609020204030204" pitchFamily="49" charset="0"/>
              </a:rPr>
              <a:t>": 60000,</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MaxAcmeCerts</a:t>
            </a:r>
            <a:r>
              <a:rPr lang="en-US" altLang="ja-JP" sz="1050" dirty="0">
                <a:solidFill>
                  <a:schemeClr val="bg1"/>
                </a:solidFill>
                <a:latin typeface="Consolas" panose="020B0609020204030204" pitchFamily="49" charset="0"/>
              </a:rPr>
              <a:t>": 3,</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UseAcme</a:t>
            </a:r>
            <a:r>
              <a:rPr lang="en-US" altLang="ja-JP" sz="1050" dirty="0">
                <a:solidFill>
                  <a:schemeClr val="bg1"/>
                </a:solidFill>
                <a:latin typeface="Consolas" panose="020B0609020204030204" pitchFamily="49" charset="0"/>
              </a:rPr>
              <a:t>": false,  (</a:t>
            </a:r>
            <a:r>
              <a:rPr lang="ja-JP" altLang="en-US" sz="1050" dirty="0">
                <a:solidFill>
                  <a:schemeClr val="bg1"/>
                </a:solidFill>
                <a:latin typeface="Consolas" panose="020B0609020204030204" pitchFamily="49" charset="0"/>
              </a:rPr>
              <a:t>中略</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CertServerUse</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false </a:t>
            </a:r>
            <a:r>
              <a:rPr lang="ja-JP" altLang="en-US" sz="1050" b="1" u="sng" dirty="0">
                <a:solidFill>
                  <a:srgbClr val="FFFF00"/>
                </a:solidFill>
                <a:latin typeface="Consolas" panose="020B0609020204030204" pitchFamily="49" charset="0"/>
              </a:rPr>
              <a:t>→ </a:t>
            </a:r>
            <a:r>
              <a:rPr lang="en-US" altLang="ja-JP" sz="1050" b="1" u="sng" dirty="0">
                <a:solidFill>
                  <a:srgbClr val="FFFF00"/>
                </a:solidFill>
                <a:latin typeface="Consolas" panose="020B0609020204030204" pitchFamily="49" charset="0"/>
              </a:rPr>
              <a:t>true </a:t>
            </a:r>
            <a:r>
              <a:rPr lang="ja-JP" altLang="en-US" sz="1050" b="1" u="sng" dirty="0">
                <a:solidFill>
                  <a:srgbClr val="FFFF00"/>
                </a:solidFill>
                <a:latin typeface="Consolas" panose="020B0609020204030204" pitchFamily="49" charset="0"/>
              </a:rPr>
              <a:t>に変更</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CertServerUrlList</a:t>
            </a:r>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Url</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http:// </a:t>
            </a:r>
            <a:r>
              <a:rPr lang="ja-JP" altLang="en-US" sz="1050" b="1" u="sng" dirty="0">
                <a:solidFill>
                  <a:srgbClr val="FFFF00"/>
                </a:solidFill>
                <a:latin typeface="Consolas" panose="020B0609020204030204" pitchFamily="49" charset="0"/>
              </a:rPr>
              <a:t>または </a:t>
            </a:r>
            <a:r>
              <a:rPr lang="en-US" altLang="ja-JP" sz="1050" b="1" u="sng" dirty="0">
                <a:solidFill>
                  <a:srgbClr val="FFFF00"/>
                </a:solidFill>
                <a:latin typeface="Consolas" panose="020B0609020204030204" pitchFamily="49" charset="0"/>
              </a:rPr>
              <a:t>https:// </a:t>
            </a:r>
            <a:r>
              <a:rPr lang="ja-JP" altLang="en-US" sz="1050" b="1" u="sng" dirty="0">
                <a:solidFill>
                  <a:srgbClr val="FFFF00"/>
                </a:solidFill>
                <a:latin typeface="Consolas" panose="020B0609020204030204" pitchFamily="49" charset="0"/>
              </a:rPr>
              <a:t>形式で、前頁の「要件」の「固定 </a:t>
            </a:r>
            <a:r>
              <a:rPr lang="en-US" altLang="ja-JP" sz="1050" b="1" u="sng" dirty="0">
                <a:solidFill>
                  <a:srgbClr val="FFFF00"/>
                </a:solidFill>
                <a:latin typeface="Consolas" panose="020B0609020204030204" pitchFamily="49" charset="0"/>
              </a:rPr>
              <a:t>URL</a:t>
            </a:r>
            <a:r>
              <a:rPr lang="ja-JP" altLang="en-US" sz="1050" b="1" u="sng" dirty="0">
                <a:solidFill>
                  <a:srgbClr val="FFFF00"/>
                </a:solidFill>
                <a:latin typeface="Consolas" panose="020B0609020204030204" pitchFamily="49" charset="0"/>
              </a:rPr>
              <a:t>」のディレクトリを指定する。末尾は「</a:t>
            </a:r>
            <a:r>
              <a:rPr lang="en-US" altLang="ja-JP" sz="1050" b="1" u="sng" dirty="0">
                <a:solidFill>
                  <a:srgbClr val="FFFF00"/>
                </a:solidFill>
                <a:latin typeface="Consolas" panose="020B0609020204030204" pitchFamily="49" charset="0"/>
              </a:rPr>
              <a:t>/</a:t>
            </a:r>
            <a:r>
              <a:rPr lang="ja-JP" altLang="en-US" sz="1050" b="1" u="sng" dirty="0">
                <a:solidFill>
                  <a:srgbClr val="FFFF00"/>
                </a:solidFill>
                <a:latin typeface="Consolas" panose="020B0609020204030204" pitchFamily="49" charset="0"/>
              </a:rPr>
              <a:t>」で終わる必要がある。</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BasicAuthUsername</a:t>
            </a:r>
            <a:r>
              <a:rPr lang="en-US" altLang="ja-JP" sz="1050" dirty="0">
                <a:solidFill>
                  <a:schemeClr val="bg1"/>
                </a:solidFill>
                <a:latin typeface="Consolas" panose="020B0609020204030204" pitchFamily="49" charset="0"/>
              </a:rPr>
              <a:t>": "</a:t>
            </a:r>
            <a:r>
              <a:rPr lang="ja-JP" altLang="en-US" sz="1050" b="1" dirty="0">
                <a:solidFill>
                  <a:srgbClr val="FFFF00"/>
                </a:solidFill>
                <a:latin typeface="Consolas" panose="020B0609020204030204" pitchFamily="49" charset="0"/>
              </a:rPr>
              <a:t>上記 </a:t>
            </a:r>
            <a:r>
              <a:rPr lang="en-US" altLang="ja-JP" sz="1050" b="1" dirty="0" err="1">
                <a:solidFill>
                  <a:srgbClr val="FFFF00"/>
                </a:solidFill>
                <a:latin typeface="Consolas" panose="020B0609020204030204" pitchFamily="49" charset="0"/>
              </a:rPr>
              <a:t>Url</a:t>
            </a:r>
            <a:r>
              <a:rPr lang="en-US" altLang="ja-JP" sz="1050" b="1" dirty="0">
                <a:solidFill>
                  <a:srgbClr val="FFFF00"/>
                </a:solidFill>
                <a:latin typeface="Consolas" panose="020B0609020204030204" pitchFamily="49" charset="0"/>
              </a:rPr>
              <a:t> </a:t>
            </a:r>
            <a:r>
              <a:rPr lang="ja-JP" altLang="en-US" sz="1050" b="1" dirty="0">
                <a:solidFill>
                  <a:srgbClr val="FFFF00"/>
                </a:solidFill>
                <a:latin typeface="Consolas" panose="020B0609020204030204" pitchFamily="49" charset="0"/>
              </a:rPr>
              <a:t>にアクセスする際の </a:t>
            </a:r>
            <a:r>
              <a:rPr lang="en-US" altLang="ja-JP" sz="1050" b="1" dirty="0">
                <a:solidFill>
                  <a:srgbClr val="FFFF00"/>
                </a:solidFill>
                <a:latin typeface="Consolas" panose="020B0609020204030204" pitchFamily="49" charset="0"/>
              </a:rPr>
              <a:t>Basic </a:t>
            </a:r>
            <a:r>
              <a:rPr lang="ja-JP" altLang="en-US" sz="1050" b="1" dirty="0">
                <a:solidFill>
                  <a:srgbClr val="FFFF00"/>
                </a:solidFill>
                <a:latin typeface="Consolas" panose="020B0609020204030204" pitchFamily="49" charset="0"/>
              </a:rPr>
              <a:t>認証のユーザー名</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BasicAuthPassword</a:t>
            </a:r>
            <a:r>
              <a:rPr lang="en-US" altLang="ja-JP" sz="1050" dirty="0">
                <a:solidFill>
                  <a:schemeClr val="bg1"/>
                </a:solidFill>
                <a:latin typeface="Consolas" panose="020B0609020204030204" pitchFamily="49" charset="0"/>
              </a:rPr>
              <a:t>": "</a:t>
            </a:r>
            <a:r>
              <a:rPr lang="ja-JP" altLang="en-US" sz="1050" b="1" u="sng" dirty="0">
                <a:solidFill>
                  <a:srgbClr val="FFFF00"/>
                </a:solidFill>
                <a:latin typeface="Consolas" panose="020B0609020204030204" pitchFamily="49" charset="0"/>
              </a:rPr>
              <a:t>上記 </a:t>
            </a:r>
            <a:r>
              <a:rPr lang="en-US" altLang="ja-JP" sz="1050" b="1" u="sng" dirty="0" err="1">
                <a:solidFill>
                  <a:srgbClr val="FFFF00"/>
                </a:solidFill>
                <a:latin typeface="Consolas" panose="020B0609020204030204" pitchFamily="49" charset="0"/>
              </a:rPr>
              <a:t>Url</a:t>
            </a:r>
            <a:r>
              <a:rPr lang="en-US" altLang="ja-JP" sz="1050" b="1" u="sng" dirty="0">
                <a:solidFill>
                  <a:srgbClr val="FFFF00"/>
                </a:solidFill>
                <a:latin typeface="Consolas" panose="020B0609020204030204" pitchFamily="49" charset="0"/>
              </a:rPr>
              <a:t> </a:t>
            </a:r>
            <a:r>
              <a:rPr lang="ja-JP" altLang="en-US" sz="1050" b="1" u="sng" dirty="0">
                <a:solidFill>
                  <a:srgbClr val="FFFF00"/>
                </a:solidFill>
                <a:latin typeface="Consolas" panose="020B0609020204030204" pitchFamily="49" charset="0"/>
              </a:rPr>
              <a:t>にアクセスする際の </a:t>
            </a:r>
            <a:r>
              <a:rPr lang="en-US" altLang="ja-JP" sz="1050" b="1" u="sng" dirty="0">
                <a:solidFill>
                  <a:srgbClr val="FFFF00"/>
                </a:solidFill>
                <a:latin typeface="Consolas" panose="020B0609020204030204" pitchFamily="49" charset="0"/>
              </a:rPr>
              <a:t>Basic </a:t>
            </a:r>
            <a:r>
              <a:rPr lang="ja-JP" altLang="en-US" sz="1050" b="1" u="sng" dirty="0">
                <a:solidFill>
                  <a:srgbClr val="FFFF00"/>
                </a:solidFill>
                <a:latin typeface="Consolas" panose="020B0609020204030204" pitchFamily="49" charset="0"/>
              </a:rPr>
              <a:t>認証のパスワード</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UseAsDefaultCert</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false </a:t>
            </a:r>
            <a:r>
              <a:rPr lang="ja-JP" altLang="en-US" sz="1050" b="1" u="sng" dirty="0">
                <a:solidFill>
                  <a:srgbClr val="FFFF00"/>
                </a:solidFill>
                <a:latin typeface="Consolas" panose="020B0609020204030204" pitchFamily="49" charset="0"/>
              </a:rPr>
              <a:t>→ </a:t>
            </a:r>
            <a:r>
              <a:rPr lang="en-US" altLang="ja-JP" sz="1050" b="1" u="sng" dirty="0">
                <a:solidFill>
                  <a:srgbClr val="FFFF00"/>
                </a:solidFill>
                <a:latin typeface="Consolas" panose="020B0609020204030204" pitchFamily="49" charset="0"/>
              </a:rPr>
              <a:t>true </a:t>
            </a:r>
            <a:r>
              <a:rPr lang="ja-JP" altLang="en-US" sz="1050" b="1" u="sng" dirty="0">
                <a:solidFill>
                  <a:srgbClr val="FFFF00"/>
                </a:solidFill>
                <a:latin typeface="Consolas" panose="020B0609020204030204" pitchFamily="49" charset="0"/>
              </a:rPr>
              <a:t>に変更</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a:t>
            </a:r>
            <a:endParaRPr lang="en-US" altLang="ja-JP" sz="1050" b="1" dirty="0">
              <a:solidFill>
                <a:srgbClr val="FFFF00"/>
              </a:solidFill>
              <a:latin typeface="Consolas" panose="020B0609020204030204" pitchFamily="49" charset="0"/>
            </a:endParaRPr>
          </a:p>
        </p:txBody>
      </p:sp>
      <p:sp>
        <p:nvSpPr>
          <p:cNvPr id="6" name="テキスト ボックス 5"/>
          <p:cNvSpPr txBox="1"/>
          <p:nvPr/>
        </p:nvSpPr>
        <p:spPr>
          <a:xfrm>
            <a:off x="639476" y="5551924"/>
            <a:ext cx="10630309" cy="116955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a:t>上記の設定変更を行なったら、一度デーモンを再起動する。</a:t>
            </a:r>
            <a:br>
              <a:rPr kumimoji="1" lang="en-US" altLang="ja-JP" sz="1400" dirty="0"/>
            </a:br>
            <a:r>
              <a:rPr kumimoji="1" lang="en-US" altLang="ja-JP" sz="1400" dirty="0"/>
              <a:t>(3B-4, 4B-4 </a:t>
            </a:r>
            <a:r>
              <a:rPr kumimoji="1" lang="ja-JP" altLang="en-US" sz="1400" dirty="0"/>
              <a:t>を参照</a:t>
            </a:r>
            <a:r>
              <a:rPr kumimoji="1" lang="en-US" altLang="ja-JP" sz="1400" dirty="0"/>
              <a:t>)</a:t>
            </a:r>
          </a:p>
          <a:p>
            <a:pPr marL="285750" indent="-285750">
              <a:buFont typeface="Arial" panose="020B0604020202020204" pitchFamily="34" charset="0"/>
              <a:buChar char="•"/>
            </a:pPr>
            <a:r>
              <a:rPr kumimoji="1" lang="ja-JP" altLang="en-US" sz="1400" dirty="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https://telework.example.org/) </a:t>
            </a:r>
            <a:r>
              <a:rPr lang="ja-JP" altLang="en-US" sz="1400" dirty="0"/>
              <a:t>でアクセスしてみて、</a:t>
            </a:r>
            <a:r>
              <a:rPr lang="en-US" altLang="ja-JP" sz="1400" dirty="0"/>
              <a:t>SSL </a:t>
            </a:r>
            <a:r>
              <a:rPr lang="ja-JP" altLang="en-US" sz="1400" dirty="0"/>
              <a:t>証明書が意図したように上記の </a:t>
            </a:r>
            <a:r>
              <a:rPr lang="en-US" altLang="ja-JP" sz="1400" dirty="0"/>
              <a:t>"</a:t>
            </a:r>
            <a:r>
              <a:rPr lang="en-US" altLang="ja-JP" sz="1400" dirty="0" err="1"/>
              <a:t>Url</a:t>
            </a:r>
            <a:r>
              <a:rPr lang="en-US" altLang="ja-JP" sz="1400" dirty="0"/>
              <a:t>" </a:t>
            </a:r>
            <a:r>
              <a:rPr lang="ja-JP" altLang="en-US" sz="1400" dirty="0"/>
              <a:t>で指定したサーバーから取得され、更新され、使用されていることを確認する。</a:t>
            </a:r>
            <a:endParaRPr lang="en-US" altLang="ja-JP" sz="1400" dirty="0"/>
          </a:p>
          <a:p>
            <a:pPr marL="285750" indent="-285750">
              <a:buFont typeface="Arial" panose="020B0604020202020204" pitchFamily="34" charset="0"/>
              <a:buChar char="•"/>
            </a:pPr>
            <a:r>
              <a:rPr lang="ja-JP" altLang="en-US" sz="1400" dirty="0"/>
              <a:t>証明書サーバーからの証明書のダウンロードに失敗していると考えられる場合は、「</a:t>
            </a:r>
            <a:r>
              <a:rPr lang="en-US" altLang="ja-JP" sz="1400" dirty="0"/>
              <a:t>8-11</a:t>
            </a:r>
            <a:r>
              <a:rPr lang="ja-JP" altLang="en-US" sz="1400" dirty="0"/>
              <a:t>」の「</a:t>
            </a:r>
            <a:r>
              <a:rPr lang="en-US" altLang="ja-JP" sz="1400" dirty="0"/>
              <a:t>Debug</a:t>
            </a:r>
            <a:r>
              <a:rPr lang="ja-JP" altLang="en-US" sz="1400" dirty="0"/>
              <a:t>」ログを参照して、原因を特定して改善する。</a:t>
            </a:r>
          </a:p>
        </p:txBody>
      </p:sp>
      <p:pic>
        <p:nvPicPr>
          <p:cNvPr id="7" name="図 6"/>
          <p:cNvPicPr>
            <a:picLocks noChangeAspect="1"/>
          </p:cNvPicPr>
          <p:nvPr/>
        </p:nvPicPr>
        <p:blipFill>
          <a:blip r:embed="rId2"/>
          <a:stretch>
            <a:fillRect/>
          </a:stretch>
        </p:blipFill>
        <p:spPr>
          <a:xfrm>
            <a:off x="8968297" y="3171861"/>
            <a:ext cx="2822866" cy="2380063"/>
          </a:xfrm>
          <a:prstGeom prst="rect">
            <a:avLst/>
          </a:prstGeom>
          <a:ln w="19050">
            <a:solidFill>
              <a:schemeClr val="tx1"/>
            </a:solidFill>
          </a:ln>
        </p:spPr>
      </p:pic>
    </p:spTree>
    <p:extLst>
      <p:ext uri="{BB962C8B-B14F-4D97-AF65-F5344CB8AC3E}">
        <p14:creationId xmlns:p14="http://schemas.microsoft.com/office/powerpoint/2010/main" val="244255270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239</a:t>
            </a:fld>
            <a:endParaRPr kumimoji="1" lang="ja-JP" altLang="en-US" dirty="0"/>
          </a:p>
        </p:txBody>
      </p:sp>
      <p:sp>
        <p:nvSpPr>
          <p:cNvPr id="5" name="テキスト ボックス 4"/>
          <p:cNvSpPr txBox="1"/>
          <p:nvPr/>
        </p:nvSpPr>
        <p:spPr>
          <a:xfrm>
            <a:off x="1200646" y="1007221"/>
            <a:ext cx="9374589" cy="5632311"/>
          </a:xfrm>
          <a:prstGeom prst="rect">
            <a:avLst/>
          </a:prstGeom>
          <a:solidFill>
            <a:srgbClr val="FFFFCC"/>
          </a:solidFill>
          <a:ln>
            <a:solidFill>
              <a:schemeClr val="bg1">
                <a:lumMod val="75000"/>
              </a:schemeClr>
            </a:solidFill>
          </a:ln>
        </p:spPr>
        <p:txBody>
          <a:bodyPr wrap="square" rtlCol="0">
            <a:spAutoFit/>
          </a:bodyPr>
          <a:lstStyle/>
          <a:p>
            <a:r>
              <a:rPr lang="ja-JP" altLang="en-US" sz="1200" b="1" dirty="0">
                <a:solidFill>
                  <a:schemeClr val="tx1">
                    <a:lumMod val="75000"/>
                    <a:lumOff val="25000"/>
                  </a:schemeClr>
                </a:solidFill>
              </a:rPr>
              <a:t>補足</a:t>
            </a:r>
            <a:r>
              <a:rPr lang="en-US" altLang="ja-JP" sz="1200" b="1" dirty="0">
                <a:solidFill>
                  <a:schemeClr val="tx1">
                    <a:lumMod val="75000"/>
                    <a:lumOff val="25000"/>
                  </a:schemeClr>
                </a:solidFill>
              </a:rPr>
              <a:t>: </a:t>
            </a:r>
            <a:r>
              <a:rPr lang="ja-JP" altLang="en-US" sz="1200" b="1" dirty="0">
                <a:solidFill>
                  <a:schemeClr val="tx1">
                    <a:lumMod val="75000"/>
                    <a:lumOff val="25000"/>
                  </a:schemeClr>
                </a:solidFill>
              </a:rPr>
              <a:t>独自構築する証明書供給サーバーの </a:t>
            </a:r>
            <a:r>
              <a:rPr lang="en-US" altLang="ja-JP" sz="1200" b="1" dirty="0">
                <a:solidFill>
                  <a:schemeClr val="tx1">
                    <a:lumMod val="75000"/>
                    <a:lumOff val="25000"/>
                  </a:schemeClr>
                </a:solidFill>
              </a:rPr>
              <a:t>URL </a:t>
            </a:r>
            <a:r>
              <a:rPr lang="ja-JP" altLang="en-US" sz="1200" b="1" dirty="0">
                <a:solidFill>
                  <a:schemeClr val="tx1">
                    <a:lumMod val="75000"/>
                    <a:lumOff val="25000"/>
                  </a:schemeClr>
                </a:solidFill>
              </a:rPr>
              <a:t>を </a:t>
            </a:r>
            <a:r>
              <a:rPr lang="en-US" altLang="ja-JP" sz="1200" b="1" dirty="0">
                <a:solidFill>
                  <a:schemeClr val="tx1">
                    <a:lumMod val="75000"/>
                    <a:lumOff val="25000"/>
                  </a:schemeClr>
                </a:solidFill>
              </a:rPr>
              <a:t>HTTPS </a:t>
            </a:r>
            <a:r>
              <a:rPr lang="ja-JP" altLang="en-US" sz="1200" b="1" dirty="0">
                <a:solidFill>
                  <a:schemeClr val="tx1">
                    <a:lumMod val="75000"/>
                    <a:lumOff val="25000"/>
                  </a:schemeClr>
                </a:solidFill>
              </a:rPr>
              <a:t>にする場合におけるセキュリティに関する留意事項</a:t>
            </a:r>
          </a:p>
          <a:p>
            <a:r>
              <a:rPr lang="ja-JP" altLang="en-US" sz="1200" dirty="0">
                <a:solidFill>
                  <a:schemeClr val="tx1">
                    <a:lumMod val="75000"/>
                    <a:lumOff val="25000"/>
                  </a:schemeClr>
                </a:solidFill>
              </a:rPr>
              <a:t>　独自構築する証明書供給サーバーの </a:t>
            </a:r>
            <a:r>
              <a:rPr lang="en-US" altLang="ja-JP" sz="1200" dirty="0">
                <a:solidFill>
                  <a:schemeClr val="tx1">
                    <a:lumMod val="75000"/>
                    <a:lumOff val="25000"/>
                  </a:schemeClr>
                </a:solidFill>
              </a:rPr>
              <a:t>HTTP/HTTPS </a:t>
            </a:r>
            <a:r>
              <a:rPr lang="ja-JP" altLang="en-US" sz="1200" dirty="0">
                <a:solidFill>
                  <a:schemeClr val="tx1">
                    <a:lumMod val="75000"/>
                    <a:lumOff val="25000"/>
                  </a:schemeClr>
                </a:solidFill>
              </a:rPr>
              <a:t>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を指定すると、 「シン・テレワークシステム 中継ゲートウェイ スタンドアロン版」は、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サーバー」のために、自動的・定期的に、この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に、別途指定された </a:t>
            </a:r>
            <a:r>
              <a:rPr lang="en-US" altLang="ja-JP" sz="1200" dirty="0">
                <a:solidFill>
                  <a:schemeClr val="tx1">
                    <a:lumMod val="75000"/>
                    <a:lumOff val="25000"/>
                  </a:schemeClr>
                </a:solidFill>
              </a:rPr>
              <a:t>Basic </a:t>
            </a:r>
            <a:r>
              <a:rPr lang="ja-JP" altLang="en-US" sz="1200" dirty="0">
                <a:solidFill>
                  <a:schemeClr val="tx1">
                    <a:lumMod val="75000"/>
                    <a:lumOff val="25000"/>
                  </a:schemeClr>
                </a:solidFill>
              </a:rPr>
              <a:t>認証のクレデンシャルを用いてアクセスする。この際に、</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の場合、クレデンシャルが平文で流れるため、</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やクラウド事業者等は、この平文を収集できる。また、そもそも </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を利用することを検討することになる。</a:t>
            </a:r>
            <a:endParaRPr lang="en-US" altLang="ja-JP" sz="1200" dirty="0">
              <a:solidFill>
                <a:schemeClr val="tx1">
                  <a:lumMod val="75000"/>
                  <a:lumOff val="25000"/>
                </a:schemeClr>
              </a:solidFill>
            </a:endParaRPr>
          </a:p>
          <a:p>
            <a:r>
              <a:rPr lang="ja-JP" altLang="en-US" sz="1200" dirty="0">
                <a:solidFill>
                  <a:schemeClr val="tx1">
                    <a:lumMod val="75000"/>
                    <a:lumOff val="25000"/>
                  </a:schemeClr>
                </a:solidFill>
              </a:rPr>
              <a:t>　しかしながら、 「シン・テレワークシステム 中継ゲートウェイ スタンドアロン版」は、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の指定には対応しているが、</a:t>
            </a:r>
            <a:r>
              <a:rPr lang="en-US" altLang="ja-JP" sz="1200" dirty="0">
                <a:solidFill>
                  <a:schemeClr val="tx1">
                    <a:lumMod val="75000"/>
                    <a:lumOff val="25000"/>
                  </a:schemeClr>
                </a:solidFill>
              </a:rPr>
              <a:t>HTTPS Web </a:t>
            </a:r>
            <a:r>
              <a:rPr lang="ja-JP" altLang="en-US" sz="1200" dirty="0">
                <a:solidFill>
                  <a:schemeClr val="tx1">
                    <a:lumMod val="75000"/>
                    <a:lumOff val="25000"/>
                  </a:schemeClr>
                </a:solidFill>
              </a:rPr>
              <a:t>サーバーが提示する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証明書の内容は検証しないので、これは、一応暗号化は行なわれているものの、高度な通信路上の透過的 </a:t>
            </a:r>
            <a:r>
              <a:rPr lang="en-US" altLang="ja-JP" sz="1200" dirty="0">
                <a:solidFill>
                  <a:schemeClr val="tx1">
                    <a:lumMod val="75000"/>
                    <a:lumOff val="25000"/>
                  </a:schemeClr>
                </a:solidFill>
              </a:rPr>
              <a:t>TCP </a:t>
            </a:r>
            <a:r>
              <a:rPr lang="ja-JP" altLang="en-US" sz="1200" dirty="0">
                <a:solidFill>
                  <a:schemeClr val="tx1">
                    <a:lumMod val="75000"/>
                    <a:lumOff val="25000"/>
                  </a:schemeClr>
                </a:solidFill>
              </a:rPr>
              <a:t>セッションの中継や </a:t>
            </a:r>
            <a:r>
              <a:rPr lang="en-US" altLang="ja-JP" sz="1200" dirty="0">
                <a:solidFill>
                  <a:schemeClr val="tx1">
                    <a:lumMod val="75000"/>
                    <a:lumOff val="25000"/>
                  </a:schemeClr>
                </a:solidFill>
              </a:rPr>
              <a:t>DNS </a:t>
            </a:r>
            <a:r>
              <a:rPr lang="ja-JP" altLang="en-US" sz="1200" dirty="0">
                <a:solidFill>
                  <a:schemeClr val="tx1">
                    <a:lumMod val="75000"/>
                    <a:lumOff val="25000"/>
                  </a:schemeClr>
                </a:solidFill>
              </a:rPr>
              <a:t>書き換え等の中間者攻撃が可能となり、攻撃者は、クレデンシャルを取得したり、ダウンロード内容物を奪取したりすることが可能である。</a:t>
            </a:r>
            <a:endParaRPr lang="en-US" altLang="ja-JP" sz="1200" dirty="0">
              <a:solidFill>
                <a:schemeClr val="tx1">
                  <a:lumMod val="75000"/>
                  <a:lumOff val="25000"/>
                </a:schemeClr>
              </a:solidFill>
            </a:endParaRPr>
          </a:p>
          <a:p>
            <a:r>
              <a:rPr lang="ja-JP" altLang="en-US" sz="1200" dirty="0">
                <a:solidFill>
                  <a:schemeClr val="tx1">
                    <a:lumMod val="75000"/>
                    <a:lumOff val="25000"/>
                  </a:schemeClr>
                </a:solidFill>
              </a:rPr>
              <a:t>　開発チームは、</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による証明書供給サーバーへのアクセス時にそのサーバーの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証明書を検証する方法も検討したが、実のところ、この手の独自構築の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サーバーは、自己署名証明書等によって運用されるケースが多く、</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証明書の検証に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を利用することは現実的ではない。また、</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を利用する場合、信頼できる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のルート証明書をどのように規定するのかという課題が新たに発生する。</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の証明書ストアを活用するのが一般的であるが、これは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によって挙動が異なり、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の側がアップデートされないおそれもある。本インフラは、今後 </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年程度安定継続したいユーザーが多いが、シン・テレワークシステムそのものに脆弱性がない限り、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そのものを長期間そのまま稼働させるとき、</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年後、</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a:t>
            </a:r>
            <a:endParaRPr lang="en-US" altLang="ja-JP" sz="1200" dirty="0">
              <a:solidFill>
                <a:schemeClr val="tx1">
                  <a:lumMod val="75000"/>
                  <a:lumOff val="25000"/>
                </a:schemeClr>
              </a:solidFill>
            </a:endParaRPr>
          </a:p>
          <a:p>
            <a:r>
              <a:rPr lang="ja-JP" altLang="en-US" sz="1200" dirty="0">
                <a:solidFill>
                  <a:schemeClr val="tx1">
                    <a:lumMod val="75000"/>
                    <a:lumOff val="25000"/>
                  </a:schemeClr>
                </a:solidFill>
              </a:rPr>
              <a:t>　長期的にみると、このような可用性のリスクは、かなり高い。一方で、本文書で例示している方式である </a:t>
            </a:r>
            <a:r>
              <a:rPr lang="en-US" altLang="ja-JP" sz="1200" dirty="0">
                <a:solidFill>
                  <a:schemeClr val="tx1">
                    <a:lumMod val="75000"/>
                    <a:lumOff val="25000"/>
                  </a:schemeClr>
                </a:solidFill>
              </a:rPr>
              <a:t>Let's Encrypt </a:t>
            </a:r>
            <a:r>
              <a:rPr lang="ja-JP" altLang="en-US" sz="1200" dirty="0">
                <a:solidFill>
                  <a:schemeClr val="tx1">
                    <a:lumMod val="75000"/>
                    <a:lumOff val="25000"/>
                  </a:schemeClr>
                </a:solidFill>
              </a:rPr>
              <a:t>の証明書を活用する場合、証明書の有効期限は </a:t>
            </a:r>
            <a:r>
              <a:rPr lang="en-US" altLang="ja-JP" sz="1200" dirty="0">
                <a:solidFill>
                  <a:schemeClr val="tx1">
                    <a:lumMod val="75000"/>
                    <a:lumOff val="25000"/>
                  </a:schemeClr>
                </a:solidFill>
              </a:rPr>
              <a:t>3 </a:t>
            </a:r>
            <a:r>
              <a:rPr lang="ja-JP" altLang="en-US" sz="12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サーバーとユーザーとの通信を盗み取るためには、さらに不正な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終端ホストを稼働させ、その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終端ホストを、本来の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サーバーとユーザーとの間に、高度な手法により挟み込みする必要がある。ここまでしてようやく攻撃者は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サーバーとユーザーとの通信を傍受できるようになるのである。</a:t>
            </a:r>
            <a:endParaRPr lang="en-US" altLang="ja-JP" sz="1200" dirty="0">
              <a:solidFill>
                <a:schemeClr val="tx1">
                  <a:lumMod val="75000"/>
                  <a:lumOff val="25000"/>
                </a:schemeClr>
              </a:solidFill>
            </a:endParaRPr>
          </a:p>
          <a:p>
            <a:r>
              <a:rPr lang="ja-JP" altLang="en-US" sz="1200" dirty="0">
                <a:solidFill>
                  <a:schemeClr val="tx1">
                    <a:lumMod val="75000"/>
                    <a:lumOff val="25000"/>
                  </a:schemeClr>
                </a:solidFill>
              </a:rPr>
              <a:t>　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のアクセス時における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証明書の検証は、実施していない。したがって、前述の、証明書配信サーバーに対する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アクセス時の中間者攻撃のリスクはある。ただし、このリスクは、証明書配信サーバーと、シン・テレワークシステム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サーバーとの間の通信を、インターネット経由ではなくプライベートネットワーク経由で行なうとか、仮にグローバル </a:t>
            </a:r>
            <a:r>
              <a:rPr lang="en-US" altLang="ja-JP" sz="1200" dirty="0">
                <a:solidFill>
                  <a:schemeClr val="tx1">
                    <a:lumMod val="75000"/>
                    <a:lumOff val="25000"/>
                  </a:schemeClr>
                </a:solidFill>
              </a:rPr>
              <a:t>IP </a:t>
            </a:r>
            <a:r>
              <a:rPr lang="ja-JP" altLang="en-US" sz="12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経由でつながっているというような状況を容易に作ることにより、回避可能である。</a:t>
            </a:r>
          </a:p>
        </p:txBody>
      </p:sp>
      <p:sp>
        <p:nvSpPr>
          <p:cNvPr id="6" name="タイトル 3"/>
          <p:cNvSpPr>
            <a:spLocks noGrp="1"/>
          </p:cNvSpPr>
          <p:nvPr>
            <p:ph type="title"/>
          </p:nvPr>
        </p:nvSpPr>
        <p:spPr>
          <a:xfrm>
            <a:off x="332741" y="184309"/>
            <a:ext cx="10046989" cy="683490"/>
          </a:xfrm>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独自に構築する証明書ファイル提供サーバーからの自動更新 </a:t>
            </a:r>
            <a:r>
              <a:rPr lang="en-US" altLang="ja-JP" sz="3200" dirty="0"/>
              <a:t>(</a:t>
            </a:r>
            <a:r>
              <a:rPr lang="ja-JP" altLang="en-US" sz="3200" dirty="0"/>
              <a:t>続き</a:t>
            </a:r>
            <a:r>
              <a:rPr lang="en-US" altLang="ja-JP" sz="3200" dirty="0"/>
              <a:t>)</a:t>
            </a:r>
            <a:endParaRPr kumimoji="1" lang="ja-JP" altLang="en-US" sz="3200" dirty="0"/>
          </a:p>
        </p:txBody>
      </p:sp>
    </p:spTree>
    <p:extLst>
      <p:ext uri="{BB962C8B-B14F-4D97-AF65-F5344CB8AC3E}">
        <p14:creationId xmlns:p14="http://schemas.microsoft.com/office/powerpoint/2010/main" val="7092206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537618"/>
          </a:xfrm>
        </p:spPr>
        <p:txBody>
          <a:bodyPr>
            <a:normAutofit/>
          </a:bodyPr>
          <a:lstStyle/>
          <a:p>
            <a:r>
              <a:rPr kumimoji="1" lang="ja-JP" altLang="en-US" sz="2000" dirty="0"/>
              <a:t>本ドキュメントでは、データベースとして </a:t>
            </a:r>
            <a:r>
              <a:rPr kumimoji="1" lang="en-US" altLang="ja-JP" sz="2000" dirty="0"/>
              <a:t>SQL Server 2019 Express </a:t>
            </a:r>
            <a:r>
              <a:rPr kumimoji="1" lang="ja-JP" altLang="en-US" sz="2000" dirty="0"/>
              <a:t>を利用している。これは </a:t>
            </a:r>
            <a:r>
              <a:rPr kumimoji="1" lang="en-US" altLang="ja-JP" sz="2000" dirty="0"/>
              <a:t>Microsoft </a:t>
            </a:r>
            <a:r>
              <a:rPr kumimoji="1" lang="ja-JP" altLang="en-US" sz="2000" dirty="0"/>
              <a:t>社によって無償で提供されるエディション </a:t>
            </a:r>
            <a:r>
              <a:rPr kumimoji="1" lang="en-US" altLang="ja-JP" sz="2000" dirty="0"/>
              <a:t>(</a:t>
            </a:r>
            <a:r>
              <a:rPr kumimoji="1" lang="ja-JP" altLang="en-US" sz="2000" dirty="0"/>
              <a:t>フリーウェア</a:t>
            </a:r>
            <a:r>
              <a:rPr kumimoji="1" lang="en-US" altLang="ja-JP" sz="2000" dirty="0"/>
              <a:t>) </a:t>
            </a:r>
            <a:r>
              <a:rPr kumimoji="1" lang="ja-JP" altLang="en-US" sz="2000" dirty="0"/>
              <a:t>である。</a:t>
            </a:r>
          </a:p>
          <a:p>
            <a:r>
              <a:rPr kumimoji="1" lang="ja-JP" altLang="en-US" sz="2000" dirty="0"/>
              <a:t>最大データベースサイズは </a:t>
            </a:r>
            <a:r>
              <a:rPr kumimoji="1" lang="en-US" altLang="ja-JP" sz="2000" dirty="0"/>
              <a:t>10GB </a:t>
            </a:r>
            <a:r>
              <a:rPr kumimoji="1" lang="ja-JP" altLang="en-US" sz="2000" dirty="0"/>
              <a:t>に制限されている。データベースのサイズが膨らんで </a:t>
            </a:r>
            <a:r>
              <a:rPr kumimoji="1" lang="en-US" altLang="ja-JP" sz="2000" dirty="0"/>
              <a:t>10GB</a:t>
            </a:r>
            <a:r>
              <a:rPr kumimoji="1" lang="ja-JP" altLang="en-US" sz="2000" dirty="0"/>
              <a:t> を超えた場合、新たなレコードの挿入等が不能となり、システムが停止する可能性がある。</a:t>
            </a:r>
          </a:p>
          <a:p>
            <a:r>
              <a:rPr kumimoji="1" lang="ja-JP" altLang="en-US" sz="2000" dirty="0"/>
              <a:t>したがって、仮にデータベースサイズが増大して </a:t>
            </a:r>
            <a:r>
              <a:rPr kumimoji="1" lang="en-US" altLang="ja-JP" sz="2000" dirty="0"/>
              <a:t>10GB </a:t>
            </a:r>
            <a:r>
              <a:rPr kumimoji="1" lang="ja-JP" altLang="en-US" sz="2000" dirty="0"/>
              <a:t>に近付いたならば、</a:t>
            </a:r>
            <a:r>
              <a:rPr kumimoji="1" lang="en-US" altLang="ja-JP" sz="2000" dirty="0"/>
              <a:t>SQL Server 2019 Standard Edition </a:t>
            </a:r>
            <a:r>
              <a:rPr lang="en-US" altLang="ja-JP" sz="2000" dirty="0"/>
              <a:t>(</a:t>
            </a:r>
            <a:r>
              <a:rPr lang="ja-JP" altLang="en-US" sz="2000" dirty="0"/>
              <a:t>有償ライセンス</a:t>
            </a:r>
            <a:r>
              <a:rPr lang="en-US" altLang="ja-JP" sz="2000" dirty="0"/>
              <a:t>) </a:t>
            </a:r>
            <a:r>
              <a:rPr lang="ja-JP" altLang="en-US" sz="2000" dirty="0"/>
              <a:t>等の購入を検討する必要がある。</a:t>
            </a:r>
            <a:endParaRPr lang="en-US" altLang="ja-JP" sz="2000" dirty="0"/>
          </a:p>
          <a:p>
            <a:r>
              <a:rPr kumimoji="1" lang="ja-JP" altLang="en-US" sz="2000" dirty="0"/>
              <a:t>なお、第 </a:t>
            </a:r>
            <a:r>
              <a:rPr kumimoji="1" lang="en-US" altLang="ja-JP" sz="2000" dirty="0"/>
              <a:t>10 </a:t>
            </a:r>
            <a:r>
              <a:rPr kumimoji="1" lang="ja-JP" altLang="en-US" sz="2000" dirty="0"/>
              <a:t>章</a:t>
            </a:r>
            <a:r>
              <a:rPr lang="ja-JP" altLang="en-US" sz="2000" dirty="0"/>
              <a:t>で述べる、現在稼働中のシン・テレワークシステム パブリック版は、</a:t>
            </a:r>
            <a:r>
              <a:rPr lang="en-US" altLang="ja-JP" sz="2000" dirty="0"/>
              <a:t>18 </a:t>
            </a:r>
            <a:r>
              <a:rPr lang="ja-JP" altLang="en-US" sz="2000" dirty="0"/>
              <a:t>万ユーザー以上を有するが、ちょうど </a:t>
            </a:r>
            <a:r>
              <a:rPr lang="en-US" altLang="ja-JP" sz="2000" dirty="0"/>
              <a:t>10 </a:t>
            </a:r>
            <a:r>
              <a:rPr lang="ja-JP" altLang="en-US" sz="2000" dirty="0"/>
              <a:t>万ユーザー時において、データベースのサイズは約 </a:t>
            </a:r>
            <a:r>
              <a:rPr lang="en-US" altLang="ja-JP" sz="2000" dirty="0"/>
              <a:t>300MB </a:t>
            </a:r>
            <a:r>
              <a:rPr lang="ja-JP" altLang="en-US" sz="2000" dirty="0"/>
              <a:t>である。したがって、この実績値から単純計算すると、この </a:t>
            </a:r>
            <a:r>
              <a:rPr lang="en-US" altLang="ja-JP" sz="2000" dirty="0"/>
              <a:t>30 </a:t>
            </a:r>
            <a:r>
              <a:rPr lang="ja-JP" altLang="en-US" sz="2000" dirty="0"/>
              <a:t>倍の </a:t>
            </a:r>
            <a:r>
              <a:rPr lang="en-US" altLang="ja-JP" sz="2000" dirty="0"/>
              <a:t>300 </a:t>
            </a:r>
            <a:r>
              <a:rPr lang="ja-JP" altLang="en-US" sz="2000" dirty="0"/>
              <a:t>万ユーザー程度となったとき、データベースのサイズが</a:t>
            </a:r>
            <a:r>
              <a:rPr lang="en-US" altLang="ja-JP" sz="2000" dirty="0"/>
              <a:t> SQL Server 2019 Express </a:t>
            </a:r>
            <a:r>
              <a:rPr lang="ja-JP" altLang="en-US" sz="2000" dirty="0"/>
              <a:t>の制限を超えることになる。</a:t>
            </a:r>
            <a:endParaRPr lang="en-US" altLang="ja-JP" sz="2000" dirty="0"/>
          </a:p>
          <a:p>
            <a:r>
              <a:rPr kumimoji="1" lang="ja-JP" altLang="en-US" sz="2000" b="1" dirty="0"/>
              <a:t>結論</a:t>
            </a:r>
            <a:r>
              <a:rPr kumimoji="1" lang="en-US" altLang="ja-JP" sz="2000" b="1" dirty="0"/>
              <a:t>: </a:t>
            </a:r>
            <a:r>
              <a:rPr kumimoji="1" lang="ja-JP" altLang="en-US" sz="2000" b="1" dirty="0"/>
              <a:t>ほとんどのサービス構築では、</a:t>
            </a:r>
            <a:r>
              <a:rPr lang="en-US" altLang="ja-JP" sz="2000" b="1" dirty="0"/>
              <a:t> SQL Server 2019 Express</a:t>
            </a:r>
            <a:r>
              <a:rPr lang="ja-JP" altLang="en-US" sz="2000" b="1" dirty="0"/>
              <a:t> で十分である。</a:t>
            </a:r>
            <a:endParaRPr lang="en-US" altLang="ja-JP" sz="2000" b="1" dirty="0"/>
          </a:p>
          <a:p>
            <a:pPr lvl="1"/>
            <a:r>
              <a:rPr kumimoji="1" lang="ja-JP" altLang="en-US" sz="1600" dirty="0"/>
              <a:t>しかしながら、</a:t>
            </a:r>
            <a:r>
              <a:rPr kumimoji="1" lang="en-US" altLang="ja-JP" sz="1600" dirty="0"/>
              <a:t>SQL Server </a:t>
            </a:r>
            <a:r>
              <a:rPr kumimoji="1" lang="ja-JP" altLang="en-US" sz="1600" dirty="0"/>
              <a:t>のデータベースのサイズの計算方法・肥大化の度合いは、非公開の部分であり、正確には分からないことから、本ドキュメントにおいてデータベースサイズが肥大化して </a:t>
            </a:r>
            <a:r>
              <a:rPr kumimoji="1" lang="en-US" altLang="ja-JP" sz="1600" dirty="0"/>
              <a:t>10GB </a:t>
            </a:r>
            <a:r>
              <a:rPr kumimoji="1" lang="ja-JP" altLang="en-US" sz="1600" dirty="0"/>
              <a:t>を超える可能性がないということを保証することはできない。</a:t>
            </a:r>
            <a:endParaRPr kumimoji="1" lang="en-US" altLang="ja-JP" sz="1600" dirty="0"/>
          </a:p>
          <a:p>
            <a:pPr lvl="1"/>
            <a:r>
              <a:rPr lang="en-US" altLang="ja-JP" sz="1400" dirty="0"/>
              <a:t>SQL Server 2019 Express</a:t>
            </a:r>
            <a:r>
              <a:rPr lang="ja-JP" altLang="en-US" sz="1400" dirty="0"/>
              <a:t> は、</a:t>
            </a:r>
            <a:r>
              <a:rPr lang="en-US" altLang="ja-JP" sz="1400" dirty="0"/>
              <a:t>Microsoft </a:t>
            </a:r>
            <a:r>
              <a:rPr lang="ja-JP" altLang="en-US" sz="1400" dirty="0"/>
              <a:t>社によって提供されるソフトウェアであり、無償・無保証のものである。シン・テレワークシステム開発チームの経験上は、 </a:t>
            </a:r>
            <a:r>
              <a:rPr lang="en-US" altLang="ja-JP" sz="1400" dirty="0"/>
              <a:t>SQL Server 2019 Express </a:t>
            </a:r>
            <a:r>
              <a:rPr lang="ja-JP" altLang="en-US" sz="1400" dirty="0"/>
              <a:t>は、大変安定しており不具合は少ないと思われる。しかしながら、</a:t>
            </a:r>
            <a:r>
              <a:rPr lang="en-US" altLang="ja-JP" sz="1400" dirty="0"/>
              <a:t>SQL Server 2019 Express </a:t>
            </a:r>
            <a:r>
              <a:rPr lang="ja-JP" altLang="en-US" sz="1400" dirty="0"/>
              <a:t>に起因する不具合でデータベースが停止または破損する可能性もゼロではない。そして、</a:t>
            </a:r>
            <a:r>
              <a:rPr lang="en-US" altLang="ja-JP" sz="1400" dirty="0"/>
              <a:t>SQL Server 2019 Express </a:t>
            </a:r>
            <a:r>
              <a:rPr lang="ja-JP" altLang="en-US" sz="1400" dirty="0"/>
              <a:t>は、無償のフリーウェアであることから、</a:t>
            </a:r>
            <a:r>
              <a:rPr lang="en-US" altLang="ja-JP" sz="1400" dirty="0"/>
              <a:t>Microsoft </a:t>
            </a:r>
            <a:r>
              <a:rPr lang="ja-JP" altLang="en-US" sz="1400" dirty="0"/>
              <a:t>社による商用サポートが一切提供されていない。そこで、もし、</a:t>
            </a:r>
            <a:r>
              <a:rPr lang="en-US" altLang="ja-JP" sz="1400" dirty="0"/>
              <a:t> SQL Server 2019 Express </a:t>
            </a:r>
            <a:r>
              <a:rPr lang="ja-JP" altLang="en-US" sz="1400" dirty="0"/>
              <a:t>に起因する不具合でデータベースが停止または破損した場合等のための商用サポートを必要とする場合は、</a:t>
            </a:r>
            <a:r>
              <a:rPr lang="en-US" altLang="ja-JP" sz="1400" dirty="0"/>
              <a:t> SQL Server 2019 Express </a:t>
            </a:r>
            <a:r>
              <a:rPr lang="ja-JP" altLang="en-US" sz="1400" dirty="0"/>
              <a:t>ではなく、</a:t>
            </a:r>
            <a:r>
              <a:rPr lang="en-US" altLang="ja-JP" sz="1400" dirty="0"/>
              <a:t>Standard Edition </a:t>
            </a:r>
            <a:r>
              <a:rPr lang="ja-JP" altLang="en-US" sz="1400" dirty="0"/>
              <a:t>等の購入と、必要・適切なサポート契約 </a:t>
            </a:r>
            <a:r>
              <a:rPr lang="en-US" altLang="ja-JP" sz="1400" dirty="0"/>
              <a:t>(</a:t>
            </a:r>
            <a:r>
              <a:rPr lang="ja-JP" altLang="en-US" sz="1400" dirty="0"/>
              <a:t>もしあれば</a:t>
            </a:r>
            <a:r>
              <a:rPr lang="en-US" altLang="ja-JP" sz="1400" dirty="0"/>
              <a:t>) </a:t>
            </a:r>
            <a:r>
              <a:rPr lang="ja-JP" altLang="en-US" sz="1400" dirty="0"/>
              <a:t>を締結する必要がある。</a:t>
            </a:r>
            <a:r>
              <a:rPr lang="en-US" altLang="ja-JP" sz="1400" dirty="0"/>
              <a:t> SQL Server 2019 Express </a:t>
            </a:r>
            <a:r>
              <a:rPr lang="ja-JP" altLang="en-US" sz="1400" dirty="0"/>
              <a:t>に起因する不具合でデータベースが停止または破損した場合等のための商用サポートメニューの存在やその詳細については、</a:t>
            </a:r>
            <a:r>
              <a:rPr lang="en-US" altLang="ja-JP" sz="1400" dirty="0"/>
              <a:t>Microsoft </a:t>
            </a:r>
            <a:r>
              <a:rPr lang="ja-JP" altLang="en-US" sz="1400" dirty="0"/>
              <a:t>社または第三者のサポート提供会社に問い合わせること。</a:t>
            </a:r>
            <a:endParaRPr lang="en-US" altLang="ja-JP"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2-6. SQL Server 2019 Express </a:t>
            </a:r>
            <a:r>
              <a:rPr lang="ja-JP" altLang="en-US" sz="2800" dirty="0"/>
              <a:t>のデータベースサイズ制限について</a:t>
            </a:r>
            <a:endParaRPr kumimoji="1" lang="ja-JP" altLang="en-US" sz="2800" dirty="0"/>
          </a:p>
        </p:txBody>
      </p:sp>
    </p:spTree>
    <p:extLst>
      <p:ext uri="{BB962C8B-B14F-4D97-AF65-F5344CB8AC3E}">
        <p14:creationId xmlns:p14="http://schemas.microsoft.com/office/powerpoint/2010/main" val="270586984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2"/>
            <a:ext cx="11545223" cy="5444481"/>
          </a:xfrm>
        </p:spPr>
        <p:txBody>
          <a:bodyPr>
            <a:normAutofit fontScale="70000" lnSpcReduction="20000"/>
          </a:bodyPr>
          <a:lstStyle/>
          <a:p>
            <a:pPr>
              <a:lnSpc>
                <a:spcPct val="120000"/>
              </a:lnSpc>
            </a:pPr>
            <a:r>
              <a:rPr kumimoji="1" lang="ja-JP" altLang="en-US" dirty="0"/>
              <a:t>自組織や顧客のために、または、一般公衆向けのサービス提供のために、「</a:t>
            </a:r>
            <a:r>
              <a:rPr lang="en-US" altLang="ja-JP" dirty="0"/>
              <a:t>HTML5 </a:t>
            </a:r>
            <a:r>
              <a:rPr lang="ja-JP" altLang="en-US" dirty="0"/>
              <a:t>版 </a:t>
            </a:r>
            <a:r>
              <a:rPr lang="en-US" altLang="ja-JP" dirty="0"/>
              <a:t>Web </a:t>
            </a:r>
            <a:r>
              <a:rPr lang="ja-JP" altLang="en-US" dirty="0"/>
              <a:t>クライアント」の </a:t>
            </a:r>
            <a:r>
              <a:rPr lang="en-US" altLang="ja-JP" dirty="0"/>
              <a:t>Web </a:t>
            </a:r>
            <a:r>
              <a:rPr lang="ja-JP" altLang="en-US" dirty="0"/>
              <a:t>ページの文字列やデザインを変更したい場合は、下記のようにする。これにより、独自ブランドのシステムやサービスを提供することが可能である。</a:t>
            </a:r>
            <a:endParaRPr lang="en-US" altLang="ja-JP" dirty="0"/>
          </a:p>
          <a:p>
            <a:pPr lvl="1">
              <a:lnSpc>
                <a:spcPct val="120000"/>
              </a:lnSpc>
            </a:pPr>
            <a:r>
              <a:rPr lang="en-US" altLang="ja-JP" dirty="0"/>
              <a:t>1. </a:t>
            </a:r>
            <a:r>
              <a:rPr lang="ja-JP" altLang="en-US" dirty="0"/>
              <a:t>基本的なカスタマイズ </a:t>
            </a:r>
            <a:r>
              <a:rPr lang="en-US" altLang="ja-JP" dirty="0"/>
              <a:t>(</a:t>
            </a:r>
            <a:r>
              <a:rPr lang="ja-JP" altLang="en-US" dirty="0"/>
              <a:t>一部の項目のみ変更</a:t>
            </a:r>
            <a:r>
              <a:rPr lang="en-US" altLang="ja-JP" dirty="0"/>
              <a:t>)</a:t>
            </a:r>
          </a:p>
          <a:p>
            <a:pPr lvl="2">
              <a:lnSpc>
                <a:spcPct val="120000"/>
              </a:lnSpc>
            </a:pPr>
            <a:r>
              <a:rPr lang="en-US" altLang="ja-JP" u="sng" dirty="0">
                <a:solidFill>
                  <a:srgbClr val="0000FF"/>
                </a:solidFill>
              </a:rPr>
              <a:t>https://github.com/IPA-CyberLab/IPA-DN-ThinController-Private/tree/main/Vars/VarResources/VarResources/StrTablePatch/</a:t>
            </a:r>
            <a:r>
              <a:rPr lang="en-US" altLang="ja-JP" dirty="0"/>
              <a:t> </a:t>
            </a:r>
            <a:r>
              <a:rPr lang="ja-JP" altLang="en-US" dirty="0"/>
              <a:t>の案内のとおり、</a:t>
            </a:r>
            <a:r>
              <a:rPr lang="en-US" altLang="ja-JP" dirty="0"/>
              <a:t>『 IPA-DN-</a:t>
            </a:r>
            <a:r>
              <a:rPr lang="en-US" altLang="ja-JP" dirty="0" err="1"/>
              <a:t>ThinController</a:t>
            </a:r>
            <a:r>
              <a:rPr lang="en-US" altLang="ja-JP" dirty="0"/>
              <a:t>-Private/</a:t>
            </a:r>
            <a:r>
              <a:rPr lang="en-US" altLang="ja-JP" dirty="0" err="1"/>
              <a:t>Vars</a:t>
            </a:r>
            <a:r>
              <a:rPr lang="en-US" altLang="ja-JP" dirty="0"/>
              <a:t>/</a:t>
            </a:r>
            <a:r>
              <a:rPr lang="en-US" altLang="ja-JP" dirty="0" err="1"/>
              <a:t>VarResources</a:t>
            </a:r>
            <a:r>
              <a:rPr lang="en-US" altLang="ja-JP" dirty="0"/>
              <a:t>/</a:t>
            </a:r>
            <a:r>
              <a:rPr lang="en-US" altLang="ja-JP" dirty="0" err="1"/>
              <a:t>VarResources</a:t>
            </a:r>
            <a:r>
              <a:rPr lang="en-US" altLang="ja-JP" dirty="0"/>
              <a:t>/</a:t>
            </a:r>
            <a:r>
              <a:rPr lang="en-US" altLang="ja-JP" dirty="0" err="1"/>
              <a:t>StrTablePatch</a:t>
            </a:r>
            <a:r>
              <a:rPr lang="en-US" altLang="ja-JP" dirty="0"/>
              <a:t>/ 』</a:t>
            </a:r>
            <a:r>
              <a:rPr lang="ja-JP" altLang="en-US" dirty="0"/>
              <a:t>ディレクトリにある「</a:t>
            </a:r>
            <a:r>
              <a:rPr lang="en-US" altLang="ja-JP" dirty="0" err="1"/>
              <a:t>strtable_ja.patch.stb</a:t>
            </a:r>
            <a:r>
              <a:rPr lang="ja-JP" altLang="en-US" dirty="0"/>
              <a:t>」</a:t>
            </a:r>
            <a:r>
              <a:rPr lang="en-US" altLang="ja-JP" dirty="0"/>
              <a:t> </a:t>
            </a:r>
            <a:r>
              <a:rPr lang="ja-JP" altLang="en-US" dirty="0"/>
              <a:t>および 「</a:t>
            </a:r>
            <a:r>
              <a:rPr lang="en-US" altLang="ja-JP" dirty="0" err="1"/>
              <a:t>strtable_en.patch.stb</a:t>
            </a:r>
            <a:r>
              <a:rPr lang="ja-JP" altLang="en-US" dirty="0"/>
              <a:t>」</a:t>
            </a:r>
            <a:r>
              <a:rPr lang="en-US" altLang="ja-JP" dirty="0"/>
              <a:t> </a:t>
            </a:r>
            <a:r>
              <a:rPr lang="ja-JP" altLang="en-US" dirty="0"/>
              <a:t>ファイルを、 「</a:t>
            </a:r>
            <a:r>
              <a:rPr lang="en-US" altLang="ja-JP" dirty="0"/>
              <a:t>8-1</a:t>
            </a:r>
            <a:r>
              <a:rPr lang="ja-JP" altLang="en-US" dirty="0"/>
              <a:t>」および「</a:t>
            </a:r>
            <a:r>
              <a:rPr lang="en-US" altLang="ja-JP" dirty="0"/>
              <a:t>8-2</a:t>
            </a:r>
            <a:r>
              <a:rPr lang="ja-JP" altLang="en-US" dirty="0"/>
              <a:t>」でカスタマイズした同名のファイルで置き換える。</a:t>
            </a:r>
            <a:endParaRPr lang="en-US" altLang="ja-JP" dirty="0"/>
          </a:p>
          <a:p>
            <a:pPr lvl="1">
              <a:lnSpc>
                <a:spcPct val="120000"/>
              </a:lnSpc>
            </a:pPr>
            <a:r>
              <a:rPr lang="en-US" altLang="ja-JP" dirty="0"/>
              <a:t>2. HTML </a:t>
            </a:r>
            <a:r>
              <a:rPr lang="ja-JP" altLang="en-US" dirty="0"/>
              <a:t>で表示されるほぼすべての文字列のカスタマイズ</a:t>
            </a:r>
            <a:endParaRPr lang="en-US" altLang="ja-JP" dirty="0"/>
          </a:p>
          <a:p>
            <a:pPr lvl="2">
              <a:lnSpc>
                <a:spcPct val="120000"/>
              </a:lnSpc>
            </a:pPr>
            <a:r>
              <a:rPr lang="en-US" altLang="ja-JP" dirty="0"/>
              <a:t>『 IPA-DN-</a:t>
            </a:r>
            <a:r>
              <a:rPr lang="en-US" altLang="ja-JP" dirty="0" err="1"/>
              <a:t>ThinController</a:t>
            </a:r>
            <a:r>
              <a:rPr lang="en-US" altLang="ja-JP" dirty="0"/>
              <a:t>-Private/submodules/IPA-DN-Cores/Cores.NET/</a:t>
            </a:r>
            <a:r>
              <a:rPr lang="en-US" altLang="ja-JP" dirty="0" err="1"/>
              <a:t>Cores.Codes</a:t>
            </a:r>
            <a:r>
              <a:rPr lang="en-US" altLang="ja-JP" dirty="0"/>
              <a:t>/Resources/Codes/_Resource/</a:t>
            </a:r>
            <a:r>
              <a:rPr lang="en-US" altLang="ja-JP" dirty="0" err="1"/>
              <a:t>ThinController</a:t>
            </a:r>
            <a:r>
              <a:rPr lang="en-US" altLang="ja-JP" dirty="0"/>
              <a:t>/README.txt 』</a:t>
            </a:r>
            <a:r>
              <a:rPr lang="ja-JP" altLang="en-US" dirty="0"/>
              <a:t>の案内のとおり、同ファイルのディレクトリにある「</a:t>
            </a:r>
            <a:r>
              <a:rPr lang="en-US" altLang="ja-JP" dirty="0" err="1"/>
              <a:t>strtable_ja.stb</a:t>
            </a:r>
            <a:r>
              <a:rPr lang="ja-JP" altLang="en-US" dirty="0"/>
              <a:t>」および「</a:t>
            </a:r>
            <a:r>
              <a:rPr lang="en-US" altLang="ja-JP" dirty="0" err="1"/>
              <a:t>strtable_en.stb</a:t>
            </a:r>
            <a:r>
              <a:rPr lang="ja-JP" altLang="en-US" dirty="0"/>
              <a:t>」ファイルを、「</a:t>
            </a:r>
            <a:r>
              <a:rPr lang="en-US" altLang="ja-JP" dirty="0"/>
              <a:t>8-1</a:t>
            </a:r>
            <a:r>
              <a:rPr lang="ja-JP" altLang="en-US" dirty="0"/>
              <a:t>」でカスタマイズした同名のファイルで置き換える。</a:t>
            </a:r>
            <a:endParaRPr lang="en-US" altLang="ja-JP" dirty="0"/>
          </a:p>
          <a:p>
            <a:pPr lvl="2">
              <a:lnSpc>
                <a:spcPct val="120000"/>
              </a:lnSpc>
            </a:pPr>
            <a:r>
              <a:rPr lang="en-US" altLang="ja-JP" dirty="0"/>
              <a:t>『 IPA-DN-</a:t>
            </a:r>
            <a:r>
              <a:rPr lang="en-US" altLang="ja-JP" dirty="0" err="1"/>
              <a:t>ThinController</a:t>
            </a:r>
            <a:r>
              <a:rPr lang="en-US" altLang="ja-JP" dirty="0"/>
              <a:t>-Private/submodules/IPA-DN-Cores/Cores.NET/</a:t>
            </a:r>
            <a:r>
              <a:rPr lang="en-US" altLang="ja-JP" dirty="0" err="1"/>
              <a:t>Cores.Codes</a:t>
            </a:r>
            <a:r>
              <a:rPr lang="en-US" altLang="ja-JP" dirty="0"/>
              <a:t>/Resources/Codes/_Resource/</a:t>
            </a:r>
            <a:r>
              <a:rPr lang="en-US" altLang="ja-JP" dirty="0" err="1"/>
              <a:t>ThinWebClient</a:t>
            </a:r>
            <a:r>
              <a:rPr lang="en-US" altLang="ja-JP" dirty="0"/>
              <a:t>/README.txt 』</a:t>
            </a:r>
            <a:r>
              <a:rPr lang="ja-JP" altLang="en-US" dirty="0"/>
              <a:t>の案内のとおり、同ファイルのディレクトリにある「</a:t>
            </a:r>
            <a:r>
              <a:rPr lang="en-US" altLang="ja-JP" dirty="0" err="1"/>
              <a:t>strtable_web_additional_ja.stb</a:t>
            </a:r>
            <a:r>
              <a:rPr lang="ja-JP" altLang="en-US" dirty="0"/>
              <a:t>」および「</a:t>
            </a:r>
            <a:r>
              <a:rPr lang="en-US" altLang="ja-JP" dirty="0" err="1"/>
              <a:t>strtable_web_additional_en.stb</a:t>
            </a:r>
            <a:r>
              <a:rPr lang="ja-JP" altLang="en-US" dirty="0"/>
              <a:t>」の内容を、テキストエディタでカスタマイズする。</a:t>
            </a:r>
            <a:endParaRPr lang="en-US" altLang="ja-JP" dirty="0"/>
          </a:p>
          <a:p>
            <a:pPr lvl="1">
              <a:lnSpc>
                <a:spcPct val="120000"/>
              </a:lnSpc>
            </a:pPr>
            <a:r>
              <a:rPr lang="en-US" altLang="ja-JP" dirty="0"/>
              <a:t>3. HTML </a:t>
            </a:r>
            <a:r>
              <a:rPr lang="ja-JP" altLang="en-US" dirty="0"/>
              <a:t>ページそのもののデザインやレイアウトの変更、画像の差し替え</a:t>
            </a:r>
            <a:endParaRPr lang="en-US" altLang="ja-JP" dirty="0"/>
          </a:p>
          <a:p>
            <a:pPr lvl="2">
              <a:lnSpc>
                <a:spcPct val="120000"/>
              </a:lnSpc>
            </a:pPr>
            <a:r>
              <a:rPr lang="en-US" altLang="ja-JP" dirty="0"/>
              <a:t>『IPA-DN-</a:t>
            </a:r>
            <a:r>
              <a:rPr lang="en-US" altLang="ja-JP" dirty="0" err="1"/>
              <a:t>ThinController</a:t>
            </a:r>
            <a:r>
              <a:rPr lang="en-US" altLang="ja-JP" dirty="0"/>
              <a:t>-Private/</a:t>
            </a:r>
            <a:r>
              <a:rPr lang="en-US" altLang="ja-JP" dirty="0" err="1"/>
              <a:t>ThinWebClientApp</a:t>
            </a:r>
            <a:r>
              <a:rPr lang="en-US" altLang="ja-JP" dirty="0"/>
              <a:t>/Views/』</a:t>
            </a:r>
            <a:r>
              <a:rPr lang="ja-JP" altLang="en-US" dirty="0"/>
              <a:t>ディレクトリの </a:t>
            </a:r>
            <a:r>
              <a:rPr lang="en-US" altLang="ja-JP" dirty="0"/>
              <a:t>*.</a:t>
            </a:r>
            <a:r>
              <a:rPr lang="en-US" altLang="ja-JP" dirty="0" err="1"/>
              <a:t>cshtml</a:t>
            </a:r>
            <a:r>
              <a:rPr lang="en-US" altLang="ja-JP" dirty="0"/>
              <a:t> </a:t>
            </a:r>
            <a:r>
              <a:rPr lang="ja-JP" altLang="en-US" dirty="0"/>
              <a:t>ファイル、および</a:t>
            </a:r>
            <a:r>
              <a:rPr lang="en-US" altLang="ja-JP" dirty="0"/>
              <a:t>『IPA-DN-</a:t>
            </a:r>
            <a:r>
              <a:rPr lang="en-US" altLang="ja-JP" dirty="0" err="1"/>
              <a:t>ThinController</a:t>
            </a:r>
            <a:r>
              <a:rPr lang="en-US" altLang="ja-JP" dirty="0"/>
              <a:t>-Private/</a:t>
            </a:r>
            <a:r>
              <a:rPr lang="en-US" altLang="ja-JP" dirty="0" err="1"/>
              <a:t>ThinWebClientApp</a:t>
            </a:r>
            <a:r>
              <a:rPr lang="en-US" altLang="ja-JP" dirty="0"/>
              <a:t>/</a:t>
            </a:r>
            <a:r>
              <a:rPr lang="en-US" altLang="ja-JP" dirty="0" err="1"/>
              <a:t>wwwroot</a:t>
            </a:r>
            <a:r>
              <a:rPr lang="en-US" altLang="ja-JP" dirty="0"/>
              <a:t>/』</a:t>
            </a:r>
            <a:r>
              <a:rPr lang="ja-JP" altLang="en-US" dirty="0"/>
              <a:t> ディレクトリの各種 </a:t>
            </a:r>
            <a:r>
              <a:rPr lang="en-US" altLang="ja-JP" dirty="0"/>
              <a:t>Web </a:t>
            </a:r>
            <a:r>
              <a:rPr lang="ja-JP" altLang="en-US" dirty="0"/>
              <a:t>リソースファイルを書き換える。</a:t>
            </a:r>
            <a:endParaRPr lang="en-US" altLang="ja-JP" dirty="0"/>
          </a:p>
          <a:p>
            <a:pPr>
              <a:lnSpc>
                <a:spcPct val="120000"/>
              </a:lnSpc>
            </a:pPr>
            <a:r>
              <a:rPr lang="ja-JP" altLang="en-US" dirty="0"/>
              <a:t>カスタマイズが完了したら、 「</a:t>
            </a:r>
            <a:r>
              <a:rPr lang="en-US" altLang="ja-JP" dirty="0"/>
              <a:t>3B-5</a:t>
            </a:r>
            <a:r>
              <a:rPr lang="ja-JP" altLang="en-US" dirty="0"/>
              <a:t>」または「</a:t>
            </a:r>
            <a:r>
              <a:rPr lang="en-US" altLang="ja-JP" dirty="0"/>
              <a:t>4B-5</a:t>
            </a:r>
            <a:r>
              <a:rPr lang="ja-JP" altLang="en-US" dirty="0"/>
              <a:t>」の説明に基づいて一度デーモンを停止し、再ビルドを行なった上で、デーモンを再開すると、カスタマイズした内容が適用される。</a:t>
            </a:r>
            <a:endParaRPr lang="en-US" altLang="ja-JP" dirty="0"/>
          </a:p>
          <a:p>
            <a:pPr marL="914400" lvl="1" indent="-457200">
              <a:lnSpc>
                <a:spcPct val="120000"/>
              </a:lnSpc>
              <a:buFont typeface="+mj-lt"/>
              <a:buAutoNum type="arabicPeriod"/>
            </a:pP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240</a:t>
            </a:fld>
            <a:endParaRPr kumimoji="1" lang="ja-JP" altLang="en-US" dirty="0"/>
          </a:p>
        </p:txBody>
      </p:sp>
      <p:sp>
        <p:nvSpPr>
          <p:cNvPr id="5" name="タイトル 4"/>
          <p:cNvSpPr>
            <a:spLocks noGrp="1"/>
          </p:cNvSpPr>
          <p:nvPr>
            <p:ph type="title"/>
          </p:nvPr>
        </p:nvSpPr>
        <p:spPr/>
        <p:txBody>
          <a:bodyPr>
            <a:noAutofit/>
          </a:bodyPr>
          <a:lstStyle/>
          <a:p>
            <a:r>
              <a:rPr lang="en-US" altLang="ja-JP" sz="3200" dirty="0"/>
              <a:t>8-21. </a:t>
            </a:r>
            <a:r>
              <a:rPr lang="ja-JP" altLang="en-US" sz="3200" dirty="0"/>
              <a:t>「</a:t>
            </a:r>
            <a:r>
              <a:rPr lang="en-US" altLang="ja-JP" sz="3200" dirty="0"/>
              <a:t>HTML5 </a:t>
            </a:r>
            <a:r>
              <a:rPr lang="ja-JP" altLang="en-US" sz="3200" dirty="0"/>
              <a:t>版 </a:t>
            </a:r>
            <a:r>
              <a:rPr lang="en-US" altLang="ja-JP" sz="3200" dirty="0"/>
              <a:t>Web </a:t>
            </a:r>
            <a:r>
              <a:rPr lang="ja-JP" altLang="en-US" sz="3200" dirty="0"/>
              <a:t>クライアント」の文字列やデザインの変更 </a:t>
            </a:r>
            <a:r>
              <a:rPr lang="en-US" altLang="ja-JP" sz="3200" dirty="0"/>
              <a:t>(</a:t>
            </a:r>
            <a:r>
              <a:rPr lang="ja-JP" altLang="en-US" sz="3200" dirty="0"/>
              <a:t>ブランド化</a:t>
            </a:r>
            <a:r>
              <a:rPr lang="en-US" altLang="ja-JP" sz="3200" dirty="0"/>
              <a:t>)</a:t>
            </a:r>
            <a:endParaRPr kumimoji="1" lang="ja-JP" altLang="en-US" sz="3200" dirty="0"/>
          </a:p>
        </p:txBody>
      </p:sp>
    </p:spTree>
    <p:extLst>
      <p:ext uri="{BB962C8B-B14F-4D97-AF65-F5344CB8AC3E}">
        <p14:creationId xmlns:p14="http://schemas.microsoft.com/office/powerpoint/2010/main" val="106151750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241</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a:t>9. </a:t>
            </a:r>
            <a:r>
              <a:rPr kumimoji="1" lang="ja-JP" altLang="en-US" sz="6600" dirty="0"/>
              <a:t>セキュリティ設定</a:t>
            </a:r>
          </a:p>
        </p:txBody>
      </p:sp>
      <p:grpSp>
        <p:nvGrpSpPr>
          <p:cNvPr id="6" name="Group 82"/>
          <p:cNvGrpSpPr>
            <a:grpSpLocks noChangeAspect="1"/>
          </p:cNvGrpSpPr>
          <p:nvPr/>
        </p:nvGrpSpPr>
        <p:grpSpPr bwMode="auto">
          <a:xfrm>
            <a:off x="9940484" y="4152119"/>
            <a:ext cx="1262904" cy="2569356"/>
            <a:chOff x="6422" y="1669"/>
            <a:chExt cx="928" cy="1888"/>
          </a:xfrm>
        </p:grpSpPr>
        <p:sp>
          <p:nvSpPr>
            <p:cNvPr id="7"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8" name="Group 152"/>
            <p:cNvGrpSpPr>
              <a:grpSpLocks/>
            </p:cNvGrpSpPr>
            <p:nvPr/>
          </p:nvGrpSpPr>
          <p:grpSpPr bwMode="auto">
            <a:xfrm>
              <a:off x="6427" y="1674"/>
              <a:ext cx="918" cy="1807"/>
              <a:chOff x="6427" y="1674"/>
              <a:chExt cx="918" cy="1807"/>
            </a:xfrm>
          </p:grpSpPr>
          <p:grpSp>
            <p:nvGrpSpPr>
              <p:cNvPr id="9" name="Group 89"/>
              <p:cNvGrpSpPr>
                <a:grpSpLocks/>
              </p:cNvGrpSpPr>
              <p:nvPr/>
            </p:nvGrpSpPr>
            <p:grpSpPr bwMode="auto">
              <a:xfrm>
                <a:off x="6852" y="3268"/>
                <a:ext cx="354" cy="213"/>
                <a:chOff x="6852" y="3268"/>
                <a:chExt cx="354" cy="213"/>
              </a:xfrm>
            </p:grpSpPr>
            <p:sp>
              <p:nvSpPr>
                <p:cNvPr id="72"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73" name="Group 88"/>
                <p:cNvGrpSpPr>
                  <a:grpSpLocks/>
                </p:cNvGrpSpPr>
                <p:nvPr/>
              </p:nvGrpSpPr>
              <p:grpSpPr bwMode="auto">
                <a:xfrm>
                  <a:off x="6861" y="3312"/>
                  <a:ext cx="316" cy="146"/>
                  <a:chOff x="6861" y="3312"/>
                  <a:chExt cx="316" cy="146"/>
                </a:xfrm>
              </p:grpSpPr>
              <p:sp>
                <p:nvSpPr>
                  <p:cNvPr id="74"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10" name="Group 109"/>
              <p:cNvGrpSpPr>
                <a:grpSpLocks/>
              </p:cNvGrpSpPr>
              <p:nvPr/>
            </p:nvGrpSpPr>
            <p:grpSpPr bwMode="auto">
              <a:xfrm>
                <a:off x="6561" y="1862"/>
                <a:ext cx="784" cy="1497"/>
                <a:chOff x="6561" y="1862"/>
                <a:chExt cx="784" cy="1497"/>
              </a:xfrm>
            </p:grpSpPr>
            <p:sp>
              <p:nvSpPr>
                <p:cNvPr id="53"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4"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5"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6"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8"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9"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0"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1"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2"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3"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5"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9"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0"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1"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1" name="Group 121"/>
              <p:cNvGrpSpPr>
                <a:grpSpLocks/>
              </p:cNvGrpSpPr>
              <p:nvPr/>
            </p:nvGrpSpPr>
            <p:grpSpPr bwMode="auto">
              <a:xfrm>
                <a:off x="6427" y="1938"/>
                <a:ext cx="190" cy="119"/>
                <a:chOff x="6427" y="1938"/>
                <a:chExt cx="190" cy="119"/>
              </a:xfrm>
            </p:grpSpPr>
            <p:grpSp>
              <p:nvGrpSpPr>
                <p:cNvPr id="42" name="Group 119"/>
                <p:cNvGrpSpPr>
                  <a:grpSpLocks/>
                </p:cNvGrpSpPr>
                <p:nvPr/>
              </p:nvGrpSpPr>
              <p:grpSpPr bwMode="auto">
                <a:xfrm>
                  <a:off x="6427" y="1938"/>
                  <a:ext cx="172" cy="105"/>
                  <a:chOff x="6427" y="1938"/>
                  <a:chExt cx="172" cy="105"/>
                </a:xfrm>
              </p:grpSpPr>
              <p:sp>
                <p:nvSpPr>
                  <p:cNvPr id="44"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5"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7"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8"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9"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0"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1"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2"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43"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12" name="Group 141"/>
              <p:cNvGrpSpPr>
                <a:grpSpLocks/>
              </p:cNvGrpSpPr>
              <p:nvPr/>
            </p:nvGrpSpPr>
            <p:grpSpPr bwMode="auto">
              <a:xfrm>
                <a:off x="6949" y="1674"/>
                <a:ext cx="193" cy="267"/>
                <a:chOff x="6949" y="1674"/>
                <a:chExt cx="193" cy="267"/>
              </a:xfrm>
            </p:grpSpPr>
            <p:sp>
              <p:nvSpPr>
                <p:cNvPr id="23"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4"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5"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8"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9"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0"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3"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5"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6"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7"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9"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0"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 name="Group 151"/>
              <p:cNvGrpSpPr>
                <a:grpSpLocks/>
              </p:cNvGrpSpPr>
              <p:nvPr/>
            </p:nvGrpSpPr>
            <p:grpSpPr bwMode="auto">
              <a:xfrm>
                <a:off x="7183" y="2468"/>
                <a:ext cx="107" cy="181"/>
                <a:chOff x="7183" y="2468"/>
                <a:chExt cx="107" cy="181"/>
              </a:xfrm>
            </p:grpSpPr>
            <p:grpSp>
              <p:nvGrpSpPr>
                <p:cNvPr id="14" name="Group 149"/>
                <p:cNvGrpSpPr>
                  <a:grpSpLocks/>
                </p:cNvGrpSpPr>
                <p:nvPr/>
              </p:nvGrpSpPr>
              <p:grpSpPr bwMode="auto">
                <a:xfrm>
                  <a:off x="7183" y="2484"/>
                  <a:ext cx="96" cy="165"/>
                  <a:chOff x="7183" y="2484"/>
                  <a:chExt cx="96" cy="165"/>
                </a:xfrm>
              </p:grpSpPr>
              <p:sp>
                <p:nvSpPr>
                  <p:cNvPr id="16"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0"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1"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2"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5"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154" name="図 1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2530" y="4469197"/>
            <a:ext cx="1815681" cy="2033752"/>
          </a:xfrm>
          <a:prstGeom prst="rect">
            <a:avLst/>
          </a:prstGeom>
        </p:spPr>
      </p:pic>
      <p:pic>
        <p:nvPicPr>
          <p:cNvPr id="155" name="図 1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9831" y="5837867"/>
            <a:ext cx="959395" cy="701045"/>
          </a:xfrm>
          <a:prstGeom prst="rect">
            <a:avLst/>
          </a:prstGeom>
        </p:spPr>
      </p:pic>
    </p:spTree>
    <p:extLst>
      <p:ext uri="{BB962C8B-B14F-4D97-AF65-F5344CB8AC3E}">
        <p14:creationId xmlns:p14="http://schemas.microsoft.com/office/powerpoint/2010/main" val="422793343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98734"/>
          </a:xfrm>
        </p:spPr>
        <p:txBody>
          <a:bodyPr>
            <a:normAutofit fontScale="92500" lnSpcReduction="10000"/>
          </a:bodyPr>
          <a:lstStyle/>
          <a:p>
            <a:r>
              <a:rPr lang="ja-JP" altLang="en-US" sz="2000" dirty="0"/>
              <a:t>本ドキュメントでは、シン・テレワークシステムのコントローラプログラム、中継ゲートウェイプログラム、およびデータベースのセキュリティ </a:t>
            </a:r>
            <a:r>
              <a:rPr lang="en-US" altLang="ja-JP" sz="2000" dirty="0"/>
              <a:t>(</a:t>
            </a:r>
            <a:r>
              <a:rPr lang="ja-JP" altLang="en-US" sz="2000" dirty="0"/>
              <a:t>機密性・完全性・可用性</a:t>
            </a:r>
            <a:r>
              <a:rPr lang="en-US" altLang="ja-JP" sz="2000" dirty="0"/>
              <a:t>) </a:t>
            </a:r>
            <a:r>
              <a:rPr lang="ja-JP" altLang="en-US" sz="2000" dirty="0" err="1"/>
              <a:t>を維</a:t>
            </a:r>
            <a:r>
              <a:rPr lang="ja-JP" altLang="en-US" sz="2000" dirty="0"/>
              <a:t>持するための方法を述べる。</a:t>
            </a:r>
            <a:endParaRPr lang="en-US" altLang="ja-JP" sz="2000" dirty="0"/>
          </a:p>
          <a:p>
            <a:r>
              <a:rPr kumimoji="1" lang="ja-JP" altLang="en-US" sz="2000" dirty="0"/>
              <a:t>本ドキュメントのこれまでの部分は、シン・テレワークシステムの中継システムをひととおり構築する方法を述べた。その際のパスワード等の秘密文字列は、デフォルトのままであることを前提としていた。</a:t>
            </a:r>
            <a:endParaRPr kumimoji="1" lang="en-US" altLang="ja-JP" sz="2000" dirty="0"/>
          </a:p>
          <a:p>
            <a:r>
              <a:rPr kumimoji="1" lang="ja-JP" altLang="en-US" sz="2000" dirty="0"/>
              <a:t>試験環境であっても、実運用環境であっても、継続して運用を行なう場合は、デフォルトのパスワードを変更すること等のセキュリティ対策が必要である。</a:t>
            </a:r>
          </a:p>
          <a:p>
            <a:r>
              <a:rPr kumimoji="1" lang="ja-JP" altLang="en-US" sz="2000" dirty="0"/>
              <a:t>本ドキュメントでは、主に以下の内容を解説する。</a:t>
            </a:r>
            <a:endParaRPr kumimoji="1" lang="en-US" altLang="ja-JP" sz="2000" dirty="0"/>
          </a:p>
          <a:p>
            <a:pPr lvl="1"/>
            <a:r>
              <a:rPr kumimoji="1" lang="ja-JP" altLang="en-US" sz="1600" dirty="0"/>
              <a:t>機密性・完全性の維持 </a:t>
            </a:r>
            <a:r>
              <a:rPr kumimoji="1" lang="en-US" altLang="ja-JP" sz="1600" dirty="0"/>
              <a:t>(</a:t>
            </a:r>
            <a:r>
              <a:rPr kumimoji="1" lang="ja-JP" altLang="en-US" sz="1600" dirty="0"/>
              <a:t>不正侵入、データ改ざん、情報漏えいの防止等</a:t>
            </a:r>
            <a:r>
              <a:rPr kumimoji="1" lang="en-US" altLang="ja-JP" sz="1600" dirty="0"/>
              <a:t>)</a:t>
            </a:r>
          </a:p>
          <a:p>
            <a:pPr lvl="2"/>
            <a:r>
              <a:rPr kumimoji="1" lang="ja-JP" altLang="en-US" sz="1400" dirty="0"/>
              <a:t>データベース</a:t>
            </a:r>
            <a:endParaRPr kumimoji="1" lang="en-US" altLang="ja-JP" sz="1400" dirty="0"/>
          </a:p>
          <a:p>
            <a:pPr lvl="3"/>
            <a:r>
              <a:rPr lang="en-US" altLang="ja-JP" sz="1400" dirty="0"/>
              <a:t>SQL Server </a:t>
            </a:r>
            <a:r>
              <a:rPr lang="ja-JP" altLang="en-US" sz="1400" dirty="0"/>
              <a:t>の「</a:t>
            </a:r>
            <a:r>
              <a:rPr lang="en-US" altLang="ja-JP" sz="1400" dirty="0" err="1"/>
              <a:t>sa</a:t>
            </a:r>
            <a:r>
              <a:rPr lang="ja-JP" altLang="en-US" sz="1400" dirty="0"/>
              <a:t>」のパスワードおよび「</a:t>
            </a:r>
            <a:r>
              <a:rPr lang="en-US" altLang="ja-JP" sz="1400" dirty="0" err="1"/>
              <a:t>sql_thin_reader</a:t>
            </a:r>
            <a:r>
              <a:rPr lang="ja-JP" altLang="en-US" sz="1400" dirty="0"/>
              <a:t>」、「</a:t>
            </a:r>
            <a:r>
              <a:rPr lang="en-US" altLang="ja-JP" sz="1400" dirty="0" err="1"/>
              <a:t>sql_thin_writer</a:t>
            </a:r>
            <a:r>
              <a:rPr lang="ja-JP" altLang="en-US" sz="1400" dirty="0"/>
              <a:t>」のパスワードの変更。</a:t>
            </a:r>
            <a:endParaRPr lang="en-US" altLang="ja-JP" sz="1400" dirty="0"/>
          </a:p>
          <a:p>
            <a:pPr lvl="3"/>
            <a:r>
              <a:rPr kumimoji="1" lang="en-US" altLang="ja-JP" sz="1400" dirty="0"/>
              <a:t>SQL Server </a:t>
            </a:r>
            <a:r>
              <a:rPr kumimoji="1" lang="ja-JP" altLang="en-US" sz="1400" dirty="0"/>
              <a:t>の </a:t>
            </a:r>
            <a:r>
              <a:rPr kumimoji="1" lang="en-US" altLang="ja-JP" sz="1400" dirty="0"/>
              <a:t>TCP </a:t>
            </a:r>
            <a:r>
              <a:rPr kumimoji="1" lang="ja-JP" altLang="en-US" sz="1400" dirty="0"/>
              <a:t>ポート </a:t>
            </a:r>
            <a:r>
              <a:rPr lang="en-US" altLang="ja-JP" sz="1400" dirty="0"/>
              <a:t>1433 </a:t>
            </a:r>
            <a:r>
              <a:rPr lang="ja-JP" altLang="en-US" sz="1400" dirty="0"/>
              <a:t>宛の不要なアクセスを遮断すること。</a:t>
            </a:r>
            <a:endParaRPr kumimoji="1" lang="en-US" altLang="ja-JP" sz="1400" dirty="0"/>
          </a:p>
          <a:p>
            <a:pPr lvl="2"/>
            <a:r>
              <a:rPr kumimoji="1" lang="ja-JP" altLang="en-US" sz="1400" dirty="0"/>
              <a:t>コントローラプログラム、中継ゲートウェイおよび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a:t>
            </a:r>
            <a:endParaRPr kumimoji="1" lang="en-US" altLang="ja-JP" sz="1400" dirty="0"/>
          </a:p>
          <a:p>
            <a:pPr lvl="3"/>
            <a:r>
              <a:rPr kumimoji="1" lang="ja-JP" altLang="en-US" sz="1400" dirty="0"/>
              <a:t>コントローラ管理画面の初期ユーザー名・パスワード「</a:t>
            </a:r>
            <a:r>
              <a:rPr lang="en-US" altLang="ja-JP" sz="1400" dirty="0"/>
              <a:t>admin / </a:t>
            </a:r>
            <a:r>
              <a:rPr lang="en-US" altLang="ja-JP" sz="1400" dirty="0" err="1"/>
              <a:t>ipantt</a:t>
            </a:r>
            <a:r>
              <a:rPr lang="ja-JP" altLang="en-US" sz="1400" dirty="0"/>
              <a:t>」の変更。</a:t>
            </a:r>
            <a:endParaRPr lang="en-US" altLang="ja-JP" sz="1400" dirty="0"/>
          </a:p>
          <a:p>
            <a:pPr lvl="3"/>
            <a:r>
              <a:rPr lang="ja-JP" altLang="en-US" sz="1400" dirty="0"/>
              <a:t>「</a:t>
            </a:r>
            <a:r>
              <a:rPr lang="en-US" altLang="ja-JP" sz="1400" dirty="0" err="1"/>
              <a:t>ControllerGateSecretKey</a:t>
            </a:r>
            <a:r>
              <a:rPr lang="ja-JP" altLang="en-US" sz="1400" dirty="0"/>
              <a:t>」の変更。</a:t>
            </a:r>
            <a:endParaRPr lang="en-US" altLang="ja-JP" sz="1400" dirty="0"/>
          </a:p>
          <a:p>
            <a:pPr lvl="3"/>
            <a:r>
              <a:rPr lang="ja-JP" altLang="en-US" sz="1400" dirty="0"/>
              <a:t>「</a:t>
            </a:r>
            <a:r>
              <a:rPr lang="en-US" altLang="ja-JP" sz="1400" dirty="0" err="1"/>
              <a:t>GateKeyList</a:t>
            </a:r>
            <a:r>
              <a:rPr lang="ja-JP" altLang="en-US" sz="1400" dirty="0"/>
              <a:t>」の変更。</a:t>
            </a:r>
            <a:endParaRPr kumimoji="1" lang="en-US" altLang="ja-JP" sz="1400" dirty="0"/>
          </a:p>
          <a:p>
            <a:pPr lvl="3"/>
            <a:r>
              <a:rPr kumimoji="1" lang="ja-JP" altLang="en-US" sz="1400" dirty="0"/>
              <a:t>「</a:t>
            </a:r>
            <a:r>
              <a:rPr lang="en-US" altLang="ja-JP" sz="1400" dirty="0" err="1"/>
              <a:t>QueryPassword_Stat</a:t>
            </a:r>
            <a:r>
              <a:rPr lang="ja-JP" altLang="en-US" sz="1400" dirty="0"/>
              <a:t>」、「</a:t>
            </a:r>
            <a:r>
              <a:rPr lang="en-US" altLang="ja-JP" sz="1400" dirty="0" err="1"/>
              <a:t>QueryPassword_Gates</a:t>
            </a:r>
            <a:r>
              <a:rPr lang="ja-JP" altLang="en-US" sz="1400" dirty="0"/>
              <a:t>」、「</a:t>
            </a:r>
            <a:r>
              <a:rPr lang="en-US" altLang="ja-JP" sz="1400" dirty="0" err="1"/>
              <a:t>QueryPassword_Sessions</a:t>
            </a:r>
            <a:r>
              <a:rPr lang="ja-JP" altLang="en-US" sz="1400" dirty="0"/>
              <a:t>」の変更。</a:t>
            </a:r>
            <a:endParaRPr lang="en-US" altLang="ja-JP" sz="1400" dirty="0"/>
          </a:p>
          <a:p>
            <a:pPr lvl="3"/>
            <a:r>
              <a:rPr kumimoji="1" lang="ja-JP" altLang="en-US" sz="1400" dirty="0"/>
              <a:t>「</a:t>
            </a:r>
            <a:r>
              <a:rPr lang="en-US" altLang="ja-JP" sz="1400" dirty="0" err="1"/>
              <a:t>GatewayServicePortIpAcl</a:t>
            </a:r>
            <a:r>
              <a:rPr lang="ja-JP" altLang="en-US" sz="1400" dirty="0"/>
              <a:t>」の変更。</a:t>
            </a:r>
            <a:endParaRPr lang="en-US" altLang="ja-JP" sz="1400" dirty="0"/>
          </a:p>
          <a:p>
            <a:pPr lvl="1"/>
            <a:r>
              <a:rPr kumimoji="1" lang="ja-JP" altLang="en-US" sz="1600" dirty="0"/>
              <a:t>可用性の維持 </a:t>
            </a:r>
            <a:r>
              <a:rPr kumimoji="1" lang="en-US" altLang="ja-JP" sz="1600" dirty="0"/>
              <a:t>(</a:t>
            </a:r>
            <a:r>
              <a:rPr kumimoji="1" lang="ja-JP" altLang="en-US" sz="1600" dirty="0"/>
              <a:t>データのバックアップ</a:t>
            </a:r>
            <a:r>
              <a:rPr kumimoji="1" lang="en-US" altLang="ja-JP" sz="1600" dirty="0"/>
              <a:t>)</a:t>
            </a:r>
          </a:p>
          <a:p>
            <a:pPr lvl="2"/>
            <a:r>
              <a:rPr kumimoji="1" lang="ja-JP" altLang="en-US" sz="1400" dirty="0"/>
              <a:t>データベースのバックアップ</a:t>
            </a:r>
          </a:p>
          <a:p>
            <a:pPr lvl="2"/>
            <a:r>
              <a:rPr kumimoji="1" lang="ja-JP" altLang="en-US" sz="1400" dirty="0"/>
              <a:t>コントローラおよび中継ゲートウェイのバックアップ</a:t>
            </a:r>
            <a:endParaRPr kumimoji="1" lang="en-US" altLang="ja-JP" sz="1400" dirty="0"/>
          </a:p>
          <a:p>
            <a:pPr lvl="1"/>
            <a:r>
              <a:rPr kumimoji="1" lang="ja-JP" altLang="en-US" sz="1600" dirty="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サーバー」のセキュリティに関すること</a:t>
            </a:r>
            <a:endParaRPr kumimoji="1" lang="en-US" altLang="ja-JP" sz="1600" dirty="0"/>
          </a:p>
          <a:p>
            <a:pPr lvl="2"/>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9-1. </a:t>
            </a:r>
            <a:r>
              <a:rPr kumimoji="1" lang="ja-JP" altLang="en-US" dirty="0"/>
              <a:t>本ドキュメントのセキュリティ対策の対象</a:t>
            </a:r>
          </a:p>
        </p:txBody>
      </p:sp>
    </p:spTree>
    <p:extLst>
      <p:ext uri="{BB962C8B-B14F-4D97-AF65-F5344CB8AC3E}">
        <p14:creationId xmlns:p14="http://schemas.microsoft.com/office/powerpoint/2010/main" val="355014332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812774"/>
          </a:xfrm>
        </p:spPr>
        <p:txBody>
          <a:bodyPr>
            <a:normAutofit lnSpcReduction="10000"/>
          </a:bodyPr>
          <a:lstStyle/>
          <a:p>
            <a:r>
              <a:rPr kumimoji="1" lang="ja-JP" altLang="en-US" sz="1800" dirty="0"/>
              <a:t>本ドキュメントでは、</a:t>
            </a:r>
            <a:r>
              <a:rPr kumimoji="1" lang="en-US" altLang="ja-JP" sz="1800" dirty="0"/>
              <a:t>SQL Server 2019 Express </a:t>
            </a:r>
            <a:r>
              <a:rPr kumimoji="1" lang="ja-JP" altLang="en-US" sz="1800" dirty="0"/>
              <a:t>の </a:t>
            </a:r>
            <a:r>
              <a:rPr kumimoji="1" lang="en-US" altLang="ja-JP" sz="1800" dirty="0" err="1"/>
              <a:t>sa</a:t>
            </a:r>
            <a:r>
              <a:rPr kumimoji="1" lang="en-US" altLang="ja-JP" sz="1800" dirty="0"/>
              <a:t> </a:t>
            </a:r>
            <a:r>
              <a:rPr kumimoji="1" lang="ja-JP" altLang="en-US" sz="1800" dirty="0"/>
              <a:t>のパスワードとして「</a:t>
            </a:r>
            <a:r>
              <a:rPr kumimoji="1" lang="en-US" altLang="ja-JP" sz="1800" dirty="0"/>
              <a:t>SqlNeko123</a:t>
            </a:r>
            <a:r>
              <a:rPr kumimoji="1" lang="ja-JP" altLang="en-US" sz="1800" dirty="0"/>
              <a:t>」を用いた。これを変更するために、</a:t>
            </a:r>
            <a:r>
              <a:rPr kumimoji="1" lang="en-US" altLang="ja-JP" sz="1800" dirty="0"/>
              <a:t>SQL Server Management Studio </a:t>
            </a:r>
            <a:r>
              <a:rPr kumimoji="1" lang="ja-JP" altLang="en-US" sz="1800" dirty="0"/>
              <a:t>で </a:t>
            </a:r>
            <a:r>
              <a:rPr kumimoji="1" lang="en-US" altLang="ja-JP" sz="1800" dirty="0"/>
              <a:t>SQL Server </a:t>
            </a:r>
            <a:r>
              <a:rPr kumimoji="1" lang="ja-JP" altLang="en-US" sz="1800" dirty="0"/>
              <a:t>に接続し、「セキュリティ」→「ログイン」→「</a:t>
            </a:r>
            <a:r>
              <a:rPr kumimoji="1" lang="en-US" altLang="ja-JP" sz="1800" dirty="0" err="1"/>
              <a:t>sa</a:t>
            </a:r>
            <a:r>
              <a:rPr kumimoji="1" lang="ja-JP" altLang="en-US" sz="1800" dirty="0"/>
              <a:t>」ユーザーのプロパティからパスワードを変更する。</a:t>
            </a:r>
          </a:p>
          <a:p>
            <a:r>
              <a:rPr kumimoji="1" lang="ja-JP" altLang="en-US" sz="1800" dirty="0"/>
              <a:t>同様に、「</a:t>
            </a:r>
            <a:r>
              <a:rPr kumimoji="1" lang="en-US" altLang="ja-JP" sz="1800" dirty="0" err="1"/>
              <a:t>sql_thin_reader</a:t>
            </a:r>
            <a:r>
              <a:rPr kumimoji="1" lang="ja-JP" altLang="en-US" sz="1800" dirty="0"/>
              <a:t>」および「</a:t>
            </a:r>
            <a:r>
              <a:rPr kumimoji="1" lang="en-US" altLang="ja-JP" sz="1800" dirty="0" err="1"/>
              <a:t>sql_thin_writer</a:t>
            </a:r>
            <a:r>
              <a:rPr kumimoji="1" lang="ja-JP" altLang="en-US" sz="1800" dirty="0"/>
              <a:t>」のパスワードも変更する。</a:t>
            </a:r>
          </a:p>
          <a:p>
            <a:r>
              <a:rPr kumimoji="1" lang="ja-JP" altLang="en-US" sz="1800" dirty="0"/>
              <a:t>これらのパスワードは、安全で推測が困難なものに設定する。</a:t>
            </a:r>
          </a:p>
          <a:p>
            <a:r>
              <a:rPr kumimoji="1" lang="ja-JP" altLang="en-US" sz="1800" dirty="0"/>
              <a:t>各パスワードは異なっていてもよいし、同一でもよい。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9-2. </a:t>
            </a:r>
            <a:r>
              <a:rPr kumimoji="1" lang="ja-JP" altLang="en-US" dirty="0"/>
              <a:t>データベースのパスワード変更</a:t>
            </a:r>
          </a:p>
        </p:txBody>
      </p:sp>
      <p:pic>
        <p:nvPicPr>
          <p:cNvPr id="5" name="図 4"/>
          <p:cNvPicPr>
            <a:picLocks noChangeAspect="1"/>
          </p:cNvPicPr>
          <p:nvPr/>
        </p:nvPicPr>
        <p:blipFill>
          <a:blip r:embed="rId2"/>
          <a:stretch>
            <a:fillRect/>
          </a:stretch>
        </p:blipFill>
        <p:spPr>
          <a:xfrm>
            <a:off x="2603510" y="3344260"/>
            <a:ext cx="2752725" cy="3086100"/>
          </a:xfrm>
          <a:prstGeom prst="rect">
            <a:avLst/>
          </a:prstGeom>
          <a:ln w="12700">
            <a:solidFill>
              <a:schemeClr val="tx1"/>
            </a:solidFill>
          </a:ln>
        </p:spPr>
      </p:pic>
      <p:pic>
        <p:nvPicPr>
          <p:cNvPr id="6" name="図 5"/>
          <p:cNvPicPr>
            <a:picLocks noChangeAspect="1"/>
          </p:cNvPicPr>
          <p:nvPr/>
        </p:nvPicPr>
        <p:blipFill>
          <a:blip r:embed="rId3"/>
          <a:stretch>
            <a:fillRect/>
          </a:stretch>
        </p:blipFill>
        <p:spPr>
          <a:xfrm>
            <a:off x="6424448" y="3206392"/>
            <a:ext cx="3753836" cy="3149958"/>
          </a:xfrm>
          <a:prstGeom prst="rect">
            <a:avLst/>
          </a:prstGeom>
        </p:spPr>
      </p:pic>
      <p:sp>
        <p:nvSpPr>
          <p:cNvPr id="7" name="正方形/長方形 6"/>
          <p:cNvSpPr/>
          <p:nvPr/>
        </p:nvSpPr>
        <p:spPr>
          <a:xfrm>
            <a:off x="2841243" y="3429664"/>
            <a:ext cx="1281440" cy="51171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3030428" y="6022428"/>
            <a:ext cx="1935709"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7586662" y="3941380"/>
            <a:ext cx="2195841"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9073055" y="6156433"/>
            <a:ext cx="635465" cy="215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545741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244</a:t>
            </a:fld>
            <a:endParaRPr kumimoji="1" lang="ja-JP" altLang="en-US" dirty="0"/>
          </a:p>
        </p:txBody>
      </p:sp>
      <p:sp>
        <p:nvSpPr>
          <p:cNvPr id="5" name="タイトル 4"/>
          <p:cNvSpPr>
            <a:spLocks noGrp="1"/>
          </p:cNvSpPr>
          <p:nvPr>
            <p:ph type="title"/>
          </p:nvPr>
        </p:nvSpPr>
        <p:spPr/>
        <p:txBody>
          <a:bodyPr>
            <a:noAutofit/>
          </a:bodyPr>
          <a:lstStyle/>
          <a:p>
            <a:r>
              <a:rPr lang="ja-JP" altLang="en-US" sz="2400" dirty="0"/>
              <a:t>データベースの 「</a:t>
            </a:r>
            <a:r>
              <a:rPr lang="en-US" altLang="ja-JP" sz="2400" dirty="0" err="1"/>
              <a:t>sql_thin_reader</a:t>
            </a:r>
            <a:r>
              <a:rPr lang="ja-JP" altLang="en-US" sz="2400" dirty="0"/>
              <a:t>」および「</a:t>
            </a:r>
            <a:r>
              <a:rPr lang="en-US" altLang="ja-JP" sz="2400" dirty="0" err="1"/>
              <a:t>sql_thin_writer</a:t>
            </a:r>
            <a:r>
              <a:rPr lang="ja-JP" altLang="en-US" sz="2400" dirty="0"/>
              <a:t>」 のパスワード変更後に各コントローラで行なう必要がある </a:t>
            </a:r>
            <a:r>
              <a:rPr lang="en-US" altLang="ja-JP" sz="2400" dirty="0"/>
              <a:t>DB </a:t>
            </a:r>
            <a:r>
              <a:rPr lang="ja-JP" altLang="en-US" sz="2400" dirty="0"/>
              <a:t>接続文字列の変更</a:t>
            </a:r>
            <a:endParaRPr kumimoji="1" lang="ja-JP" altLang="en-US" sz="2400" dirty="0"/>
          </a:p>
        </p:txBody>
      </p:sp>
      <p:sp>
        <p:nvSpPr>
          <p:cNvPr id="9" name="コンテンツ プレースホルダー 1"/>
          <p:cNvSpPr>
            <a:spLocks noGrp="1"/>
          </p:cNvSpPr>
          <p:nvPr>
            <p:ph idx="1"/>
          </p:nvPr>
        </p:nvSpPr>
        <p:spPr>
          <a:xfrm>
            <a:off x="332741" y="1305506"/>
            <a:ext cx="11545223" cy="3140370"/>
          </a:xfrm>
        </p:spPr>
        <p:txBody>
          <a:bodyPr>
            <a:normAutofit fontScale="55000" lnSpcReduction="20000"/>
          </a:bodyPr>
          <a:lstStyle/>
          <a:p>
            <a:pPr>
              <a:lnSpc>
                <a:spcPct val="120000"/>
              </a:lnSpc>
            </a:pPr>
            <a:r>
              <a:rPr kumimoji="1" lang="ja-JP" altLang="en-US" dirty="0"/>
              <a:t>書換えるべき </a:t>
            </a:r>
            <a:r>
              <a:rPr kumimoji="1" lang="en-US" altLang="ja-JP" dirty="0"/>
              <a:t>JSON </a:t>
            </a:r>
            <a:r>
              <a:rPr kumimoji="1" lang="ja-JP" altLang="en-US" dirty="0"/>
              <a:t>設定ファイル</a:t>
            </a:r>
            <a:br>
              <a:rPr kumimoji="1" lang="en-US" altLang="ja-JP" dirty="0"/>
            </a:br>
            <a:r>
              <a:rPr kumimoji="1" lang="en-US" altLang="ja-JP" dirty="0"/>
              <a:t>※ JSON </a:t>
            </a:r>
            <a:r>
              <a:rPr kumimoji="1" lang="ja-JP" altLang="en-US" dirty="0"/>
              <a:t>ファイルが存在しない場合は、「</a:t>
            </a:r>
            <a:r>
              <a:rPr kumimoji="1" lang="en-US" altLang="ja-JP" dirty="0"/>
              <a:t>3-5</a:t>
            </a:r>
            <a:r>
              <a:rPr kumimoji="1" lang="ja-JP" altLang="en-US" dirty="0"/>
              <a:t>」または「</a:t>
            </a:r>
            <a:r>
              <a:rPr kumimoji="1" lang="en-US" altLang="ja-JP" dirty="0"/>
              <a:t>4-5</a:t>
            </a:r>
            <a:r>
              <a:rPr kumimoji="1" lang="ja-JP" altLang="en-US" dirty="0"/>
              <a:t>」のコントローラのテスト実行をまだ </a:t>
            </a:r>
            <a:r>
              <a:rPr kumimoji="1" lang="en-US" altLang="ja-JP" dirty="0"/>
              <a:t>1 </a:t>
            </a:r>
            <a:r>
              <a:rPr kumimoji="1" lang="ja-JP" altLang="en-US" dirty="0"/>
              <a:t>度も行なっていない可能性があるので、</a:t>
            </a:r>
            <a:r>
              <a:rPr kumimoji="1" lang="en-US" altLang="ja-JP" dirty="0"/>
              <a:t>1 </a:t>
            </a:r>
            <a:r>
              <a:rPr kumimoji="1" lang="ja-JP" altLang="en-US" dirty="0"/>
              <a:t>度テスト実行を行なうこと。</a:t>
            </a:r>
            <a:endParaRPr kumimoji="1" lang="en-US" altLang="ja-JP" dirty="0"/>
          </a:p>
          <a:p>
            <a:pPr lvl="1">
              <a:lnSpc>
                <a:spcPct val="120000"/>
              </a:lnSpc>
            </a:pPr>
            <a:r>
              <a:rPr lang="en-US" altLang="ja-JP" dirty="0"/>
              <a:t>Windows </a:t>
            </a:r>
            <a:r>
              <a:rPr lang="ja-JP" altLang="en-US" dirty="0"/>
              <a:t>版</a:t>
            </a:r>
            <a:r>
              <a:rPr lang="en-US" altLang="ja-JP" dirty="0"/>
              <a:t>:</a:t>
            </a:r>
          </a:p>
          <a:p>
            <a:pPr lvl="2">
              <a:lnSpc>
                <a:spcPct val="120000"/>
              </a:lnSpc>
            </a:pPr>
            <a:r>
              <a:rPr lang="en-US" altLang="ja-JP" sz="2900" dirty="0"/>
              <a:t>C:\git\IPA-DN-ThinController-Private\ThinControllerApp\Local\App_IPA.App.ThinControllerApp\Config\ThinController.json</a:t>
            </a:r>
          </a:p>
          <a:p>
            <a:pPr lvl="1">
              <a:lnSpc>
                <a:spcPct val="120000"/>
              </a:lnSpc>
            </a:pPr>
            <a:r>
              <a:rPr kumimoji="1" lang="en-US" altLang="ja-JP" dirty="0"/>
              <a:t>Linux </a:t>
            </a:r>
            <a:r>
              <a:rPr kumimoji="1" lang="ja-JP" altLang="en-US" dirty="0"/>
              <a:t>版</a:t>
            </a:r>
            <a:r>
              <a:rPr kumimoji="1" lang="en-US" altLang="ja-JP" dirty="0"/>
              <a:t>:</a:t>
            </a:r>
          </a:p>
          <a:p>
            <a:pPr lvl="2">
              <a:lnSpc>
                <a:spcPct val="120000"/>
              </a:lnSpc>
            </a:pPr>
            <a:r>
              <a:rPr lang="en-US" altLang="ja-JP" sz="2900" dirty="0"/>
              <a:t>~/IPA-DN-</a:t>
            </a:r>
            <a:r>
              <a:rPr lang="en-US" altLang="ja-JP" sz="2900" dirty="0" err="1"/>
              <a:t>ThinController</a:t>
            </a:r>
            <a:r>
              <a:rPr lang="en-US" altLang="ja-JP" sz="2900" dirty="0"/>
              <a:t>-Private/</a:t>
            </a:r>
            <a:r>
              <a:rPr lang="en-US" altLang="ja-JP" sz="2900" dirty="0" err="1"/>
              <a:t>ThinControllerApp</a:t>
            </a:r>
            <a:r>
              <a:rPr lang="en-US" altLang="ja-JP" sz="2900" dirty="0"/>
              <a:t>/Local/</a:t>
            </a:r>
            <a:r>
              <a:rPr lang="en-US" altLang="ja-JP" sz="2900" dirty="0" err="1"/>
              <a:t>App_IPA.App.ThinControllerApp</a:t>
            </a:r>
            <a:r>
              <a:rPr lang="en-US" altLang="ja-JP" sz="2900" dirty="0"/>
              <a:t>/</a:t>
            </a:r>
            <a:r>
              <a:rPr lang="en-US" altLang="ja-JP" sz="2900" dirty="0" err="1"/>
              <a:t>Config</a:t>
            </a:r>
            <a:r>
              <a:rPr lang="en-US" altLang="ja-JP" sz="2900" dirty="0"/>
              <a:t>/</a:t>
            </a:r>
            <a:r>
              <a:rPr lang="en-US" altLang="ja-JP" sz="2900" dirty="0" err="1"/>
              <a:t>ThinController.json</a:t>
            </a:r>
            <a:endParaRPr lang="en-US" altLang="ja-JP" sz="2900" dirty="0"/>
          </a:p>
          <a:p>
            <a:pPr>
              <a:lnSpc>
                <a:spcPct val="120000"/>
              </a:lnSpc>
            </a:pPr>
            <a:r>
              <a:rPr kumimoji="1" lang="ja-JP" altLang="en-US" sz="2500" dirty="0"/>
              <a:t>書換えの内容</a:t>
            </a:r>
            <a:endParaRPr kumimoji="1" lang="en-US" altLang="ja-JP" sz="2500" dirty="0"/>
          </a:p>
          <a:p>
            <a:pPr lvl="1">
              <a:lnSpc>
                <a:spcPct val="120000"/>
              </a:lnSpc>
            </a:pPr>
            <a:r>
              <a:rPr lang="en-US" altLang="ja-JP" sz="2100" dirty="0"/>
              <a:t>JSON </a:t>
            </a:r>
            <a:r>
              <a:rPr lang="ja-JP" altLang="en-US" sz="2100" dirty="0"/>
              <a:t>ファイルの内容の下記の</a:t>
            </a:r>
            <a:r>
              <a:rPr lang="ja-JP" altLang="en-US" sz="2100" b="1" u="sng" dirty="0">
                <a:solidFill>
                  <a:srgbClr val="0000FF"/>
                </a:solidFill>
              </a:rPr>
              <a:t>青文字下線</a:t>
            </a:r>
            <a:r>
              <a:rPr lang="ja-JP" altLang="en-US" sz="2100" dirty="0"/>
              <a:t>部分を、</a:t>
            </a:r>
            <a:r>
              <a:rPr lang="en-US" altLang="ja-JP" sz="2100" dirty="0"/>
              <a:t>DB </a:t>
            </a:r>
            <a:r>
              <a:rPr lang="ja-JP" altLang="en-US" sz="2100" dirty="0"/>
              <a:t>サーバーに設定したそれぞれのユーザーの新しいパスワードに変更して上書き保存する。</a:t>
            </a:r>
            <a:endParaRPr lang="en-US" altLang="ja-JP" sz="2100" dirty="0"/>
          </a:p>
          <a:p>
            <a:pPr>
              <a:lnSpc>
                <a:spcPct val="120000"/>
              </a:lnSpc>
            </a:pPr>
            <a:r>
              <a:rPr kumimoji="1" lang="ja-JP" altLang="en-US" sz="2500" dirty="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a:t>(</a:t>
            </a:r>
            <a:r>
              <a:rPr kumimoji="1" lang="ja-JP" altLang="en-US" sz="2500" dirty="0"/>
              <a:t>デーモン</a:t>
            </a:r>
            <a:r>
              <a:rPr kumimoji="1" lang="en-US" altLang="ja-JP" sz="2500" dirty="0"/>
              <a:t>) </a:t>
            </a:r>
            <a:r>
              <a:rPr kumimoji="1" lang="ja-JP" altLang="en-US" sz="2500" dirty="0"/>
              <a:t>を一度停止し </a:t>
            </a:r>
            <a:r>
              <a:rPr kumimoji="1" lang="en-US" altLang="ja-JP" sz="2500" dirty="0"/>
              <a:t>(</a:t>
            </a:r>
            <a:r>
              <a:rPr kumimoji="1" lang="ja-JP" altLang="en-US" sz="2500" dirty="0"/>
              <a:t>すでに動作している場合</a:t>
            </a:r>
            <a:r>
              <a:rPr kumimoji="1" lang="en-US" altLang="ja-JP" sz="2500" dirty="0"/>
              <a:t>)</a:t>
            </a:r>
            <a:r>
              <a:rPr kumimoji="1" lang="ja-JP" altLang="en-US" sz="2500" dirty="0" err="1"/>
              <a:t>、</a:t>
            </a:r>
            <a:r>
              <a:rPr kumimoji="1" lang="ja-JP" altLang="en-US" sz="2500" dirty="0"/>
              <a:t>開始する。</a:t>
            </a:r>
            <a:br>
              <a:rPr lang="ja-JP" altLang="en-US" sz="2500" dirty="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a:t>」に従い、コントローラが正常に起動しているかどうか、</a:t>
            </a:r>
            <a:r>
              <a:rPr lang="en-US" altLang="ja-JP" sz="2500" dirty="0"/>
              <a:t>DB </a:t>
            </a:r>
            <a:r>
              <a:rPr lang="ja-JP" altLang="en-US" sz="2500" dirty="0" err="1"/>
              <a:t>への</a:t>
            </a:r>
            <a:r>
              <a:rPr lang="ja-JP" altLang="en-US" sz="2500" dirty="0"/>
              <a:t>接続が成功しているかどうか確認する。</a:t>
            </a:r>
            <a:endParaRPr kumimoji="1" lang="ja-JP" altLang="en-US" sz="2500" dirty="0"/>
          </a:p>
        </p:txBody>
      </p:sp>
      <p:sp>
        <p:nvSpPr>
          <p:cNvPr id="10" name="テキスト ボックス 9"/>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Source=127.0.0.1;Initial 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Source=127.0.0.1;Initial 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00995376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348106"/>
          </a:xfrm>
        </p:spPr>
        <p:txBody>
          <a:bodyPr>
            <a:noAutofit/>
          </a:bodyPr>
          <a:lstStyle/>
          <a:p>
            <a:r>
              <a:rPr kumimoji="1" lang="ja-JP" altLang="en-US" sz="1200" dirty="0"/>
              <a:t>以下の場合を想定</a:t>
            </a:r>
            <a:r>
              <a:rPr kumimoji="1" lang="en-US" altLang="ja-JP" sz="1200" dirty="0"/>
              <a:t>:</a:t>
            </a:r>
          </a:p>
          <a:p>
            <a:pPr lvl="1"/>
            <a:r>
              <a:rPr kumimoji="1" lang="en-US" altLang="ja-JP" sz="800" dirty="0"/>
              <a:t>SQL Server 2019 Express </a:t>
            </a:r>
            <a:r>
              <a:rPr kumimoji="1" lang="ja-JP" altLang="en-US" sz="800" dirty="0"/>
              <a:t>をコントローラと同居させている場合 </a:t>
            </a:r>
            <a:r>
              <a:rPr kumimoji="1" lang="en-US" altLang="ja-JP" sz="800" dirty="0"/>
              <a:t>(</a:t>
            </a:r>
            <a:r>
              <a:rPr kumimoji="1" lang="ja-JP" altLang="en-US" sz="800" dirty="0"/>
              <a:t>コントローラがグローバル </a:t>
            </a:r>
            <a:r>
              <a:rPr kumimoji="1" lang="en-US" altLang="ja-JP" sz="800" dirty="0"/>
              <a:t>IP</a:t>
            </a:r>
            <a:r>
              <a:rPr kumimoji="1" lang="ja-JP" altLang="en-US" sz="800" dirty="0"/>
              <a:t> アドレスを有している</a:t>
            </a:r>
            <a:r>
              <a:rPr kumimoji="1" lang="en-US" altLang="ja-JP" sz="800" dirty="0"/>
              <a:t>)</a:t>
            </a:r>
            <a:r>
              <a:rPr kumimoji="1" lang="ja-JP" altLang="en-US" sz="800" dirty="0" err="1"/>
              <a:t>。</a:t>
            </a:r>
            <a:endParaRPr kumimoji="1" lang="en-US" altLang="ja-JP" sz="800" dirty="0"/>
          </a:p>
          <a:p>
            <a:pPr lvl="1"/>
            <a:r>
              <a:rPr kumimoji="1" lang="en-US" altLang="ja-JP" sz="800" dirty="0"/>
              <a:t>SQL Server 2019 Express </a:t>
            </a:r>
            <a:r>
              <a:rPr kumimoji="1" lang="ja-JP" altLang="en-US" sz="800" dirty="0"/>
              <a:t>を独立ホストで運用しているが、当該独立ホストはグローバル </a:t>
            </a:r>
            <a:r>
              <a:rPr kumimoji="1" lang="en-US" altLang="ja-JP" sz="800" dirty="0"/>
              <a:t>IP </a:t>
            </a:r>
            <a:r>
              <a:rPr kumimoji="1" lang="ja-JP" altLang="en-US" sz="800" dirty="0"/>
              <a:t>アドレス等、インターネットからの到達性を有している場合。</a:t>
            </a:r>
          </a:p>
          <a:p>
            <a:pPr lvl="1"/>
            <a:r>
              <a:rPr kumimoji="1" lang="ja-JP" altLang="en-US" sz="800" dirty="0"/>
              <a:t>その他、</a:t>
            </a:r>
            <a:r>
              <a:rPr lang="en-US" altLang="ja-JP" sz="800" dirty="0"/>
              <a:t> SQL Server 2019 Express</a:t>
            </a:r>
            <a:r>
              <a:rPr lang="ja-JP" altLang="en-US" sz="800" dirty="0"/>
              <a:t> に対して信頼できない第三者からの </a:t>
            </a:r>
            <a:r>
              <a:rPr lang="en-US" altLang="ja-JP" sz="800" dirty="0"/>
              <a:t>TCP </a:t>
            </a:r>
            <a:r>
              <a:rPr lang="ja-JP" altLang="en-US" sz="800" dirty="0"/>
              <a:t>通信が到達する可能性がある場合。</a:t>
            </a:r>
            <a:endParaRPr kumimoji="1" lang="en-US" altLang="ja-JP" sz="800" dirty="0"/>
          </a:p>
          <a:p>
            <a:r>
              <a:rPr kumimoji="1" lang="en-US" altLang="ja-JP" sz="1200" dirty="0"/>
              <a:t>SQL Server 2019 Express</a:t>
            </a:r>
            <a:r>
              <a:rPr kumimoji="1" lang="ja-JP" altLang="en-US" sz="1200" dirty="0"/>
              <a:t> に対して、</a:t>
            </a:r>
            <a:r>
              <a:rPr kumimoji="1" lang="en-US" altLang="ja-JP" sz="1200" dirty="0"/>
              <a:t>TCP 1433 </a:t>
            </a:r>
            <a:r>
              <a:rPr kumimoji="1" lang="ja-JP" altLang="en-US" sz="1200" dirty="0"/>
              <a:t>番ポートを用いて、第三者からの通信を受けると、以下のような不利益が生じる。</a:t>
            </a:r>
            <a:endParaRPr kumimoji="1" lang="en-US" altLang="ja-JP" sz="1200" dirty="0"/>
          </a:p>
          <a:p>
            <a:pPr lvl="1"/>
            <a:r>
              <a:rPr kumimoji="1" lang="ja-JP" altLang="en-US" sz="1000" dirty="0"/>
              <a:t>多くの場合、</a:t>
            </a:r>
            <a:r>
              <a:rPr kumimoji="1" lang="en-US" altLang="ja-JP" sz="1000" dirty="0"/>
              <a:t>SQL Server </a:t>
            </a:r>
            <a:r>
              <a:rPr kumimoji="1" lang="ja-JP" altLang="en-US" sz="1000" dirty="0" err="1"/>
              <a:t>への</a:t>
            </a:r>
            <a:r>
              <a:rPr kumimoji="1" lang="ja-JP" altLang="en-US" sz="1000" dirty="0"/>
              <a:t>侵入を試みるブルートフォース攻撃であることから、</a:t>
            </a:r>
            <a:r>
              <a:rPr kumimoji="1" lang="en-US" altLang="ja-JP" sz="1000" dirty="0"/>
              <a:t>SQL Server </a:t>
            </a:r>
            <a:r>
              <a:rPr kumimoji="1" lang="ja-JP" altLang="en-US" sz="1000" dirty="0"/>
              <a:t>の </a:t>
            </a:r>
            <a:r>
              <a:rPr kumimoji="1" lang="en-US" altLang="ja-JP" sz="1000" dirty="0"/>
              <a:t>CPU </a:t>
            </a:r>
            <a:r>
              <a:rPr kumimoji="1" lang="ja-JP" altLang="en-US" sz="1000" dirty="0"/>
              <a:t>時間等が浪費される。</a:t>
            </a:r>
          </a:p>
          <a:p>
            <a:pPr lvl="1"/>
            <a:r>
              <a:rPr kumimoji="1" lang="ja-JP" altLang="en-US" sz="1000" dirty="0"/>
              <a:t>万一、</a:t>
            </a:r>
            <a:r>
              <a:rPr kumimoji="1" lang="en-US" altLang="ja-JP" sz="1000" dirty="0"/>
              <a:t>SQL Server </a:t>
            </a:r>
            <a:r>
              <a:rPr kumimoji="1" lang="ja-JP" altLang="en-US" sz="1000" dirty="0"/>
              <a:t>に脆弱性が発見された場合、開発元である </a:t>
            </a:r>
            <a:r>
              <a:rPr kumimoji="1" lang="en-US" altLang="ja-JP" sz="1000" dirty="0"/>
              <a:t>Microsoft</a:t>
            </a:r>
            <a:r>
              <a:rPr kumimoji="1" lang="ja-JP" altLang="en-US" sz="1000" dirty="0"/>
              <a:t> 社が修正し、サービス運営者が修正版をインストールするまでの間に、脆弱性を突かれる可能性がある。</a:t>
            </a:r>
            <a:endParaRPr kumimoji="1" lang="en-US" altLang="ja-JP" sz="1000" dirty="0"/>
          </a:p>
          <a:p>
            <a:r>
              <a:rPr kumimoji="1" lang="ja-JP" altLang="en-US" sz="1200" dirty="0"/>
              <a:t>そこで、</a:t>
            </a:r>
            <a:r>
              <a:rPr lang="en-US" altLang="ja-JP" sz="1200" dirty="0"/>
              <a:t>SQL Server </a:t>
            </a:r>
            <a:r>
              <a:rPr lang="ja-JP" altLang="en-US" sz="1200" dirty="0"/>
              <a:t>の </a:t>
            </a:r>
            <a:r>
              <a:rPr lang="en-US" altLang="ja-JP" sz="1200" dirty="0"/>
              <a:t>TCP 1433 </a:t>
            </a:r>
            <a:r>
              <a:rPr lang="ja-JP" altLang="en-US" sz="1200" dirty="0"/>
              <a:t>番ポートに対して第三者からの通信をそもそも受付けないようにすることが重要である。</a:t>
            </a:r>
            <a:endParaRPr lang="en-US" altLang="ja-JP" sz="1200" dirty="0"/>
          </a:p>
          <a:p>
            <a:r>
              <a:rPr kumimoji="1" lang="ja-JP" altLang="en-US" sz="1200" dirty="0"/>
              <a:t>そのために、ファイアウォール等を用いて、</a:t>
            </a:r>
            <a:r>
              <a:rPr kumimoji="1" lang="en-US" altLang="ja-JP" sz="1200" dirty="0"/>
              <a:t>SQL Server </a:t>
            </a:r>
            <a:r>
              <a:rPr kumimoji="1" lang="ja-JP" altLang="en-US" sz="1200" dirty="0"/>
              <a:t>宛の不要な宛先からの通信を遮断する。一方で、必要な宛先からの通信は許可する。</a:t>
            </a:r>
            <a:endParaRPr kumimoji="1" lang="en-US" altLang="ja-JP" sz="1200" dirty="0"/>
          </a:p>
          <a:p>
            <a:r>
              <a:rPr kumimoji="1" lang="ja-JP" altLang="en-US" sz="1200" dirty="0"/>
              <a:t>ファイアウォールには、① インターネット接続系機器、② ローカルネットワークの </a:t>
            </a:r>
            <a:r>
              <a:rPr kumimoji="1" lang="en-US" altLang="ja-JP" sz="1200" dirty="0"/>
              <a:t>L2/L3 </a:t>
            </a:r>
            <a:r>
              <a:rPr kumimoji="1" lang="ja-JP" altLang="en-US" sz="1200" dirty="0"/>
              <a:t>スイッチ、③ </a:t>
            </a:r>
            <a:r>
              <a:rPr kumimoji="1" lang="en-US" altLang="ja-JP" sz="1200" dirty="0"/>
              <a:t>VM </a:t>
            </a:r>
            <a:r>
              <a:rPr kumimoji="1" lang="ja-JP" altLang="en-US" sz="1200" dirty="0"/>
              <a:t>基盤を利用している場合は当該 </a:t>
            </a:r>
            <a:r>
              <a:rPr kumimoji="1" lang="en-US" altLang="ja-JP" sz="1200" dirty="0"/>
              <a:t>VM </a:t>
            </a:r>
            <a:r>
              <a:rPr kumimoji="1" lang="ja-JP" altLang="en-US" sz="1200" dirty="0"/>
              <a:t>基盤、④ </a:t>
            </a:r>
            <a:r>
              <a:rPr kumimoji="1" lang="en-US" altLang="ja-JP" sz="1200" dirty="0"/>
              <a:t>OS </a:t>
            </a:r>
            <a:r>
              <a:rPr kumimoji="1" lang="ja-JP" altLang="en-US" sz="1200" dirty="0"/>
              <a:t>のローカルファイアウォール、の </a:t>
            </a:r>
            <a:r>
              <a:rPr lang="en-US" altLang="ja-JP" sz="1200" dirty="0"/>
              <a:t>4 </a:t>
            </a:r>
            <a:r>
              <a:rPr lang="ja-JP" altLang="en-US" sz="1200" dirty="0"/>
              <a:t>種類がある。①、②、③ には多数の種類があるため、各製品等のマニュアルを参照すること。以下では ④ の方法を述べる。</a:t>
            </a:r>
            <a:endParaRPr kumimoji="1" lang="en-US" altLang="ja-JP" sz="1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245</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9-3. SQL Server 2019 Expres</a:t>
            </a:r>
            <a:r>
              <a:rPr lang="en-US" altLang="ja-JP" sz="3600" dirty="0"/>
              <a:t>s </a:t>
            </a:r>
            <a:r>
              <a:rPr lang="ja-JP" altLang="en-US" sz="3600" dirty="0" err="1"/>
              <a:t>への</a:t>
            </a:r>
            <a:r>
              <a:rPr lang="ja-JP" altLang="en-US" sz="3600" dirty="0"/>
              <a:t>不要な通信の遮断</a:t>
            </a:r>
            <a:endParaRPr kumimoji="1" lang="ja-JP" altLang="en-US" sz="3600" dirty="0"/>
          </a:p>
        </p:txBody>
      </p:sp>
      <p:sp>
        <p:nvSpPr>
          <p:cNvPr id="6" name="テキスト ボックス 5"/>
          <p:cNvSpPr txBox="1"/>
          <p:nvPr/>
        </p:nvSpPr>
        <p:spPr>
          <a:xfrm>
            <a:off x="332741" y="3800009"/>
            <a:ext cx="5194738" cy="2292935"/>
          </a:xfrm>
          <a:prstGeom prst="rect">
            <a:avLst/>
          </a:prstGeom>
          <a:solidFill>
            <a:srgbClr val="FFFFCC"/>
          </a:solidFill>
        </p:spPr>
        <p:txBody>
          <a:bodyPr wrap="square" rtlCol="0">
            <a:spAutoFit/>
          </a:bodyPr>
          <a:lstStyle/>
          <a:p>
            <a:r>
              <a:rPr kumimoji="1" lang="en-US" altLang="ja-JP" sz="1100" dirty="0"/>
              <a:t>Windows </a:t>
            </a:r>
            <a:r>
              <a:rPr kumimoji="1" lang="ja-JP" altLang="en-US" sz="1100" dirty="0"/>
              <a:t>の</a:t>
            </a:r>
            <a:r>
              <a:rPr lang="ja-JP" altLang="en-US" sz="1100" dirty="0"/>
              <a:t>ローカルファイアウォールでの対策の方法</a:t>
            </a:r>
            <a:endParaRPr lang="en-US" altLang="ja-JP" sz="1100" dirty="0"/>
          </a:p>
          <a:p>
            <a:pPr marL="228600" indent="-228600">
              <a:buAutoNum type="arabicPeriod"/>
            </a:pPr>
            <a:r>
              <a:rPr kumimoji="1" lang="ja-JP" altLang="en-US" sz="1100" dirty="0"/>
              <a:t>コントロールパネルから </a:t>
            </a:r>
            <a:r>
              <a:rPr kumimoji="1" lang="en-US" altLang="ja-JP" sz="1100" dirty="0"/>
              <a:t>“Windows Defender Firewall” </a:t>
            </a:r>
            <a:r>
              <a:rPr kumimoji="1" lang="ja-JP" altLang="en-US" sz="1100" dirty="0"/>
              <a:t>画面を表示し、</a:t>
            </a:r>
            <a:r>
              <a:rPr kumimoji="1" lang="en-US" altLang="ja-JP" sz="1100" dirty="0"/>
              <a:t>”Advanced Settings” </a:t>
            </a:r>
            <a:r>
              <a:rPr kumimoji="1" lang="ja-JP" altLang="en-US" sz="1100" dirty="0"/>
              <a:t>から </a:t>
            </a:r>
            <a:r>
              <a:rPr kumimoji="1" lang="en-US" altLang="ja-JP" sz="1100" dirty="0"/>
              <a:t>“Inbound Rules”</a:t>
            </a:r>
            <a:r>
              <a:rPr kumimoji="1" lang="ja-JP" altLang="en-US" sz="1100" dirty="0"/>
              <a:t> を開く。</a:t>
            </a:r>
            <a:endParaRPr kumimoji="1" lang="en-US" altLang="ja-JP" sz="1100" dirty="0"/>
          </a:p>
          <a:p>
            <a:pPr marL="228600" indent="-228600">
              <a:buAutoNum type="arabicPeriod"/>
            </a:pPr>
            <a:r>
              <a:rPr kumimoji="1" lang="ja-JP" altLang="en-US" sz="1100" dirty="0"/>
              <a:t>すでに </a:t>
            </a:r>
            <a:r>
              <a:rPr kumimoji="1" lang="en-US" altLang="ja-JP" sz="1100" dirty="0"/>
              <a:t>TCP 1433 </a:t>
            </a:r>
            <a:r>
              <a:rPr kumimoji="1" lang="ja-JP" altLang="en-US" sz="1100" dirty="0"/>
              <a:t>番宛に疎通を許可しているすべてのルールから </a:t>
            </a:r>
            <a:r>
              <a:rPr kumimoji="1" lang="en-US" altLang="ja-JP" sz="1100" dirty="0"/>
              <a:t>TCP 1433 </a:t>
            </a:r>
            <a:r>
              <a:rPr kumimoji="1" lang="ja-JP" altLang="en-US" sz="1100" dirty="0"/>
              <a:t>番宛の疎通を許可する設定を削除する。</a:t>
            </a:r>
            <a:br>
              <a:rPr kumimoji="1" lang="en-US" altLang="ja-JP" sz="1100" dirty="0"/>
            </a:br>
            <a:r>
              <a:rPr kumimoji="1" lang="en-US" altLang="ja-JP" sz="1100" dirty="0"/>
              <a:t>(</a:t>
            </a:r>
            <a:r>
              <a:rPr kumimoji="1" lang="ja-JP" altLang="en-US" sz="1100" dirty="0"/>
              <a:t>例</a:t>
            </a:r>
            <a:r>
              <a:rPr kumimoji="1" lang="en-US" altLang="ja-JP" sz="1100" dirty="0"/>
              <a:t>: FW_ALLOW_TCP_SAFE </a:t>
            </a:r>
            <a:r>
              <a:rPr kumimoji="1" lang="ja-JP" altLang="en-US" sz="1100" dirty="0"/>
              <a:t>ルールから </a:t>
            </a:r>
            <a:r>
              <a:rPr kumimoji="1" lang="en-US" altLang="ja-JP" sz="1100" dirty="0"/>
              <a:t>TCP 1433 </a:t>
            </a:r>
            <a:r>
              <a:rPr kumimoji="1" lang="ja-JP" altLang="en-US" sz="1100" dirty="0"/>
              <a:t>を消す</a:t>
            </a:r>
            <a:r>
              <a:rPr kumimoji="1" lang="en-US" altLang="ja-JP" sz="1100" dirty="0"/>
              <a:t>)</a:t>
            </a:r>
          </a:p>
          <a:p>
            <a:pPr marL="228600" indent="-228600">
              <a:buAutoNum type="arabicPeriod"/>
            </a:pPr>
            <a:r>
              <a:rPr kumimoji="1" lang="ja-JP" altLang="en-US" sz="1100" dirty="0"/>
              <a:t>新たにルールを定義する。</a:t>
            </a:r>
            <a:br>
              <a:rPr kumimoji="1" lang="en-US" altLang="ja-JP" sz="1100" dirty="0"/>
            </a:br>
            <a:r>
              <a:rPr kumimoji="1" lang="en-US" altLang="ja-JP" sz="1100" dirty="0"/>
              <a:t>Port: TCP 1433</a:t>
            </a:r>
            <a:br>
              <a:rPr kumimoji="1" lang="ja-JP" altLang="en-US" sz="1100" dirty="0"/>
            </a:br>
            <a:r>
              <a:rPr kumimoji="1" lang="en-US" altLang="ja-JP" sz="1100" dirty="0"/>
              <a:t>Action: Allow the Connection</a:t>
            </a:r>
            <a:br>
              <a:rPr kumimoji="1" lang="en-US" altLang="ja-JP" sz="1100" dirty="0"/>
            </a:br>
            <a:r>
              <a:rPr kumimoji="1" lang="en-US" altLang="ja-JP" sz="1100" dirty="0"/>
              <a:t>Scope: Remote IP address </a:t>
            </a:r>
            <a:r>
              <a:rPr kumimoji="1" lang="ja-JP" altLang="en-US" sz="1100" dirty="0"/>
              <a:t>に通信を許可する接続元 </a:t>
            </a:r>
            <a:r>
              <a:rPr kumimoji="1" lang="en-US" altLang="ja-JP" sz="1100" dirty="0"/>
              <a:t>IP </a:t>
            </a:r>
            <a:r>
              <a:rPr kumimoji="1" lang="ja-JP" altLang="en-US" sz="1100" dirty="0"/>
              <a:t>アドレスを限定列挙する。具体的には、管理用端末の </a:t>
            </a:r>
            <a:r>
              <a:rPr kumimoji="1" lang="en-US" altLang="ja-JP" sz="1100" dirty="0"/>
              <a:t>IP </a:t>
            </a:r>
            <a:r>
              <a:rPr kumimoji="1" lang="ja-JP" altLang="en-US" sz="1100" dirty="0"/>
              <a:t>アドレスや、</a:t>
            </a:r>
            <a:r>
              <a:rPr kumimoji="1" lang="en-US" altLang="ja-JP" sz="1100" dirty="0"/>
              <a:t>DB </a:t>
            </a:r>
            <a:r>
              <a:rPr kumimoji="1" lang="ja-JP" altLang="en-US" sz="1100" dirty="0" err="1"/>
              <a:t>への</a:t>
            </a:r>
            <a:r>
              <a:rPr kumimoji="1" lang="ja-JP" altLang="en-US" sz="1100" dirty="0"/>
              <a:t>アクセスを要するコントローラの </a:t>
            </a:r>
            <a:r>
              <a:rPr kumimoji="1" lang="en-US" altLang="ja-JP" sz="1100" dirty="0"/>
              <a:t>IP </a:t>
            </a:r>
            <a:r>
              <a:rPr kumimoji="1" lang="ja-JP" altLang="en-US" sz="1100" dirty="0"/>
              <a:t>アドレス等を列挙する。</a:t>
            </a:r>
            <a:endParaRPr kumimoji="1" lang="en-US" altLang="ja-JP" sz="1100" dirty="0"/>
          </a:p>
          <a:p>
            <a:pPr marL="228600" indent="-228600">
              <a:buAutoNum type="arabicPeriod"/>
            </a:pPr>
            <a:r>
              <a:rPr kumimoji="1" lang="ja-JP" altLang="en-US" sz="1100" dirty="0"/>
              <a:t>定義したルールが正しく作用していることを確認する。</a:t>
            </a:r>
          </a:p>
        </p:txBody>
      </p:sp>
      <p:sp>
        <p:nvSpPr>
          <p:cNvPr id="7" name="テキスト ボックス 6"/>
          <p:cNvSpPr txBox="1"/>
          <p:nvPr/>
        </p:nvSpPr>
        <p:spPr>
          <a:xfrm>
            <a:off x="5762297" y="3800009"/>
            <a:ext cx="6274193" cy="2539157"/>
          </a:xfrm>
          <a:prstGeom prst="rect">
            <a:avLst/>
          </a:prstGeom>
          <a:solidFill>
            <a:schemeClr val="accent6">
              <a:lumMod val="20000"/>
              <a:lumOff val="80000"/>
            </a:schemeClr>
          </a:solidFill>
        </p:spPr>
        <p:txBody>
          <a:bodyPr wrap="square" rtlCol="0">
            <a:spAutoFit/>
          </a:bodyPr>
          <a:lstStyle/>
          <a:p>
            <a:r>
              <a:rPr kumimoji="1" lang="en-US" altLang="ja-JP" sz="1100" dirty="0"/>
              <a:t>Linux </a:t>
            </a:r>
            <a:r>
              <a:rPr kumimoji="1" lang="ja-JP" altLang="en-US" sz="1100" dirty="0"/>
              <a:t>の </a:t>
            </a:r>
            <a:r>
              <a:rPr kumimoji="1" lang="en-US" altLang="ja-JP" sz="1100" dirty="0" err="1"/>
              <a:t>iptables</a:t>
            </a:r>
            <a:r>
              <a:rPr kumimoji="1" lang="en-US" altLang="ja-JP" sz="1100" dirty="0"/>
              <a:t> </a:t>
            </a:r>
            <a:r>
              <a:rPr lang="ja-JP" altLang="en-US" sz="1100" dirty="0"/>
              <a:t>ファイアウォールでの対策の方法</a:t>
            </a:r>
            <a:endParaRPr lang="en-US" altLang="ja-JP" sz="1100" dirty="0"/>
          </a:p>
          <a:p>
            <a:endParaRPr kumimoji="1" lang="en-US" altLang="ja-JP" sz="1100" dirty="0"/>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1.2.3.4/32 --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5.6.7.8/32 --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DROP</a:t>
            </a:r>
          </a:p>
          <a:p>
            <a:endParaRPr lang="en-US" altLang="ja-JP" sz="1100" dirty="0"/>
          </a:p>
          <a:p>
            <a:r>
              <a:rPr lang="ja-JP" altLang="en-US" sz="1100" dirty="0"/>
              <a:t>の設定を行なうことにより、</a:t>
            </a:r>
            <a:r>
              <a:rPr lang="en-US" altLang="ja-JP" sz="1100" dirty="0"/>
              <a:t>TCP 1433 </a:t>
            </a:r>
            <a:r>
              <a:rPr lang="ja-JP" altLang="en-US" sz="1100" dirty="0"/>
              <a:t>宛の通信を許可する接続元 </a:t>
            </a:r>
            <a:r>
              <a:rPr lang="en-US" altLang="ja-JP" sz="1100" dirty="0"/>
              <a:t>IP </a:t>
            </a:r>
            <a:r>
              <a:rPr lang="ja-JP" altLang="en-US" sz="1100" dirty="0"/>
              <a:t>アドレスを限定列挙する。具体的には、管理用端末の </a:t>
            </a:r>
            <a:r>
              <a:rPr lang="en-US" altLang="ja-JP" sz="1100" dirty="0"/>
              <a:t>IP </a:t>
            </a:r>
            <a:r>
              <a:rPr lang="ja-JP" altLang="en-US" sz="1100" dirty="0"/>
              <a:t>アドレスや、</a:t>
            </a:r>
            <a:r>
              <a:rPr lang="en-US" altLang="ja-JP" sz="1100" dirty="0"/>
              <a:t>DB </a:t>
            </a:r>
            <a:r>
              <a:rPr lang="ja-JP" altLang="en-US" sz="1100" dirty="0" err="1"/>
              <a:t>への</a:t>
            </a:r>
            <a:r>
              <a:rPr lang="ja-JP" altLang="en-US" sz="1100" dirty="0"/>
              <a:t>アクセスを要するコントローラの </a:t>
            </a:r>
            <a:r>
              <a:rPr lang="en-US" altLang="ja-JP" sz="1100" dirty="0"/>
              <a:t>IP </a:t>
            </a:r>
            <a:r>
              <a:rPr lang="ja-JP" altLang="en-US" sz="1100" dirty="0"/>
              <a:t>アドレス等を列挙する。上記の例では、</a:t>
            </a:r>
            <a:r>
              <a:rPr lang="en-US" altLang="ja-JP" sz="1100" dirty="0"/>
              <a:t>1.2.3.4/32 </a:t>
            </a:r>
            <a:r>
              <a:rPr lang="ja-JP" altLang="en-US" sz="1100" dirty="0"/>
              <a:t>と </a:t>
            </a:r>
            <a:r>
              <a:rPr lang="en-US" altLang="ja-JP" sz="1100" dirty="0"/>
              <a:t>5.6.7.8/32 </a:t>
            </a:r>
            <a:r>
              <a:rPr lang="ja-JP" altLang="en-US" sz="1100" dirty="0"/>
              <a:t>からの接続のみを許容し、それ以外を禁止している。</a:t>
            </a:r>
            <a:endParaRPr lang="en-US" altLang="ja-JP" sz="1100" dirty="0"/>
          </a:p>
          <a:p>
            <a:endParaRPr lang="en-US" altLang="ja-JP" sz="1100" dirty="0"/>
          </a:p>
          <a:p>
            <a:r>
              <a:rPr lang="ja-JP" altLang="en-US" sz="1100" dirty="0"/>
              <a:t>設定後、定義した</a:t>
            </a:r>
            <a:r>
              <a:rPr lang="en-US" altLang="ja-JP" sz="1100" dirty="0"/>
              <a:t> </a:t>
            </a:r>
            <a:r>
              <a:rPr lang="en-US" altLang="ja-JP" sz="1100" dirty="0" err="1"/>
              <a:t>iptables</a:t>
            </a:r>
            <a:r>
              <a:rPr lang="en-US" altLang="ja-JP" sz="1100" dirty="0"/>
              <a:t> </a:t>
            </a:r>
            <a:r>
              <a:rPr lang="ja-JP" altLang="en-US" sz="1100" dirty="0"/>
              <a:t>ルールが正しく作用していることを確認する。</a:t>
            </a:r>
          </a:p>
          <a:p>
            <a:r>
              <a:rPr kumimoji="1" lang="ja-JP" altLang="en-US" sz="1100" dirty="0"/>
              <a:t>また、</a:t>
            </a:r>
            <a:r>
              <a:rPr kumimoji="1" lang="en-US" altLang="ja-JP" sz="1100" dirty="0" err="1"/>
              <a:t>iptables</a:t>
            </a:r>
            <a:r>
              <a:rPr kumimoji="1" lang="en-US" altLang="ja-JP" sz="1100" dirty="0"/>
              <a:t> </a:t>
            </a:r>
            <a:r>
              <a:rPr kumimoji="1" lang="ja-JP" altLang="en-US" sz="1100" dirty="0"/>
              <a:t>ルールが </a:t>
            </a:r>
            <a:r>
              <a:rPr kumimoji="1" lang="en-US" altLang="ja-JP" sz="1100" dirty="0"/>
              <a:t>OS </a:t>
            </a:r>
            <a:r>
              <a:rPr kumimoji="1" lang="ja-JP" altLang="en-US" sz="1100" dirty="0"/>
              <a:t>再起動後にも自動的に適用されるように、設定ファイル等を更新する。</a:t>
            </a:r>
            <a:endParaRPr kumimoji="1" lang="en-US" altLang="ja-JP" sz="1100" dirty="0"/>
          </a:p>
          <a:p>
            <a:r>
              <a:rPr lang="en-US" altLang="ja-JP" sz="1100" dirty="0"/>
              <a:t>(OS </a:t>
            </a:r>
            <a:r>
              <a:rPr lang="ja-JP" altLang="en-US" sz="1100" dirty="0"/>
              <a:t>のディストリビューションやバージョンによって異なるため、</a:t>
            </a:r>
            <a:r>
              <a:rPr lang="en-US" altLang="ja-JP" sz="1100" dirty="0"/>
              <a:t>OS </a:t>
            </a:r>
            <a:r>
              <a:rPr lang="ja-JP" altLang="en-US" sz="1100" dirty="0"/>
              <a:t>のディストリビューションの説明書を確認すること。</a:t>
            </a:r>
            <a:r>
              <a:rPr lang="en-US" altLang="ja-JP" sz="1100" dirty="0"/>
              <a:t>)</a:t>
            </a:r>
          </a:p>
          <a:p>
            <a:endParaRPr kumimoji="1" lang="en-US" altLang="ja-JP" sz="1100" dirty="0"/>
          </a:p>
          <a:p>
            <a:r>
              <a:rPr lang="en-US" altLang="ja-JP" sz="1100" dirty="0" err="1"/>
              <a:t>iptables</a:t>
            </a:r>
            <a:r>
              <a:rPr lang="en-US" altLang="ja-JP" sz="1100" dirty="0"/>
              <a:t> </a:t>
            </a:r>
            <a:r>
              <a:rPr lang="ja-JP" altLang="en-US" sz="1100" dirty="0"/>
              <a:t>以外の </a:t>
            </a:r>
            <a:r>
              <a:rPr lang="en-US" altLang="ja-JP" sz="1100" dirty="0"/>
              <a:t>FW </a:t>
            </a:r>
            <a:r>
              <a:rPr lang="ja-JP" altLang="en-US" sz="1100" dirty="0"/>
              <a:t>技術を利用しており、</a:t>
            </a:r>
            <a:r>
              <a:rPr lang="en-US" altLang="ja-JP" sz="1100" dirty="0" err="1"/>
              <a:t>iptables</a:t>
            </a:r>
            <a:r>
              <a:rPr lang="en-US" altLang="ja-JP" sz="1100" dirty="0"/>
              <a:t> </a:t>
            </a:r>
            <a:r>
              <a:rPr lang="ja-JP" altLang="en-US" sz="1100" dirty="0"/>
              <a:t>を利用していない場合は、当該技術の説明書を確認すること。</a:t>
            </a:r>
            <a:endParaRPr kumimoji="1" lang="ja-JP" altLang="en-US" sz="1100" dirty="0"/>
          </a:p>
        </p:txBody>
      </p:sp>
      <p:sp>
        <p:nvSpPr>
          <p:cNvPr id="8" name="テキスト ボックス 7"/>
          <p:cNvSpPr txBox="1"/>
          <p:nvPr/>
        </p:nvSpPr>
        <p:spPr>
          <a:xfrm>
            <a:off x="886710" y="6408774"/>
            <a:ext cx="10543289" cy="307777"/>
          </a:xfrm>
          <a:prstGeom prst="rect">
            <a:avLst/>
          </a:prstGeom>
          <a:noFill/>
        </p:spPr>
        <p:txBody>
          <a:bodyPr wrap="square" rtlCol="0">
            <a:spAutoFit/>
          </a:bodyPr>
          <a:lstStyle/>
          <a:p>
            <a:r>
              <a:rPr kumimoji="1" lang="ja-JP" altLang="en-US" sz="1400" dirty="0"/>
              <a:t>いずれの場合も、設定後、コントローラからの </a:t>
            </a:r>
            <a:r>
              <a:rPr kumimoji="1" lang="en-US" altLang="ja-JP" sz="1400" dirty="0"/>
              <a:t>DB </a:t>
            </a:r>
            <a:r>
              <a:rPr kumimoji="1" lang="ja-JP" altLang="en-US" sz="1400" dirty="0"/>
              <a:t>通信が阻害されていないか、コントローラの 「</a:t>
            </a:r>
            <a:r>
              <a:rPr kumimoji="1" lang="en-US" altLang="ja-JP" sz="1400" dirty="0"/>
              <a:t>Log/Error/</a:t>
            </a:r>
            <a:r>
              <a:rPr kumimoji="1" lang="ja-JP" altLang="en-US" sz="1400" dirty="0"/>
              <a:t>」</a:t>
            </a:r>
            <a:r>
              <a:rPr kumimoji="1" lang="en-US" altLang="ja-JP" sz="1400" dirty="0"/>
              <a:t> </a:t>
            </a:r>
            <a:r>
              <a:rPr kumimoji="1" lang="ja-JP" altLang="en-US" sz="1400" dirty="0"/>
              <a:t>ログや健康状態をよく確認すること。</a:t>
            </a:r>
          </a:p>
        </p:txBody>
      </p:sp>
    </p:spTree>
    <p:extLst>
      <p:ext uri="{BB962C8B-B14F-4D97-AF65-F5344CB8AC3E}">
        <p14:creationId xmlns:p14="http://schemas.microsoft.com/office/powerpoint/2010/main" val="161099627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kumimoji="1" lang="ja-JP" altLang="en-US" dirty="0"/>
              <a:t>本ドキュメントでも度々登場しているコントローラの </a:t>
            </a:r>
            <a:r>
              <a:rPr kumimoji="1" lang="en-US" altLang="ja-JP" dirty="0"/>
              <a:t>HTML </a:t>
            </a:r>
            <a:r>
              <a:rPr kumimoji="1" lang="ja-JP" altLang="en-US" dirty="0"/>
              <a:t>管理画面の初期ユーザー名 </a:t>
            </a:r>
            <a:r>
              <a:rPr kumimoji="1" lang="en-US" altLang="ja-JP" dirty="0"/>
              <a:t>admin</a:t>
            </a:r>
            <a:r>
              <a:rPr kumimoji="1" lang="ja-JP" altLang="en-US" dirty="0" err="1"/>
              <a:t>、</a:t>
            </a:r>
            <a:r>
              <a:rPr kumimoji="1" lang="ja-JP" altLang="en-US" dirty="0"/>
              <a:t>初期パスワード </a:t>
            </a:r>
            <a:r>
              <a:rPr kumimoji="1" lang="en-US" altLang="ja-JP" dirty="0" err="1"/>
              <a:t>ipantt</a:t>
            </a:r>
            <a:r>
              <a:rPr kumimoji="1" lang="en-US" altLang="ja-JP" dirty="0"/>
              <a:t> </a:t>
            </a:r>
            <a:r>
              <a:rPr kumimoji="1" lang="ja-JP" altLang="en-US" dirty="0"/>
              <a:t>を、以下の手順で変更する。</a:t>
            </a:r>
            <a:endParaRPr kumimoji="1" lang="en-US" altLang="ja-JP" dirty="0"/>
          </a:p>
          <a:p>
            <a:pPr marL="514350" indent="-514350">
              <a:buFont typeface="+mj-lt"/>
              <a:buAutoNum type="arabicPeriod"/>
            </a:pPr>
            <a:r>
              <a:rPr kumimoji="1" lang="ja-JP" altLang="en-US" sz="2000" dirty="0"/>
              <a:t>以下の設定 </a:t>
            </a:r>
            <a:r>
              <a:rPr kumimoji="1" lang="en-US" altLang="ja-JP" sz="2000" dirty="0"/>
              <a:t>JSON </a:t>
            </a:r>
            <a:r>
              <a:rPr kumimoji="1" lang="ja-JP" altLang="en-US" sz="2000" dirty="0"/>
              <a:t>ファイルを任意のテキストエディタで開く。</a:t>
            </a:r>
            <a:endParaRPr kumimoji="1" lang="en-US" altLang="ja-JP" sz="2000" dirty="0"/>
          </a:p>
          <a:p>
            <a:pPr lvl="1"/>
            <a:r>
              <a:rPr kumimoji="1" lang="en-US" altLang="ja-JP" sz="1800" dirty="0"/>
              <a:t>Windows </a:t>
            </a:r>
            <a:r>
              <a:rPr kumimoji="1" lang="ja-JP" altLang="en-US" sz="1800" dirty="0"/>
              <a:t>の場合</a:t>
            </a:r>
            <a:r>
              <a:rPr lang="en-US" altLang="ja-JP" sz="1800" dirty="0"/>
              <a:t>:</a:t>
            </a:r>
          </a:p>
          <a:p>
            <a:pPr lvl="2"/>
            <a:r>
              <a:rPr lang="en-US" altLang="ja-JP" sz="1600" dirty="0"/>
              <a:t>C:\git\IPA-DN-ThinController-Private\ThinControllerApp\Local\App_IPA.App.ThinControllerApp\Config\AppSettings\ThinControllerApiServerForGateway.json</a:t>
            </a:r>
          </a:p>
          <a:p>
            <a:pPr lvl="2"/>
            <a:r>
              <a:rPr lang="en-US" altLang="ja-JP" sz="1600" dirty="0"/>
              <a:t>C:\git\IPA-DN-ThinController-Private\ThinControllerApp\Local\App_IPA.App.ThinControllerApp\Config\AppSettings\ThinControllerApiServerForUsers.json</a:t>
            </a:r>
          </a:p>
          <a:p>
            <a:pPr lvl="1"/>
            <a:r>
              <a:rPr kumimoji="1" lang="en-US" altLang="ja-JP" sz="1800" dirty="0"/>
              <a:t>Linux </a:t>
            </a:r>
            <a:r>
              <a:rPr kumimoji="1" lang="ja-JP" altLang="en-US" sz="1800" dirty="0"/>
              <a:t>の場合</a:t>
            </a:r>
            <a:r>
              <a:rPr kumimoji="1" lang="en-US" altLang="ja-JP" sz="1800" dirty="0"/>
              <a:t>:</a:t>
            </a:r>
          </a:p>
          <a:p>
            <a:pPr lvl="2"/>
            <a:r>
              <a:rPr lang="en-US" altLang="ja-JP" sz="1600" dirty="0"/>
              <a:t>~/IPA-DNP-</a:t>
            </a:r>
            <a:r>
              <a:rPr lang="en-US" altLang="ja-JP" sz="1600" dirty="0" err="1"/>
              <a:t>ThinController</a:t>
            </a:r>
            <a:r>
              <a:rPr lang="en-US" altLang="ja-JP" sz="1600" dirty="0"/>
              <a:t>-Public/</a:t>
            </a:r>
            <a:r>
              <a:rPr lang="en-US" altLang="ja-JP" sz="1600" dirty="0" err="1"/>
              <a:t>ThinControllerApp</a:t>
            </a:r>
            <a:r>
              <a:rPr lang="en-US" altLang="ja-JP" sz="1600" dirty="0"/>
              <a:t>/Local/</a:t>
            </a:r>
            <a:r>
              <a:rPr lang="en-US" altLang="ja-JP" sz="1600" dirty="0" err="1"/>
              <a:t>App_IPA.App.ThinControllerApp</a:t>
            </a:r>
            <a:r>
              <a:rPr lang="en-US" altLang="ja-JP" sz="1600" dirty="0"/>
              <a:t>/</a:t>
            </a:r>
            <a:r>
              <a:rPr lang="en-US" altLang="ja-JP" sz="1600" dirty="0" err="1"/>
              <a:t>Config</a:t>
            </a:r>
            <a:r>
              <a:rPr lang="en-US" altLang="ja-JP" sz="1600" dirty="0"/>
              <a:t>/</a:t>
            </a:r>
            <a:r>
              <a:rPr lang="en-US" altLang="ja-JP" sz="1600" dirty="0" err="1"/>
              <a:t>AppSettings</a:t>
            </a:r>
            <a:r>
              <a:rPr lang="en-US" altLang="ja-JP" sz="1600" dirty="0"/>
              <a:t>/</a:t>
            </a:r>
            <a:r>
              <a:rPr lang="en-US" altLang="ja-JP" sz="1600" dirty="0" err="1"/>
              <a:t>ThinControllerApiServerForGateway.json</a:t>
            </a:r>
            <a:endParaRPr lang="en-US" altLang="ja-JP" sz="1600" dirty="0"/>
          </a:p>
          <a:p>
            <a:pPr lvl="2"/>
            <a:r>
              <a:rPr lang="en-US" altLang="ja-JP" sz="1600" dirty="0"/>
              <a:t>~/IPA-DNP-</a:t>
            </a:r>
            <a:r>
              <a:rPr lang="en-US" altLang="ja-JP" sz="1600" dirty="0" err="1"/>
              <a:t>ThinController</a:t>
            </a:r>
            <a:r>
              <a:rPr lang="en-US" altLang="ja-JP" sz="1600" dirty="0"/>
              <a:t>-Public/</a:t>
            </a:r>
            <a:r>
              <a:rPr lang="en-US" altLang="ja-JP" sz="1600" dirty="0" err="1"/>
              <a:t>ThinControllerApp</a:t>
            </a:r>
            <a:r>
              <a:rPr lang="en-US" altLang="ja-JP" sz="1600" dirty="0"/>
              <a:t>/Local/</a:t>
            </a:r>
            <a:r>
              <a:rPr lang="en-US" altLang="ja-JP" sz="1600" dirty="0" err="1"/>
              <a:t>App_IPA.App.ThinControllerApp</a:t>
            </a:r>
            <a:r>
              <a:rPr lang="en-US" altLang="ja-JP" sz="1600" dirty="0"/>
              <a:t>/</a:t>
            </a:r>
            <a:r>
              <a:rPr lang="en-US" altLang="ja-JP" sz="1600" dirty="0" err="1"/>
              <a:t>Config</a:t>
            </a:r>
            <a:r>
              <a:rPr lang="en-US" altLang="ja-JP" sz="1600" dirty="0"/>
              <a:t>/</a:t>
            </a:r>
            <a:r>
              <a:rPr lang="en-US" altLang="ja-JP" sz="1600" dirty="0" err="1"/>
              <a:t>AppSettings</a:t>
            </a:r>
            <a:r>
              <a:rPr lang="en-US" altLang="ja-JP" sz="1600" dirty="0"/>
              <a:t>/</a:t>
            </a:r>
            <a:r>
              <a:rPr lang="en-US" altLang="ja-JP" sz="1600" dirty="0" err="1"/>
              <a:t>ThinControllerApiServerForUsers.json</a:t>
            </a:r>
            <a:endParaRPr lang="en-US" altLang="ja-JP" sz="1600" dirty="0"/>
          </a:p>
          <a:p>
            <a:pPr marL="457200" indent="-457200">
              <a:buFont typeface="+mj-lt"/>
              <a:buAutoNum type="arabicPeriod"/>
            </a:pPr>
            <a:r>
              <a:rPr lang="en-US" altLang="ja-JP" sz="2400" dirty="0"/>
              <a:t>JSON </a:t>
            </a:r>
            <a:r>
              <a:rPr lang="ja-JP" altLang="en-US" sz="2400" dirty="0"/>
              <a:t>データのうち以下の青文字の部分を変更し、保存する。</a:t>
            </a:r>
            <a:br>
              <a:rPr lang="en-US" altLang="ja-JP" sz="2400" dirty="0"/>
            </a:br>
            <a:r>
              <a:rPr lang="en-US" altLang="ja-JP" sz="2400" dirty="0"/>
              <a:t>"</a:t>
            </a:r>
            <a:r>
              <a:rPr lang="en-US" altLang="ja-JP" sz="2400" dirty="0" err="1"/>
              <a:t>UsernameAndPassword</a:t>
            </a:r>
            <a:r>
              <a:rPr lang="en-US" altLang="ja-JP" sz="2400" dirty="0"/>
              <a:t>": { "</a:t>
            </a:r>
            <a:r>
              <a:rPr lang="en-US" altLang="ja-JP" sz="2400" dirty="0">
                <a:solidFill>
                  <a:srgbClr val="0000FF"/>
                </a:solidFill>
              </a:rPr>
              <a:t>admin</a:t>
            </a:r>
            <a:r>
              <a:rPr lang="en-US" altLang="ja-JP" sz="2400" dirty="0"/>
              <a:t>": "</a:t>
            </a:r>
            <a:r>
              <a:rPr lang="en-US" altLang="ja-JP" sz="2400" dirty="0" err="1">
                <a:solidFill>
                  <a:srgbClr val="0000FF"/>
                </a:solidFill>
              </a:rPr>
              <a:t>ipantt</a:t>
            </a:r>
            <a:r>
              <a:rPr lang="en-US" altLang="ja-JP" sz="2400" dirty="0"/>
              <a:t>" }</a:t>
            </a:r>
          </a:p>
          <a:p>
            <a:pPr marL="457200" indent="-457200">
              <a:buFont typeface="+mj-lt"/>
              <a:buAutoNum type="arabicPeriod"/>
            </a:pPr>
            <a:r>
              <a:rPr lang="ja-JP" altLang="en-US" sz="2400" dirty="0"/>
              <a:t>書換えが完了したら、 「</a:t>
            </a:r>
            <a:r>
              <a:rPr lang="en-US" altLang="ja-JP" sz="2400" dirty="0"/>
              <a:t>3-6</a:t>
            </a:r>
            <a:r>
              <a:rPr lang="ja-JP" altLang="en-US" sz="2400" dirty="0"/>
              <a:t>」または「</a:t>
            </a:r>
            <a:r>
              <a:rPr lang="en-US" altLang="ja-JP" sz="2400" dirty="0"/>
              <a:t>4-6</a:t>
            </a:r>
            <a:r>
              <a:rPr lang="ja-JP" altLang="en-US" sz="2400" dirty="0"/>
              <a:t>」に従い、コントローラサービス </a:t>
            </a:r>
            <a:r>
              <a:rPr lang="en-US" altLang="ja-JP" sz="2400" dirty="0"/>
              <a:t>(</a:t>
            </a:r>
            <a:r>
              <a:rPr lang="ja-JP" altLang="en-US" sz="2400" dirty="0"/>
              <a:t>デーモン</a:t>
            </a:r>
            <a:r>
              <a:rPr lang="en-US" altLang="ja-JP" sz="2400" dirty="0"/>
              <a:t>) </a:t>
            </a:r>
            <a:r>
              <a:rPr lang="ja-JP" altLang="en-US" sz="2400" dirty="0"/>
              <a:t>を一度停止し </a:t>
            </a:r>
            <a:r>
              <a:rPr lang="en-US" altLang="ja-JP" sz="2400" dirty="0"/>
              <a:t>(</a:t>
            </a:r>
            <a:r>
              <a:rPr lang="ja-JP" altLang="en-US" sz="2400" dirty="0"/>
              <a:t>すでに動作している場合</a:t>
            </a:r>
            <a:r>
              <a:rPr lang="en-US" altLang="ja-JP" sz="2400" dirty="0"/>
              <a:t>)</a:t>
            </a:r>
            <a:r>
              <a:rPr lang="ja-JP" altLang="en-US" sz="2400" dirty="0" err="1"/>
              <a:t>、</a:t>
            </a:r>
            <a:r>
              <a:rPr lang="ja-JP" altLang="en-US" sz="2400" dirty="0"/>
              <a:t>開始する。変更が意図したように反映されていることを確認する。</a:t>
            </a:r>
            <a:endParaRPr kumimoji="1" lang="en-US" altLang="ja-JP" dirty="0"/>
          </a:p>
          <a:p>
            <a:pPr marL="514350" indent="-514350">
              <a:buFont typeface="+mj-lt"/>
              <a:buAutoNum type="arabicPeriod"/>
            </a:pPr>
            <a:endParaRPr kumimoji="1" lang="en-US" altLang="ja-JP"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246</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9-4. </a:t>
            </a:r>
            <a:r>
              <a:rPr lang="ja-JP" altLang="en-US" sz="2800" dirty="0"/>
              <a:t>コントローラ管理画面の初期ユーザー名・パスワード</a:t>
            </a:r>
            <a:br>
              <a:rPr lang="en-US" altLang="ja-JP" sz="2800" dirty="0"/>
            </a:br>
            <a:r>
              <a:rPr lang="ja-JP" altLang="en-US" sz="2800" dirty="0"/>
              <a:t>「</a:t>
            </a:r>
            <a:r>
              <a:rPr lang="en-US" altLang="ja-JP" sz="2800" dirty="0"/>
              <a:t>admin / </a:t>
            </a:r>
            <a:r>
              <a:rPr lang="en-US" altLang="ja-JP" sz="2800" dirty="0" err="1"/>
              <a:t>ipantt</a:t>
            </a:r>
            <a:r>
              <a:rPr lang="ja-JP" altLang="en-US" sz="2800" dirty="0"/>
              <a:t>」の変更</a:t>
            </a:r>
            <a:endParaRPr kumimoji="1" lang="ja-JP" altLang="en-US" sz="2800" dirty="0"/>
          </a:p>
        </p:txBody>
      </p:sp>
    </p:spTree>
    <p:extLst>
      <p:ext uri="{BB962C8B-B14F-4D97-AF65-F5344CB8AC3E}">
        <p14:creationId xmlns:p14="http://schemas.microsoft.com/office/powerpoint/2010/main" val="352974304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lang="en-US" altLang="ja-JP" sz="2000" dirty="0" err="1"/>
              <a:t>ControllerGateSecretKey</a:t>
            </a:r>
            <a:r>
              <a:rPr lang="en-US" altLang="ja-JP" sz="2000" dirty="0"/>
              <a:t> (</a:t>
            </a:r>
            <a:r>
              <a:rPr lang="ja-JP" altLang="en-US" sz="2000" dirty="0"/>
              <a:t>デフォルト値</a:t>
            </a:r>
            <a:r>
              <a:rPr lang="en-US" altLang="ja-JP" sz="2000" dirty="0"/>
              <a:t>: JuP4611KJd1dFTqenNpVPU6r)</a:t>
            </a:r>
            <a:r>
              <a:rPr lang="ja-JP" altLang="en-US" sz="2000" dirty="0"/>
              <a:t> は、コントローラ、中継ゲートウェイ、 </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サーバーとの間で内部的に共有される秘密鍵である。</a:t>
            </a:r>
            <a:endParaRPr lang="en-US" altLang="ja-JP" sz="2000" dirty="0"/>
          </a:p>
          <a:p>
            <a:pPr lvl="1"/>
            <a:r>
              <a:rPr lang="ja-JP" altLang="en-US" sz="1600" dirty="0"/>
              <a:t>具体的には、中継ゲートウェイからみて、コントローラからの紹介でやってきたサーバーまたはクライアントの接続要求が正当なものであるかのコントローラによる署名を検証するための秘密データである。</a:t>
            </a:r>
            <a:endParaRPr lang="en-US" altLang="ja-JP" sz="1600" dirty="0"/>
          </a:p>
          <a:p>
            <a:pPr lvl="1"/>
            <a:r>
              <a:rPr lang="ja-JP" altLang="en-US" sz="1600" dirty="0"/>
              <a:t>これは、任意の </a:t>
            </a:r>
            <a:r>
              <a:rPr lang="en-US" altLang="ja-JP" sz="1600" dirty="0"/>
              <a:t>64 </a:t>
            </a:r>
            <a:r>
              <a:rPr lang="ja-JP" altLang="en-US" sz="1600" dirty="0"/>
              <a:t>文字以内の文字列に変更できる。</a:t>
            </a:r>
            <a:endParaRPr lang="en-US" altLang="ja-JP" sz="1600" dirty="0"/>
          </a:p>
          <a:p>
            <a:pPr lvl="1"/>
            <a:r>
              <a:rPr lang="ja-JP" altLang="en-US" sz="1600" dirty="0"/>
              <a:t>また、「</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サーバー」を運用している場合は、コントローラからみて、内部的に接続してきた「</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サーバー」が正規なものであるかどうかの検証にも使用される。これを変更することにより、不正な第三者が、勝手に、あるコントローラに接続するための「</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サーバー」を構築することを避けることができる。</a:t>
            </a:r>
            <a:endParaRPr lang="en-US" altLang="ja-JP" sz="1600" dirty="0"/>
          </a:p>
          <a:p>
            <a:pPr lvl="1"/>
            <a:r>
              <a:rPr lang="ja-JP" altLang="en-US" sz="1600" dirty="0"/>
              <a:t>変更した場合は、しばらくの間、通信がおかしくなる可能性があるので、本格運用前に変更したほうがよい。</a:t>
            </a:r>
          </a:p>
          <a:p>
            <a:r>
              <a:rPr kumimoji="1" lang="ja-JP" altLang="en-US" sz="2000" dirty="0"/>
              <a:t>コントローラ側の設定変数の変更方法は、</a:t>
            </a:r>
            <a:r>
              <a:rPr kumimoji="1" lang="en-US" altLang="ja-JP" sz="2000" dirty="0"/>
              <a:t>8-14 </a:t>
            </a:r>
            <a:r>
              <a:rPr kumimoji="1" lang="ja-JP" altLang="en-US" sz="2000" dirty="0"/>
              <a:t>の方法に従う。</a:t>
            </a:r>
            <a:endParaRPr kumimoji="1" lang="en-US" altLang="ja-JP" sz="2000" dirty="0"/>
          </a:p>
          <a:p>
            <a:pPr lvl="1"/>
            <a:r>
              <a:rPr kumimoji="1" lang="ja-JP" altLang="en-US" sz="1600" dirty="0"/>
              <a:t>この設定は、コントローラから、一旦コントローラに接続した全中継ゲートウェイに配信されるため、中継ゲートウェイの側での設定変更は不要である。</a:t>
            </a:r>
            <a:endParaRPr kumimoji="1" lang="en-US" altLang="ja-JP" sz="1600" dirty="0"/>
          </a:p>
          <a:p>
            <a:pPr lvl="1"/>
            <a:r>
              <a:rPr lang="ja-JP" altLang="en-US" sz="1600" dirty="0"/>
              <a:t>変更は自動的に適用されるが、念のため、すべてのコントローラおよびすべての中継ゲートウェイを再起動することを推奨する。</a:t>
            </a:r>
            <a:br>
              <a:rPr lang="ja-JP" altLang="en-US" sz="1600" dirty="0"/>
            </a:br>
            <a:r>
              <a:rPr lang="ja-JP" altLang="en-US" sz="1600" dirty="0"/>
              <a:t>その後、ユーザーの視点で各種機能の正常性を確認する。</a:t>
            </a:r>
            <a:endParaRPr lang="en-US" altLang="ja-JP" sz="1600" dirty="0"/>
          </a:p>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サーバー」を運用している場合は、以下の設定ファイル内の</a:t>
            </a:r>
            <a:r>
              <a:rPr lang="en-US" altLang="ja-JP" sz="2000" dirty="0"/>
              <a:t>『</a:t>
            </a:r>
            <a:r>
              <a:rPr lang="en-US" altLang="ja-JP" sz="2000" dirty="0" err="1"/>
              <a:t>ControllerGateSecretKey</a:t>
            </a:r>
            <a:r>
              <a:rPr lang="en-US" altLang="ja-JP" sz="2000" dirty="0"/>
              <a:t>』</a:t>
            </a:r>
            <a:r>
              <a:rPr lang="ja-JP" altLang="en-US" sz="2000" dirty="0"/>
              <a:t>の値を変更し、デーモンを再起動する。</a:t>
            </a:r>
            <a:endParaRPr lang="en-US" altLang="ja-JP" sz="2000" dirty="0"/>
          </a:p>
          <a:p>
            <a:pPr lvl="1"/>
            <a:r>
              <a:rPr kumimoji="1" lang="en-US" altLang="ja-JP" sz="1600" dirty="0"/>
              <a:t>Windows</a:t>
            </a:r>
            <a:r>
              <a:rPr lang="en-US" altLang="ja-JP" sz="1600" dirty="0"/>
              <a:t>: 『 c:\git\IPA-DN-ThinController-Private\ThinWebClientApp\Local\App_IPA.App.ThinWebClientApp\Config\ThinWebClient.json 』</a:t>
            </a:r>
          </a:p>
          <a:p>
            <a:pPr lvl="1"/>
            <a:r>
              <a:rPr lang="en-US" altLang="ja-JP" sz="1600" dirty="0"/>
              <a:t>Linux: 『 ~/IPA-DN-</a:t>
            </a:r>
            <a:r>
              <a:rPr lang="en-US" altLang="ja-JP" sz="1600" dirty="0" err="1"/>
              <a:t>ThinController</a:t>
            </a:r>
            <a:r>
              <a:rPr lang="en-US" altLang="ja-JP" sz="1600" dirty="0"/>
              <a:t>-Private/</a:t>
            </a:r>
            <a:r>
              <a:rPr lang="en-US" altLang="ja-JP" sz="1600" dirty="0" err="1"/>
              <a:t>ThinWebClientApp</a:t>
            </a:r>
            <a:r>
              <a:rPr lang="en-US" altLang="ja-JP" sz="1600" dirty="0"/>
              <a:t>/Local/</a:t>
            </a:r>
            <a:r>
              <a:rPr lang="en-US" altLang="ja-JP" sz="1600" dirty="0" err="1"/>
              <a:t>App_IPA.App.ThinWebClientApp</a:t>
            </a:r>
            <a:r>
              <a:rPr lang="en-US" altLang="ja-JP" sz="1600" dirty="0"/>
              <a:t>/</a:t>
            </a:r>
            <a:r>
              <a:rPr lang="en-US" altLang="ja-JP" sz="1600" dirty="0" err="1"/>
              <a:t>Config</a:t>
            </a:r>
            <a:r>
              <a:rPr lang="en-US" altLang="ja-JP" sz="1600" dirty="0"/>
              <a:t>/</a:t>
            </a:r>
            <a:r>
              <a:rPr lang="en-US" altLang="ja-JP" sz="1600" dirty="0" err="1"/>
              <a:t>ThinWebClient.json</a:t>
            </a:r>
            <a:r>
              <a:rPr lang="en-US" altLang="ja-JP" sz="1600" dirty="0"/>
              <a:t> 』</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247</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9-5. </a:t>
            </a:r>
            <a:r>
              <a:rPr kumimoji="1" lang="ja-JP" altLang="en-US" sz="2800" dirty="0"/>
              <a:t>コントローラ設定変数の</a:t>
            </a:r>
            <a:r>
              <a:rPr lang="ja-JP" altLang="en-US" sz="2800" dirty="0"/>
              <a:t> 「</a:t>
            </a:r>
            <a:r>
              <a:rPr lang="en-US" altLang="ja-JP" sz="2800" dirty="0" err="1"/>
              <a:t>ControllerGateSecretKey</a:t>
            </a:r>
            <a:r>
              <a:rPr lang="ja-JP" altLang="en-US" sz="2800" dirty="0"/>
              <a:t>」の変更</a:t>
            </a:r>
            <a:endParaRPr kumimoji="1" lang="ja-JP" altLang="en-US" sz="2800" dirty="0"/>
          </a:p>
        </p:txBody>
      </p:sp>
    </p:spTree>
    <p:extLst>
      <p:ext uri="{BB962C8B-B14F-4D97-AF65-F5344CB8AC3E}">
        <p14:creationId xmlns:p14="http://schemas.microsoft.com/office/powerpoint/2010/main" val="29749516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285750" indent="-285750"/>
            <a:r>
              <a:rPr lang="en-US" altLang="ja-JP" sz="2000" dirty="0" err="1"/>
              <a:t>GateKeyList</a:t>
            </a:r>
            <a:r>
              <a:rPr lang="en-US" altLang="ja-JP" sz="2000" dirty="0"/>
              <a:t>  (</a:t>
            </a:r>
            <a:r>
              <a:rPr lang="ja-JP" altLang="en-US" sz="2000" dirty="0"/>
              <a:t>デフォルト値</a:t>
            </a:r>
            <a:r>
              <a:rPr lang="en-US" altLang="ja-JP" sz="2000" dirty="0"/>
              <a:t>: gatekey12345)</a:t>
            </a:r>
            <a:r>
              <a:rPr lang="ja-JP" altLang="en-US" sz="2000" dirty="0"/>
              <a:t> は、コントローラに勝手に無関係な人が立てた中継ゲートウェイから接続してこないようにするためのキーである。すなわち、コントローラからみて、中継ゲートウェイが正当であるか否かを判別するためものである。</a:t>
            </a:r>
            <a:endParaRPr lang="en-US" altLang="ja-JP" sz="2000" dirty="0"/>
          </a:p>
          <a:p>
            <a:pPr marL="285750" indent="-285750"/>
            <a:r>
              <a:rPr lang="ja-JP" altLang="en-US" sz="2000" dirty="0"/>
              <a:t>この値は、全中継ゲートウェイの </a:t>
            </a:r>
            <a:r>
              <a:rPr lang="en-US" altLang="ja-JP" sz="2000" dirty="0"/>
              <a:t>ThinGate.ini </a:t>
            </a:r>
            <a:r>
              <a:rPr lang="ja-JP" altLang="en-US" sz="2000" dirty="0"/>
              <a:t>ファイルの </a:t>
            </a:r>
            <a:r>
              <a:rPr lang="en-US" altLang="ja-JP" sz="2000" dirty="0" err="1"/>
              <a:t>GateKey</a:t>
            </a:r>
            <a:r>
              <a:rPr lang="en-US" altLang="ja-JP" sz="2000" dirty="0"/>
              <a:t> (8-7 </a:t>
            </a:r>
            <a:r>
              <a:rPr lang="ja-JP" altLang="en-US" sz="2000" dirty="0"/>
              <a:t>を参照</a:t>
            </a:r>
            <a:r>
              <a:rPr lang="en-US" altLang="ja-JP" sz="2000" dirty="0"/>
              <a:t>) </a:t>
            </a:r>
            <a:r>
              <a:rPr lang="ja-JP" altLang="en-US" sz="2000" dirty="0"/>
              <a:t>の値と一致させる必要がある。</a:t>
            </a:r>
            <a:endParaRPr lang="en-US" altLang="ja-JP" sz="2000" dirty="0"/>
          </a:p>
          <a:p>
            <a:pPr marL="285750" indent="-285750"/>
            <a:r>
              <a:rPr lang="en-US" altLang="ja-JP" sz="2000" dirty="0" err="1"/>
              <a:t>GateKeyList</a:t>
            </a:r>
            <a:r>
              <a:rPr lang="ja-JP" altLang="en-US" sz="2000" dirty="0"/>
              <a:t> は、複数定義することも可能である </a:t>
            </a:r>
            <a:r>
              <a:rPr lang="en-US" altLang="ja-JP" sz="2000" dirty="0"/>
              <a:t>(</a:t>
            </a:r>
            <a:r>
              <a:rPr lang="ja-JP" altLang="en-US" sz="2000" dirty="0"/>
              <a:t>データベース上に複数行定義する</a:t>
            </a:r>
            <a:r>
              <a:rPr lang="en-US" altLang="ja-JP" sz="2000" dirty="0"/>
              <a:t>)</a:t>
            </a:r>
            <a:r>
              <a:rPr lang="ja-JP" altLang="en-US" sz="2000" dirty="0" err="1"/>
              <a:t>。</a:t>
            </a:r>
            <a:r>
              <a:rPr lang="ja-JP" altLang="en-US" sz="2000" dirty="0"/>
              <a:t>複数定義した場合、いずれかと一致すれば、中継ゲートウェイは正当であるとみなされる。</a:t>
            </a:r>
          </a:p>
          <a:p>
            <a:pPr marL="285750" indent="-285750"/>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248</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9-6. </a:t>
            </a:r>
            <a:r>
              <a:rPr kumimoji="1" lang="ja-JP" altLang="en-US" sz="2800" dirty="0"/>
              <a:t>コントローラ設定変数の</a:t>
            </a:r>
            <a:r>
              <a:rPr lang="ja-JP" altLang="en-US" sz="2800" dirty="0"/>
              <a:t> 「</a:t>
            </a:r>
            <a:r>
              <a:rPr lang="en-US" altLang="ja-JP" sz="2800" dirty="0" err="1"/>
              <a:t>GateKeyList</a:t>
            </a:r>
            <a:r>
              <a:rPr lang="ja-JP" altLang="en-US" sz="2800" dirty="0"/>
              <a:t>」の変更</a:t>
            </a:r>
            <a:endParaRPr kumimoji="1" lang="ja-JP" altLang="en-US" sz="2800" dirty="0"/>
          </a:p>
        </p:txBody>
      </p:sp>
    </p:spTree>
    <p:extLst>
      <p:ext uri="{BB962C8B-B14F-4D97-AF65-F5344CB8AC3E}">
        <p14:creationId xmlns:p14="http://schemas.microsoft.com/office/powerpoint/2010/main" val="423156969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en-US" altLang="ja-JP" dirty="0"/>
              <a:t>8-13 </a:t>
            </a:r>
            <a:r>
              <a:rPr kumimoji="1" lang="ja-JP" altLang="en-US" dirty="0"/>
              <a:t>および </a:t>
            </a:r>
            <a:r>
              <a:rPr kumimoji="1" lang="en-US" altLang="ja-JP" dirty="0"/>
              <a:t>8-15 </a:t>
            </a:r>
            <a:r>
              <a:rPr kumimoji="1" lang="ja-JP" altLang="en-US" dirty="0"/>
              <a:t>で説明した </a:t>
            </a:r>
            <a:r>
              <a:rPr kumimoji="1" lang="en-US" altLang="ja-JP" dirty="0"/>
              <a:t>HTTP API </a:t>
            </a:r>
            <a:r>
              <a:rPr kumimoji="1" lang="ja-JP" altLang="en-US" dirty="0"/>
              <a:t>の </a:t>
            </a:r>
            <a:r>
              <a:rPr kumimoji="1" lang="en-US" altLang="ja-JP" dirty="0"/>
              <a:t>“</a:t>
            </a:r>
            <a:r>
              <a:rPr lang="en-US" altLang="ja-JP" dirty="0"/>
              <a:t>password=“</a:t>
            </a:r>
            <a:r>
              <a:rPr lang="ja-JP" altLang="en-US" dirty="0"/>
              <a:t> という </a:t>
            </a:r>
            <a:r>
              <a:rPr lang="en-US" altLang="ja-JP" dirty="0"/>
              <a:t>Query String </a:t>
            </a:r>
            <a:r>
              <a:rPr lang="ja-JP" altLang="en-US" dirty="0"/>
              <a:t>のパスワードを検証するためのパスワードは、デフォルトではすべて </a:t>
            </a:r>
            <a:r>
              <a:rPr lang="en-US" altLang="ja-JP" dirty="0"/>
              <a:t>“super” </a:t>
            </a:r>
            <a:r>
              <a:rPr lang="ja-JP" altLang="en-US" dirty="0"/>
              <a:t>である。</a:t>
            </a:r>
            <a:endParaRPr lang="en-US" altLang="ja-JP" dirty="0"/>
          </a:p>
          <a:p>
            <a:r>
              <a:rPr lang="ja-JP" altLang="en-US" dirty="0"/>
              <a:t>これらは、コントローラ設定変数の 「</a:t>
            </a:r>
            <a:r>
              <a:rPr lang="en-US" altLang="ja-JP" dirty="0" err="1"/>
              <a:t>QueryPassword_Stat</a:t>
            </a:r>
            <a:r>
              <a:rPr lang="ja-JP" altLang="en-US" dirty="0"/>
              <a:t>」、「</a:t>
            </a:r>
            <a:r>
              <a:rPr lang="en-US" altLang="ja-JP" dirty="0" err="1"/>
              <a:t>QueryPassword_Gates</a:t>
            </a:r>
            <a:r>
              <a:rPr lang="ja-JP" altLang="en-US" dirty="0"/>
              <a:t>」、「</a:t>
            </a:r>
            <a:r>
              <a:rPr lang="en-US" altLang="ja-JP" dirty="0" err="1"/>
              <a:t>QueryPassword_Sessions</a:t>
            </a:r>
            <a:r>
              <a:rPr lang="ja-JP" altLang="en-US" dirty="0"/>
              <a:t>」を変更することにより任意のものに変更できる。</a:t>
            </a:r>
            <a:endParaRPr lang="en-US" altLang="ja-JP" dirty="0"/>
          </a:p>
          <a:p>
            <a:r>
              <a:rPr kumimoji="1" lang="ja-JP" altLang="en-US" dirty="0"/>
              <a:t>変更は、リアルタイムで適用される。</a:t>
            </a:r>
            <a:r>
              <a:rPr kumimoji="1" lang="en-US" altLang="ja-JP" dirty="0"/>
              <a:t>DB </a:t>
            </a:r>
            <a:r>
              <a:rPr kumimoji="1" lang="ja-JP" altLang="en-US" dirty="0"/>
              <a:t>を変更した後、意図した挙動になっていることを確認すること。</a:t>
            </a:r>
            <a:endParaRPr kumimoji="1" lang="en-US" altLang="ja-JP" dirty="0"/>
          </a:p>
          <a:p>
            <a:r>
              <a:rPr lang="en-US" altLang="ja-JP" dirty="0"/>
              <a:t>DB </a:t>
            </a:r>
            <a:r>
              <a:rPr lang="ja-JP" altLang="en-US" dirty="0"/>
              <a:t>からこれらの設定変数を削除したり、空文字を指定したりすると、</a:t>
            </a:r>
            <a:r>
              <a:rPr lang="en-US" altLang="ja-JP" dirty="0"/>
              <a:t>HTTP API </a:t>
            </a:r>
            <a:r>
              <a:rPr lang="ja-JP" altLang="en-US" dirty="0"/>
              <a:t>の呼び出し時に </a:t>
            </a:r>
            <a:r>
              <a:rPr lang="en-US" altLang="ja-JP" dirty="0"/>
              <a:t>”password=“ </a:t>
            </a:r>
            <a:r>
              <a:rPr lang="ja-JP" altLang="en-US" dirty="0"/>
              <a:t>を指定する必要がなくなる。</a:t>
            </a:r>
          </a:p>
          <a:p>
            <a:r>
              <a:rPr kumimoji="1" lang="ja-JP" altLang="en-US" dirty="0"/>
              <a:t>パスワードを設定しないか、単純なパスワードを設定するか、またはデフォルトの </a:t>
            </a:r>
            <a:r>
              <a:rPr kumimoji="1" lang="en-US" altLang="ja-JP" dirty="0"/>
              <a:t>“super” </a:t>
            </a:r>
            <a:r>
              <a:rPr kumimoji="1" lang="ja-JP" altLang="en-US" dirty="0" err="1"/>
              <a:t>のままの</a:t>
            </a:r>
            <a:r>
              <a:rPr kumimoji="1" lang="ja-JP" altLang="en-US" dirty="0"/>
              <a:t>場合、セッション一覧情報を第三者が閲覧できるようになってしまうため、注意すること。</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249</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9-7.</a:t>
            </a:r>
            <a:r>
              <a:rPr lang="ja-JP" altLang="en-US" sz="2800" dirty="0"/>
              <a:t>コントローラ設定変数の 「</a:t>
            </a:r>
            <a:r>
              <a:rPr lang="en-US" altLang="ja-JP" sz="2800" dirty="0" err="1"/>
              <a:t>QueryPassword_Stat</a:t>
            </a:r>
            <a:r>
              <a:rPr lang="ja-JP" altLang="en-US" sz="2800" dirty="0"/>
              <a:t>」、「</a:t>
            </a:r>
            <a:r>
              <a:rPr lang="en-US" altLang="ja-JP" sz="2800" dirty="0" err="1"/>
              <a:t>QueryPassword_Gates</a:t>
            </a:r>
            <a:r>
              <a:rPr lang="ja-JP" altLang="en-US" sz="2800" dirty="0"/>
              <a:t>」、「</a:t>
            </a:r>
            <a:r>
              <a:rPr lang="en-US" altLang="ja-JP" sz="2800" dirty="0" err="1"/>
              <a:t>QueryPassword_Sessions</a:t>
            </a:r>
            <a:r>
              <a:rPr lang="ja-JP" altLang="en-US" sz="2800" dirty="0"/>
              <a:t>」の変更</a:t>
            </a:r>
            <a:endParaRPr kumimoji="1" lang="ja-JP" altLang="en-US" sz="2800" dirty="0"/>
          </a:p>
        </p:txBody>
      </p:sp>
    </p:spTree>
    <p:extLst>
      <p:ext uri="{BB962C8B-B14F-4D97-AF65-F5344CB8AC3E}">
        <p14:creationId xmlns:p14="http://schemas.microsoft.com/office/powerpoint/2010/main" val="35568751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2-7. </a:t>
            </a:r>
            <a:r>
              <a:rPr kumimoji="1" lang="ja-JP" altLang="en-US" dirty="0"/>
              <a:t>必要な作業用端末と試験用端末</a:t>
            </a:r>
          </a:p>
        </p:txBody>
      </p:sp>
      <p:grpSp>
        <p:nvGrpSpPr>
          <p:cNvPr id="5" name="Group 3337"/>
          <p:cNvGrpSpPr>
            <a:grpSpLocks/>
          </p:cNvGrpSpPr>
          <p:nvPr/>
        </p:nvGrpSpPr>
        <p:grpSpPr bwMode="auto">
          <a:xfrm>
            <a:off x="1494113" y="1729781"/>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4728" y="1851877"/>
            <a:ext cx="1029224" cy="646531"/>
          </a:xfrm>
          <a:prstGeom prst="rect">
            <a:avLst/>
          </a:prstGeom>
        </p:spPr>
      </p:pic>
      <p:sp>
        <p:nvSpPr>
          <p:cNvPr id="46" name="テキスト ボックス 45"/>
          <p:cNvSpPr txBox="1"/>
          <p:nvPr/>
        </p:nvSpPr>
        <p:spPr>
          <a:xfrm>
            <a:off x="463750" y="1149709"/>
            <a:ext cx="6593542" cy="461665"/>
          </a:xfrm>
          <a:prstGeom prst="rect">
            <a:avLst/>
          </a:prstGeom>
          <a:noFill/>
        </p:spPr>
        <p:txBody>
          <a:bodyPr wrap="square" rtlCol="0">
            <a:spAutoFit/>
          </a:bodyPr>
          <a:lstStyle/>
          <a:p>
            <a:r>
              <a:rPr kumimoji="1" lang="en-US" altLang="ja-JP" sz="2400" dirty="0"/>
              <a:t>1. </a:t>
            </a:r>
            <a:r>
              <a:rPr kumimoji="1" lang="ja-JP" altLang="en-US" sz="2400" dirty="0"/>
              <a:t>作業用端末 </a:t>
            </a:r>
            <a:r>
              <a:rPr kumimoji="1" lang="en-US" altLang="ja-JP" sz="2400" dirty="0"/>
              <a:t>(Windows 11 / 10 / 8.1) × 1 </a:t>
            </a:r>
            <a:r>
              <a:rPr kumimoji="1" lang="ja-JP" altLang="en-US" sz="2400" dirty="0"/>
              <a:t>台</a:t>
            </a:r>
          </a:p>
        </p:txBody>
      </p:sp>
      <p:sp>
        <p:nvSpPr>
          <p:cNvPr id="92" name="テキスト ボックス 91"/>
          <p:cNvSpPr txBox="1"/>
          <p:nvPr/>
        </p:nvSpPr>
        <p:spPr>
          <a:xfrm>
            <a:off x="3398798" y="1658571"/>
            <a:ext cx="4236789" cy="203132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メモリ </a:t>
            </a:r>
            <a:r>
              <a:rPr kumimoji="1" lang="en-US" altLang="ja-JP" dirty="0"/>
              <a:t>4GB </a:t>
            </a:r>
            <a:r>
              <a:rPr kumimoji="1" lang="ja-JP" altLang="en-US" dirty="0"/>
              <a:t>以上。</a:t>
            </a:r>
            <a:endParaRPr kumimoji="1" lang="en-US" altLang="ja-JP" dirty="0"/>
          </a:p>
          <a:p>
            <a:pPr marL="285750" indent="-285750">
              <a:buFont typeface="Arial" panose="020B0604020202020204" pitchFamily="34" charset="0"/>
              <a:buChar char="•"/>
            </a:pPr>
            <a:r>
              <a:rPr kumimoji="1" lang="en-US" altLang="ja-JP" dirty="0"/>
              <a:t>Visual Studio 2022 </a:t>
            </a:r>
            <a:r>
              <a:rPr kumimoji="1" lang="ja-JP" altLang="en-US" dirty="0"/>
              <a:t>をインストールするため、約 </a:t>
            </a:r>
            <a:r>
              <a:rPr kumimoji="1" lang="en-US" altLang="ja-JP" dirty="0"/>
              <a:t>20GB </a:t>
            </a:r>
            <a:r>
              <a:rPr kumimoji="1" lang="ja-JP" altLang="en-US" dirty="0"/>
              <a:t>～ </a:t>
            </a:r>
            <a:r>
              <a:rPr kumimoji="1" lang="en-US" altLang="ja-JP" dirty="0"/>
              <a:t>50GB </a:t>
            </a:r>
            <a:r>
              <a:rPr kumimoji="1" lang="ja-JP" altLang="en-US" dirty="0"/>
              <a:t>程度の空き容量 </a:t>
            </a:r>
            <a:r>
              <a:rPr kumimoji="1" lang="en-US" altLang="ja-JP" dirty="0"/>
              <a:t>(</a:t>
            </a:r>
            <a:r>
              <a:rPr kumimoji="1" lang="ja-JP" altLang="en-US" dirty="0"/>
              <a:t>場合によって異なる</a:t>
            </a:r>
            <a:r>
              <a:rPr kumimoji="1" lang="en-US" altLang="ja-JP" dirty="0"/>
              <a:t>)</a:t>
            </a:r>
            <a:r>
              <a:rPr kumimoji="1" lang="ja-JP" altLang="en-US" dirty="0" err="1"/>
              <a:t>。</a:t>
            </a:r>
            <a:endParaRPr kumimoji="1" lang="en-US" altLang="ja-JP" dirty="0"/>
          </a:p>
          <a:p>
            <a:pPr marL="285750" indent="-285750">
              <a:buFont typeface="Arial" panose="020B0604020202020204" pitchFamily="34" charset="0"/>
              <a:buChar char="•"/>
            </a:pPr>
            <a:r>
              <a:rPr lang="en-US" altLang="ja-JP" dirty="0"/>
              <a:t>Administrators </a:t>
            </a:r>
            <a:r>
              <a:rPr lang="ja-JP" altLang="en-US" dirty="0"/>
              <a:t>権限。</a:t>
            </a:r>
            <a:endParaRPr kumimoji="1" lang="en-US" altLang="ja-JP" dirty="0"/>
          </a:p>
          <a:p>
            <a:pPr marL="285750" indent="-285750">
              <a:buFont typeface="Arial" panose="020B0604020202020204" pitchFamily="34" charset="0"/>
              <a:buChar char="•"/>
            </a:pPr>
            <a:r>
              <a:rPr kumimoji="1" lang="ja-JP" altLang="en-US" dirty="0"/>
              <a:t>本手順書で構築するサーバー群と </a:t>
            </a:r>
            <a:r>
              <a:rPr kumimoji="1" lang="en-US" altLang="ja-JP" dirty="0"/>
              <a:t>HTTP,</a:t>
            </a:r>
            <a:r>
              <a:rPr kumimoji="1" lang="ja-JP" altLang="en-US" dirty="0"/>
              <a:t> </a:t>
            </a:r>
            <a:r>
              <a:rPr kumimoji="1" lang="en-US" altLang="ja-JP" dirty="0"/>
              <a:t>SSH </a:t>
            </a:r>
            <a:r>
              <a:rPr kumimoji="1" lang="ja-JP" altLang="en-US" dirty="0"/>
              <a:t>および </a:t>
            </a:r>
            <a:r>
              <a:rPr kumimoji="1" lang="en-US" altLang="ja-JP" dirty="0"/>
              <a:t>RDP </a:t>
            </a:r>
            <a:r>
              <a:rPr kumimoji="1" lang="ja-JP" altLang="en-US" dirty="0"/>
              <a:t>で通信できること。</a:t>
            </a:r>
            <a:endParaRPr kumimoji="1" lang="ja-JP" altLang="en-US" sz="1400" dirty="0"/>
          </a:p>
        </p:txBody>
      </p:sp>
      <p:sp>
        <p:nvSpPr>
          <p:cNvPr id="95" name="テキスト ボックス 94"/>
          <p:cNvSpPr txBox="1"/>
          <p:nvPr/>
        </p:nvSpPr>
        <p:spPr>
          <a:xfrm>
            <a:off x="7715325" y="1653662"/>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本ドキュメントでは </a:t>
            </a:r>
            <a:r>
              <a:rPr lang="en-US" altLang="ja-JP" dirty="0"/>
              <a:t>Windows 10</a:t>
            </a:r>
            <a:r>
              <a:rPr lang="ja-JP" altLang="en-US" dirty="0"/>
              <a:t> を利用。</a:t>
            </a:r>
            <a:endParaRPr kumimoji="1" lang="en-US" altLang="ja-JP" dirty="0"/>
          </a:p>
        </p:txBody>
      </p:sp>
      <p:sp>
        <p:nvSpPr>
          <p:cNvPr id="53" name="テキスト ボックス 52"/>
          <p:cNvSpPr txBox="1"/>
          <p:nvPr/>
        </p:nvSpPr>
        <p:spPr>
          <a:xfrm>
            <a:off x="463750" y="4093886"/>
            <a:ext cx="9352578" cy="461665"/>
          </a:xfrm>
          <a:prstGeom prst="rect">
            <a:avLst/>
          </a:prstGeom>
          <a:noFill/>
        </p:spPr>
        <p:txBody>
          <a:bodyPr wrap="square" rtlCol="0">
            <a:spAutoFit/>
          </a:bodyPr>
          <a:lstStyle/>
          <a:p>
            <a:r>
              <a:rPr kumimoji="1" lang="en-US" altLang="ja-JP" sz="2400" dirty="0"/>
              <a:t>2. </a:t>
            </a:r>
            <a:r>
              <a:rPr kumimoji="1" lang="ja-JP" altLang="en-US" sz="2400" dirty="0"/>
              <a:t>作業用端末 </a:t>
            </a:r>
            <a:r>
              <a:rPr kumimoji="1" lang="en-US" altLang="ja-JP" sz="2400" dirty="0"/>
              <a:t>(Windows 11 / 10 / 8.1 / 7</a:t>
            </a:r>
            <a:r>
              <a:rPr kumimoji="1" lang="ja-JP" altLang="en-US" sz="2400" dirty="0"/>
              <a:t> 等</a:t>
            </a:r>
            <a:r>
              <a:rPr kumimoji="1" lang="en-US" altLang="ja-JP" sz="2400" dirty="0"/>
              <a:t>) × 1 </a:t>
            </a:r>
            <a:r>
              <a:rPr kumimoji="1" lang="ja-JP" altLang="en-US" sz="2400" dirty="0"/>
              <a:t>台以上 </a:t>
            </a:r>
            <a:r>
              <a:rPr lang="en-US" altLang="ja-JP" sz="2400" dirty="0"/>
              <a:t>(VM </a:t>
            </a:r>
            <a:r>
              <a:rPr lang="ja-JP" altLang="en-US" sz="2400" dirty="0"/>
              <a:t>等でも可</a:t>
            </a:r>
            <a:r>
              <a:rPr lang="en-US" altLang="ja-JP" sz="2400" dirty="0"/>
              <a:t>)</a:t>
            </a:r>
            <a:endParaRPr kumimoji="1" lang="ja-JP" altLang="en-US" sz="2400" dirty="0"/>
          </a:p>
        </p:txBody>
      </p:sp>
      <p:pic>
        <p:nvPicPr>
          <p:cNvPr id="54" name="図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6894" y="4957968"/>
            <a:ext cx="1928549" cy="1533054"/>
          </a:xfrm>
          <a:prstGeom prst="rect">
            <a:avLst/>
          </a:prstGeom>
        </p:spPr>
      </p:pic>
      <p:sp>
        <p:nvSpPr>
          <p:cNvPr id="55" name="テキスト ボックス 54"/>
          <p:cNvSpPr txBox="1"/>
          <p:nvPr/>
        </p:nvSpPr>
        <p:spPr>
          <a:xfrm>
            <a:off x="3385326" y="4957967"/>
            <a:ext cx="7644947" cy="120032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「シン・テレワークシステム サーバー」または「シン・テレワークシステム クライアント」を実際にインストールし、本ドキュメントで構築する中継システムを経由してリモートアクセスをするためのテスト端末。</a:t>
            </a:r>
          </a:p>
          <a:p>
            <a:pPr marL="285750" indent="-285750">
              <a:buFont typeface="Arial" panose="020B0604020202020204" pitchFamily="34" charset="0"/>
              <a:buChar char="•"/>
            </a:pPr>
            <a:r>
              <a:rPr kumimoji="1" lang="ja-JP" altLang="en-US" dirty="0"/>
              <a:t>標準的な方法でインターネットに接続されていること。</a:t>
            </a:r>
          </a:p>
        </p:txBody>
      </p:sp>
    </p:spTree>
    <p:extLst>
      <p:ext uri="{BB962C8B-B14F-4D97-AF65-F5344CB8AC3E}">
        <p14:creationId xmlns:p14="http://schemas.microsoft.com/office/powerpoint/2010/main" val="195596930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en-US" altLang="ja-JP" sz="2000" dirty="0" err="1"/>
              <a:t>GatewayServicePortIpAcl</a:t>
            </a:r>
            <a:r>
              <a:rPr lang="en-US" altLang="ja-JP" sz="2000" dirty="0"/>
              <a:t>    (</a:t>
            </a:r>
            <a:r>
              <a:rPr lang="ja-JP" altLang="en-US" sz="2000" dirty="0"/>
              <a:t>デフォルト値</a:t>
            </a:r>
            <a:r>
              <a:rPr lang="en-US" altLang="ja-JP" sz="2000" dirty="0"/>
              <a:t>: 0.0.0.0/0) </a:t>
            </a:r>
            <a:r>
              <a:rPr lang="ja-JP" altLang="en-US" sz="2000" dirty="0"/>
              <a:t>には、コントローラのサービスポート </a:t>
            </a:r>
            <a:r>
              <a:rPr lang="en-US" altLang="ja-JP" sz="2000" dirty="0"/>
              <a:t>88 </a:t>
            </a:r>
            <a:r>
              <a:rPr lang="ja-JP" altLang="en-US" sz="2000" dirty="0"/>
              <a:t>または </a:t>
            </a:r>
            <a:r>
              <a:rPr lang="en-US" altLang="ja-JP" sz="2000" dirty="0"/>
              <a:t>8443 </a:t>
            </a:r>
            <a:r>
              <a:rPr lang="ja-JP" altLang="en-US" sz="2000" dirty="0"/>
              <a:t>で、中継ゲートウェイからの接続要求・セッション一覧報告を受付けるアクセス元 </a:t>
            </a:r>
            <a:r>
              <a:rPr lang="en-US" altLang="ja-JP" sz="2000" dirty="0"/>
              <a:t>IP </a:t>
            </a:r>
            <a:r>
              <a:rPr lang="ja-JP" altLang="en-US" sz="2000" dirty="0"/>
              <a:t>アドレスの </a:t>
            </a:r>
            <a:r>
              <a:rPr lang="en-US" altLang="ja-JP" sz="2000" dirty="0"/>
              <a:t>ACL </a:t>
            </a:r>
            <a:r>
              <a:rPr lang="ja-JP" altLang="en-US" sz="2000" dirty="0"/>
              <a:t>を記述する。</a:t>
            </a:r>
            <a:endParaRPr lang="en-US" altLang="ja-JP" sz="2000" dirty="0"/>
          </a:p>
          <a:p>
            <a:r>
              <a:rPr lang="ja-JP" altLang="en-US" sz="2000" dirty="0"/>
              <a:t>デフォルトでは </a:t>
            </a:r>
            <a:r>
              <a:rPr lang="en-US" altLang="ja-JP" sz="2000" dirty="0"/>
              <a:t>0.0.0.0/0 </a:t>
            </a:r>
            <a:r>
              <a:rPr lang="ja-JP" altLang="en-US" sz="2000" dirty="0"/>
              <a:t>のため、すべての </a:t>
            </a:r>
            <a:r>
              <a:rPr lang="en-US" altLang="ja-JP" sz="2000" dirty="0"/>
              <a:t>IPv4 </a:t>
            </a:r>
            <a:r>
              <a:rPr lang="ja-JP" altLang="en-US" sz="2000" dirty="0"/>
              <a:t>アドレス上で中継ゲートウェイが稼働することができる。</a:t>
            </a:r>
            <a:endParaRPr lang="en-US" altLang="ja-JP" sz="2000" dirty="0"/>
          </a:p>
          <a:p>
            <a:r>
              <a:rPr lang="ja-JP" altLang="en-US" sz="2000" dirty="0"/>
              <a:t>不正な中継ゲートウェイの建立は、もともと </a:t>
            </a:r>
            <a:r>
              <a:rPr lang="en-US" altLang="ja-JP" sz="2000" dirty="0" err="1"/>
              <a:t>GateKeyList</a:t>
            </a:r>
            <a:r>
              <a:rPr lang="en-US" altLang="ja-JP" sz="2000" dirty="0"/>
              <a:t> </a:t>
            </a:r>
            <a:r>
              <a:rPr lang="ja-JP" altLang="en-US" sz="2000" dirty="0"/>
              <a:t>を変更することで防止できるが、</a:t>
            </a:r>
            <a:r>
              <a:rPr lang="en-US" altLang="ja-JP" sz="2000" dirty="0" err="1"/>
              <a:t>GateKeyList</a:t>
            </a:r>
            <a:r>
              <a:rPr lang="en-US" altLang="ja-JP" sz="2000" dirty="0"/>
              <a:t> </a:t>
            </a:r>
            <a:r>
              <a:rPr lang="ja-JP" altLang="en-US" sz="2000" dirty="0"/>
              <a:t>を変更していなかった場合や、当該ポートに対する </a:t>
            </a:r>
            <a:r>
              <a:rPr lang="en-US" altLang="ja-JP" sz="2000" dirty="0" err="1"/>
              <a:t>DoS</a:t>
            </a:r>
            <a:r>
              <a:rPr lang="en-US" altLang="ja-JP" sz="2000" dirty="0"/>
              <a:t> </a:t>
            </a:r>
            <a:r>
              <a:rPr lang="ja-JP" altLang="en-US" sz="2000" dirty="0"/>
              <a:t>攻撃を防ぎたいというような場合に備えて、</a:t>
            </a:r>
            <a:r>
              <a:rPr lang="en-US" altLang="ja-JP" sz="2000" dirty="0"/>
              <a:t>ACL </a:t>
            </a:r>
            <a:r>
              <a:rPr lang="ja-JP" altLang="en-US" sz="2000" dirty="0"/>
              <a:t>を記述することを推奨する。</a:t>
            </a:r>
            <a:endParaRPr lang="en-US" altLang="ja-JP" sz="2000" dirty="0"/>
          </a:p>
          <a:p>
            <a:r>
              <a:rPr lang="en-US" altLang="ja-JP" sz="2000" dirty="0"/>
              <a:t>ACL </a:t>
            </a:r>
            <a:r>
              <a:rPr lang="ja-JP" altLang="en-US" sz="2000" dirty="0"/>
              <a:t>は、たとえば </a:t>
            </a:r>
            <a:r>
              <a:rPr lang="en-US" altLang="ja-JP" sz="2000" b="1" dirty="0">
                <a:solidFill>
                  <a:srgbClr val="0000FF"/>
                </a:solidFill>
              </a:rPr>
              <a:t>“130.158.0.0/16 133.51.0.0/24”</a:t>
            </a:r>
            <a:r>
              <a:rPr lang="en-US" altLang="ja-JP" sz="2000" dirty="0"/>
              <a:t> </a:t>
            </a:r>
            <a:r>
              <a:rPr lang="ja-JP" altLang="en-US" sz="2000" dirty="0"/>
              <a:t>というように、</a:t>
            </a:r>
            <a:r>
              <a:rPr lang="en-US" altLang="ja-JP" sz="2000" dirty="0"/>
              <a:t>CIDR </a:t>
            </a:r>
            <a:r>
              <a:rPr lang="ja-JP" altLang="en-US" sz="2000" dirty="0"/>
              <a:t>形式でスペース文字を空けて複数のサブネットを記載することができる。この場合、</a:t>
            </a:r>
            <a:r>
              <a:rPr lang="en-US" altLang="ja-JP" sz="2000" dirty="0"/>
              <a:t>130.158.0.0/16 </a:t>
            </a:r>
            <a:r>
              <a:rPr lang="ja-JP" altLang="en-US" sz="2000" dirty="0"/>
              <a:t>と </a:t>
            </a:r>
            <a:r>
              <a:rPr lang="en-US" altLang="ja-JP" sz="2000" dirty="0"/>
              <a:t>133.51.0.0/24 </a:t>
            </a:r>
            <a:r>
              <a:rPr lang="ja-JP" altLang="en-US" sz="2000" dirty="0"/>
              <a:t>で中継ゲートウェイが動作することが可能になるが、それ以外の </a:t>
            </a:r>
            <a:r>
              <a:rPr lang="en-US" altLang="ja-JP" sz="2000" dirty="0"/>
              <a:t>IP </a:t>
            </a:r>
            <a:r>
              <a:rPr lang="ja-JP" altLang="en-US" sz="2000" dirty="0"/>
              <a:t>アドレスでは動作しなくなる。</a:t>
            </a:r>
            <a:endParaRPr lang="en-US" altLang="ja-JP" sz="2000" dirty="0"/>
          </a:p>
          <a:p>
            <a:r>
              <a:rPr lang="ja-JP" altLang="en-US" sz="2000" dirty="0"/>
              <a:t>変更は自動的に適用されるが、念のため、すべてのコントローラおよびすべての中継ゲートウェイを再起動することを推奨する。</a:t>
            </a:r>
            <a:br>
              <a:rPr lang="ja-JP" altLang="en-US" sz="2000" dirty="0"/>
            </a:br>
            <a:r>
              <a:rPr lang="ja-JP" altLang="en-US" sz="2000" dirty="0"/>
              <a:t>その後、ユーザーの視点で各種機能の正常性を確認する。</a:t>
            </a:r>
          </a:p>
          <a:p>
            <a:endParaRPr lang="ja-JP" altLang="en-US" sz="2000" dirty="0"/>
          </a:p>
          <a:p>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250</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9-8. </a:t>
            </a:r>
            <a:r>
              <a:rPr kumimoji="1" lang="ja-JP" altLang="en-US" sz="2800" dirty="0"/>
              <a:t>コントローラ設定変数の「</a:t>
            </a:r>
            <a:r>
              <a:rPr lang="en-US" altLang="ja-JP" sz="2800" dirty="0" err="1"/>
              <a:t>GatewayServicePortIpAcl</a:t>
            </a:r>
            <a:r>
              <a:rPr lang="ja-JP" altLang="en-US" sz="2800" dirty="0"/>
              <a:t>」の変更</a:t>
            </a:r>
            <a:endParaRPr kumimoji="1" lang="ja-JP" altLang="en-US" sz="2800" dirty="0"/>
          </a:p>
        </p:txBody>
      </p:sp>
    </p:spTree>
    <p:extLst>
      <p:ext uri="{BB962C8B-B14F-4D97-AF65-F5344CB8AC3E}">
        <p14:creationId xmlns:p14="http://schemas.microsoft.com/office/powerpoint/2010/main" val="7370346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585402"/>
          </a:xfrm>
        </p:spPr>
        <p:txBody>
          <a:bodyPr>
            <a:normAutofit/>
          </a:bodyPr>
          <a:lstStyle/>
          <a:p>
            <a:r>
              <a:rPr kumimoji="1" lang="en-US" altLang="ja-JP" sz="1800" dirty="0"/>
              <a:t>SQL Server 2019 Express </a:t>
            </a:r>
            <a:r>
              <a:rPr kumimoji="1" lang="ja-JP" altLang="en-US" sz="1800" dirty="0"/>
              <a:t>のデータベースに記録されるデータは、貴重である。</a:t>
            </a:r>
            <a:endParaRPr kumimoji="1" lang="en-US" altLang="ja-JP" sz="1800" dirty="0"/>
          </a:p>
          <a:p>
            <a:pPr lvl="1"/>
            <a:r>
              <a:rPr kumimoji="1" lang="ja-JP" altLang="en-US" sz="1600" dirty="0"/>
              <a:t>データベースの </a:t>
            </a:r>
            <a:r>
              <a:rPr kumimoji="1" lang="en-US" altLang="ja-JP" sz="1600" dirty="0"/>
              <a:t>MACHINE </a:t>
            </a:r>
            <a:r>
              <a:rPr kumimoji="1" lang="ja-JP" altLang="en-US" sz="1600" dirty="0"/>
              <a:t>テーブルには、「</a:t>
            </a:r>
            <a:r>
              <a:rPr kumimoji="1" lang="en-US" altLang="ja-JP" sz="1600" dirty="0"/>
              <a:t>8-3</a:t>
            </a:r>
            <a:r>
              <a:rPr kumimoji="1" lang="ja-JP" altLang="en-US" sz="1600" dirty="0"/>
              <a:t>」で述べたように、登録済みのサーバー一覧の情報が記録されている。これが失われると、サービス提供が不能になる。</a:t>
            </a:r>
            <a:endParaRPr kumimoji="1" lang="en-US" altLang="ja-JP" sz="1600" dirty="0"/>
          </a:p>
          <a:p>
            <a:pPr lvl="1"/>
            <a:r>
              <a:rPr kumimoji="1" lang="ja-JP" altLang="en-US" sz="1600" dirty="0"/>
              <a:t>データベースの </a:t>
            </a:r>
            <a:r>
              <a:rPr lang="en-US" altLang="ja-JP" sz="1600" dirty="0"/>
              <a:t>VAR </a:t>
            </a:r>
            <a:r>
              <a:rPr lang="ja-JP" altLang="en-US" sz="1600" dirty="0"/>
              <a:t>テーブルには、「</a:t>
            </a:r>
            <a:r>
              <a:rPr lang="en-US" altLang="ja-JP" sz="1600" dirty="0"/>
              <a:t>8-14</a:t>
            </a:r>
            <a:r>
              <a:rPr lang="ja-JP" altLang="en-US" sz="1600" dirty="0"/>
              <a:t>」で述べたように、コントローラや中継ゲートウェイの動作を決定する設定変数が記録されている。これが失われると、サービス提供が不能になる。</a:t>
            </a:r>
          </a:p>
          <a:p>
            <a:r>
              <a:rPr kumimoji="1" lang="ja-JP" altLang="en-US" sz="1800" dirty="0"/>
              <a:t>特に、</a:t>
            </a:r>
            <a:r>
              <a:rPr kumimoji="1" lang="en-US" altLang="ja-JP" sz="1800" dirty="0"/>
              <a:t>MACHINE </a:t>
            </a:r>
            <a:r>
              <a:rPr kumimoji="1" lang="ja-JP" altLang="en-US" sz="1800" dirty="0"/>
              <a:t>テーブルは、日々自動的に更新されていくものである。</a:t>
            </a:r>
          </a:p>
          <a:p>
            <a:r>
              <a:rPr kumimoji="1" lang="ja-JP" altLang="en-US" sz="1800" dirty="0"/>
              <a:t>そこで、必ず、データベースのバックアップを取得する必要がある。</a:t>
            </a:r>
          </a:p>
          <a:p>
            <a:r>
              <a:rPr kumimoji="1" lang="ja-JP" altLang="en-US" sz="1800" dirty="0"/>
              <a:t>データベースのバックアップは、</a:t>
            </a:r>
            <a:r>
              <a:rPr kumimoji="1" lang="en-US" altLang="ja-JP" sz="1800" dirty="0"/>
              <a:t>2 </a:t>
            </a:r>
            <a:r>
              <a:rPr kumimoji="1" lang="ja-JP" altLang="en-US" sz="1800" dirty="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kumimoji="1" lang="en-US" altLang="ja-JP" sz="1800" dirty="0"/>
          </a:p>
          <a:p>
            <a:pPr marL="914400" lvl="1" indent="-457200">
              <a:buFont typeface="+mj-lt"/>
              <a:buAutoNum type="arabicPeriod"/>
            </a:pPr>
            <a:r>
              <a:rPr kumimoji="1" lang="ja-JP" altLang="en-US" sz="1600" dirty="0"/>
              <a:t>データベースサーバー全体をバックアップする方法。これには、</a:t>
            </a:r>
            <a:r>
              <a:rPr kumimoji="1" lang="en-US" altLang="ja-JP" sz="1600" dirty="0"/>
              <a:t>VM </a:t>
            </a:r>
            <a:r>
              <a:rPr kumimoji="1" lang="ja-JP" altLang="en-US" sz="1600" dirty="0"/>
              <a:t>基盤を用いる方法、</a:t>
            </a:r>
            <a:r>
              <a:rPr kumimoji="1" lang="en-US" altLang="ja-JP" sz="1600" dirty="0"/>
              <a:t>OS </a:t>
            </a:r>
            <a:r>
              <a:rPr kumimoji="1" lang="ja-JP" altLang="en-US" sz="1600" dirty="0"/>
              <a:t>を用いる方法等の色々な方法が存在する。メリットは、データベースを意識する必要がないこと、</a:t>
            </a:r>
            <a:r>
              <a:rPr kumimoji="1" lang="en-US" altLang="ja-JP" sz="1600" dirty="0"/>
              <a:t>OS </a:t>
            </a:r>
            <a:r>
              <a:rPr kumimoji="1" lang="ja-JP" altLang="en-US" sz="1600" dirty="0"/>
              <a:t>環境全体を含めたバックアップが可能なため復元が容易であることがある。デメリットは、データベースの物理ファイルのバックアップがうまくいかない可能性があること、</a:t>
            </a:r>
            <a:r>
              <a:rPr kumimoji="1" lang="en-US" altLang="ja-JP" sz="1600" dirty="0"/>
              <a:t>OS </a:t>
            </a:r>
            <a:r>
              <a:rPr kumimoji="1" lang="ja-JP" altLang="en-US" sz="1600" dirty="0"/>
              <a:t>環境全体を含むためバックアップ容量が大きくなり過ぎるという点である。</a:t>
            </a:r>
            <a:endParaRPr kumimoji="1" lang="en-US" altLang="ja-JP" sz="1600" dirty="0"/>
          </a:p>
          <a:p>
            <a:pPr marL="914400" lvl="1" indent="-457200">
              <a:buFont typeface="+mj-lt"/>
              <a:buAutoNum type="arabicPeriod"/>
            </a:pPr>
            <a:r>
              <a:rPr kumimoji="1" lang="ja-JP" altLang="en-US" sz="1600" dirty="0"/>
              <a:t>データベースファイルのみをバックアップする方法。これは、</a:t>
            </a:r>
            <a:r>
              <a:rPr kumimoji="1" lang="en-US" altLang="ja-JP" sz="1600" dirty="0"/>
              <a:t>SQL Server 2019 Express </a:t>
            </a:r>
            <a:r>
              <a:rPr kumimoji="1" lang="ja-JP" altLang="en-US" sz="1600" dirty="0"/>
              <a:t>の操作によって行なう。</a:t>
            </a:r>
            <a:br>
              <a:rPr kumimoji="1" lang="en-US" altLang="ja-JP" sz="1600" dirty="0"/>
            </a:br>
            <a:r>
              <a:rPr kumimoji="1" lang="en-US" altLang="ja-JP" sz="1600" dirty="0"/>
              <a:t>SQL Server 2019 Express </a:t>
            </a:r>
            <a:r>
              <a:rPr kumimoji="1" lang="ja-JP" altLang="en-US" sz="1600" dirty="0" err="1"/>
              <a:t>での</a:t>
            </a:r>
            <a:r>
              <a:rPr kumimoji="1" lang="ja-JP" altLang="en-US" sz="1600" dirty="0"/>
              <a:t>バックアップ方法は、「</a:t>
            </a:r>
            <a:r>
              <a:rPr kumimoji="1" lang="en-US" altLang="ja-JP" sz="1600" dirty="0"/>
              <a:t>7-4</a:t>
            </a:r>
            <a:r>
              <a:rPr kumimoji="1" lang="ja-JP" altLang="en-US" sz="1600" dirty="0"/>
              <a:t>」で記載した方法のうちバックアップの部分と同一である。</a:t>
            </a:r>
            <a:br>
              <a:rPr kumimoji="1" lang="en-US" altLang="ja-JP" sz="1600" dirty="0"/>
            </a:br>
            <a:r>
              <a:rPr kumimoji="1" lang="ja-JP" altLang="en-US" sz="1600" dirty="0"/>
              <a:t>メリットは、バックアップデータのサイズが小さくなること </a:t>
            </a:r>
            <a:r>
              <a:rPr kumimoji="1" lang="en-US" altLang="ja-JP" sz="1600" dirty="0"/>
              <a:t>(OS </a:t>
            </a:r>
            <a:r>
              <a:rPr kumimoji="1" lang="ja-JP" altLang="en-US" sz="1600" dirty="0"/>
              <a:t>環境を含まないため</a:t>
            </a:r>
            <a:r>
              <a:rPr kumimoji="1" lang="en-US" altLang="ja-JP" sz="1600" dirty="0"/>
              <a:t>)</a:t>
            </a:r>
            <a:r>
              <a:rPr kumimoji="1" lang="ja-JP" altLang="en-US" sz="1600" dirty="0"/>
              <a:t> である。デメリットは、</a:t>
            </a:r>
            <a:r>
              <a:rPr kumimoji="1" lang="en-US" altLang="ja-JP" sz="1600" dirty="0"/>
              <a:t>OS </a:t>
            </a:r>
            <a:r>
              <a:rPr kumimoji="1" lang="ja-JP" altLang="en-US" sz="1600" dirty="0"/>
              <a:t>環境や </a:t>
            </a:r>
            <a:r>
              <a:rPr kumimoji="1" lang="en-US" altLang="ja-JP" sz="1600" dirty="0"/>
              <a:t>VM </a:t>
            </a:r>
            <a:r>
              <a:rPr kumimoji="1" lang="ja-JP" altLang="en-US" sz="1600" dirty="0" err="1"/>
              <a:t>が破</a:t>
            </a:r>
            <a:r>
              <a:rPr kumimoji="1" lang="ja-JP" altLang="en-US" sz="1600" dirty="0"/>
              <a:t>損した場合は、データベースに先立つこれらの </a:t>
            </a:r>
            <a:r>
              <a:rPr kumimoji="1" lang="en-US" altLang="ja-JP" sz="1600" dirty="0"/>
              <a:t>OS </a:t>
            </a:r>
            <a:r>
              <a:rPr kumimoji="1" lang="ja-JP" altLang="en-US" sz="1600" dirty="0"/>
              <a:t>環境や </a:t>
            </a:r>
            <a:r>
              <a:rPr kumimoji="1" lang="en-US" altLang="ja-JP" sz="1600" dirty="0"/>
              <a:t>VM </a:t>
            </a:r>
            <a:r>
              <a:rPr kumimoji="1" lang="ja-JP" altLang="en-US" sz="1600" dirty="0"/>
              <a:t>の構築は一から行なわなければならないという点である。</a:t>
            </a:r>
            <a:endParaRPr lang="en-US" altLang="ja-JP" sz="1600" dirty="0"/>
          </a:p>
          <a:p>
            <a:pPr lvl="1"/>
            <a:r>
              <a:rPr kumimoji="1" lang="en-US" altLang="ja-JP" sz="1600" b="1" dirty="0">
                <a:solidFill>
                  <a:srgbClr val="0000FF"/>
                </a:solidFill>
              </a:rPr>
              <a:t>SQL Server 2019 Express </a:t>
            </a:r>
            <a:r>
              <a:rPr kumimoji="1" lang="ja-JP" altLang="en-US" sz="1600" b="1" dirty="0">
                <a:solidFill>
                  <a:srgbClr val="0000FF"/>
                </a:solidFill>
              </a:rPr>
              <a:t>には、データベースのバックアップ専用コマンドが用意されており、稼働中のデータベースを安全にダンプファイル化して保存できる。これは </a:t>
            </a:r>
            <a:r>
              <a:rPr kumimoji="1" lang="en-US" altLang="ja-JP" sz="1600" b="1" dirty="0">
                <a:solidFill>
                  <a:srgbClr val="0000FF"/>
                </a:solidFill>
              </a:rPr>
              <a:t>GUI </a:t>
            </a:r>
            <a:r>
              <a:rPr kumimoji="1" lang="ja-JP" altLang="en-US" sz="1600" b="1" dirty="0">
                <a:solidFill>
                  <a:srgbClr val="0000FF"/>
                </a:solidFill>
              </a:rPr>
              <a:t>からも可能である。この方法を用いることを強く推奨する。具体的な方法は、</a:t>
            </a:r>
            <a:r>
              <a:rPr kumimoji="1" lang="en-US" altLang="ja-JP" sz="1600" b="1" dirty="0">
                <a:solidFill>
                  <a:srgbClr val="0000FF"/>
                </a:solidFill>
              </a:rPr>
              <a:t>Microsoft </a:t>
            </a:r>
            <a:r>
              <a:rPr kumimoji="1" lang="ja-JP" altLang="en-US" sz="1600" b="1" dirty="0">
                <a:solidFill>
                  <a:srgbClr val="0000FF"/>
                </a:solidFill>
              </a:rPr>
              <a:t>社のドキュメントを参照すること。</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9-9. </a:t>
            </a:r>
            <a:r>
              <a:rPr kumimoji="1" lang="ja-JP" altLang="en-US" dirty="0"/>
              <a:t>データベースのバックアップ</a:t>
            </a:r>
          </a:p>
        </p:txBody>
      </p:sp>
    </p:spTree>
    <p:extLst>
      <p:ext uri="{BB962C8B-B14F-4D97-AF65-F5344CB8AC3E}">
        <p14:creationId xmlns:p14="http://schemas.microsoft.com/office/powerpoint/2010/main" val="259327880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55000" lnSpcReduction="20000"/>
          </a:bodyPr>
          <a:lstStyle/>
          <a:p>
            <a:pPr>
              <a:lnSpc>
                <a:spcPct val="120000"/>
              </a:lnSpc>
            </a:pPr>
            <a:r>
              <a:rPr kumimoji="1" lang="ja-JP" altLang="en-US" dirty="0"/>
              <a:t>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kumimoji="1" lang="ja-JP" altLang="en-US" dirty="0"/>
              <a:t>バックアップ</a:t>
            </a:r>
            <a:endParaRPr kumimoji="1" lang="en-US" altLang="ja-JP" dirty="0"/>
          </a:p>
          <a:p>
            <a:pPr lvl="1">
              <a:lnSpc>
                <a:spcPct val="120000"/>
              </a:lnSpc>
            </a:pPr>
            <a:r>
              <a:rPr lang="ja-JP" altLang="en-US" dirty="0"/>
              <a:t>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a:t>
            </a:r>
            <a:r>
              <a:rPr kumimoji="1" lang="ja-JP" altLang="en-US" dirty="0"/>
              <a:t>には、本マニュアルに従ってコントローラ</a:t>
            </a:r>
            <a:r>
              <a:rPr lang="ja-JP" altLang="en-US" dirty="0"/>
              <a:t>をおよび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a:t>
            </a:r>
            <a:r>
              <a:rPr kumimoji="1" lang="ja-JP" altLang="en-US" dirty="0"/>
              <a:t>構築し設定を変更した部分をのぞき、それほど重要なデータを持たないことから、必ずしもバックアップを取得しなければならないわけではない。</a:t>
            </a:r>
          </a:p>
          <a:p>
            <a:pPr lvl="1">
              <a:lnSpc>
                <a:spcPct val="120000"/>
              </a:lnSpc>
            </a:pPr>
            <a:r>
              <a:rPr lang="ja-JP" altLang="en-US" dirty="0"/>
              <a:t>コントローラまたは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サーバー故障時に、一から立ち上げる場合でも、コントローラまたは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サーバーを作成した際の手順を控えておくことにより、それと全く同じ手順を実行すれば、コントローラを再生成することができるためである。</a:t>
            </a:r>
            <a:endParaRPr lang="en-US" altLang="ja-JP" dirty="0"/>
          </a:p>
          <a:p>
            <a:pPr lvl="1">
              <a:lnSpc>
                <a:spcPct val="120000"/>
              </a:lnSpc>
            </a:pPr>
            <a:r>
              <a:rPr lang="ja-JP" altLang="en-US" dirty="0"/>
              <a:t>しかし、迅速な復旧のため、コントローラおよび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サーバーをバックアップしておきたい場合もある。サービス運用者がそのように考える場合は、コントローラおよび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サーバーをバックアップする。</a:t>
            </a:r>
          </a:p>
          <a:p>
            <a:pPr lvl="1">
              <a:lnSpc>
                <a:spcPct val="120000"/>
              </a:lnSpc>
            </a:pPr>
            <a:r>
              <a:rPr lang="ja-JP" altLang="en-US" dirty="0"/>
              <a:t>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a:t>
            </a:r>
            <a:r>
              <a:rPr kumimoji="1" lang="ja-JP" altLang="en-US" dirty="0"/>
              <a:t>のバックアップは、</a:t>
            </a:r>
            <a:r>
              <a:rPr lang="en-US" altLang="ja-JP" dirty="0"/>
              <a:t>2 </a:t>
            </a:r>
            <a:r>
              <a:rPr lang="ja-JP" altLang="en-US" dirty="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lang="en-US" altLang="ja-JP" dirty="0"/>
          </a:p>
          <a:p>
            <a:pPr marL="914400" lvl="1" indent="-457200">
              <a:lnSpc>
                <a:spcPct val="120000"/>
              </a:lnSpc>
              <a:buFont typeface="+mj-lt"/>
              <a:buAutoNum type="arabicPeriod"/>
            </a:pPr>
            <a:r>
              <a:rPr lang="ja-JP" altLang="en-US" sz="1600" dirty="0"/>
              <a:t>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サーバー全体をバックアップする方法。これには、</a:t>
            </a:r>
            <a:r>
              <a:rPr lang="en-US" altLang="ja-JP" sz="1600" dirty="0"/>
              <a:t>VM </a:t>
            </a:r>
            <a:r>
              <a:rPr lang="ja-JP" altLang="en-US" sz="1600" dirty="0"/>
              <a:t>基盤を用いる方法、</a:t>
            </a:r>
            <a:r>
              <a:rPr lang="en-US" altLang="ja-JP" sz="1600" dirty="0"/>
              <a:t>OS </a:t>
            </a:r>
            <a:r>
              <a:rPr lang="ja-JP" altLang="en-US" sz="1600" dirty="0"/>
              <a:t>を用いる方法等の色々な方法が存在する。メリットは、コントローラおよび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サーバーを意識する必要がないこと、</a:t>
            </a:r>
            <a:r>
              <a:rPr lang="en-US" altLang="ja-JP" sz="1600" dirty="0"/>
              <a:t>OS </a:t>
            </a:r>
            <a:r>
              <a:rPr lang="ja-JP" altLang="en-US" sz="1600" dirty="0"/>
              <a:t>環境全体を含めたバックアップが可能なため復元が容易であることがある。デメリットは、</a:t>
            </a:r>
            <a:r>
              <a:rPr lang="en-US" altLang="ja-JP" sz="1600" dirty="0"/>
              <a:t>OS </a:t>
            </a:r>
            <a:r>
              <a:rPr lang="ja-JP" altLang="en-US" sz="1600" dirty="0"/>
              <a:t>環境全体を含むためバックアップ容量が大きくなり過ぎるという点である。</a:t>
            </a:r>
            <a:endParaRPr lang="en-US" altLang="ja-JP" sz="1600" dirty="0"/>
          </a:p>
          <a:p>
            <a:pPr marL="914400" lvl="1" indent="-457200">
              <a:lnSpc>
                <a:spcPct val="120000"/>
              </a:lnSpc>
              <a:buFont typeface="+mj-lt"/>
              <a:buAutoNum type="arabicPeriod"/>
            </a:pPr>
            <a:r>
              <a:rPr lang="ja-JP" altLang="en-US" sz="1600" dirty="0"/>
              <a:t>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サーバーの「</a:t>
            </a:r>
            <a:r>
              <a:rPr lang="en-US" altLang="ja-JP" sz="1600" dirty="0"/>
              <a:t>IPA-DN-</a:t>
            </a:r>
            <a:r>
              <a:rPr lang="en-US" altLang="ja-JP" sz="1600" dirty="0" err="1"/>
              <a:t>ThinController</a:t>
            </a:r>
            <a:r>
              <a:rPr lang="en-US" altLang="ja-JP" sz="1600" dirty="0"/>
              <a:t>-Private</a:t>
            </a:r>
            <a:r>
              <a:rPr lang="ja-JP" altLang="en-US" sz="1600" dirty="0"/>
              <a:t>」ディレクトリの中身のみをバックアップする方法。これは、</a:t>
            </a:r>
            <a:r>
              <a:rPr lang="en-US" altLang="ja-JP" sz="1600" dirty="0"/>
              <a:t>Windows </a:t>
            </a:r>
            <a:r>
              <a:rPr lang="ja-JP" altLang="en-US" sz="1600" dirty="0"/>
              <a:t>や </a:t>
            </a:r>
            <a:r>
              <a:rPr lang="en-US" altLang="ja-JP" sz="1600" dirty="0"/>
              <a:t>Linux </a:t>
            </a:r>
            <a:r>
              <a:rPr lang="ja-JP" altLang="en-US" sz="1600" dirty="0"/>
              <a:t>のファイルコピー操作によって行なう。</a:t>
            </a:r>
            <a:br>
              <a:rPr lang="en-US" altLang="ja-JP" sz="1600" dirty="0"/>
            </a:br>
            <a:r>
              <a:rPr lang="ja-JP" altLang="en-US" sz="1600" dirty="0"/>
              <a:t>メリットは、バックアップデータのサイズが小さくなること </a:t>
            </a:r>
            <a:r>
              <a:rPr lang="en-US" altLang="ja-JP" sz="1600" dirty="0"/>
              <a:t>(OS </a:t>
            </a:r>
            <a:r>
              <a:rPr lang="ja-JP" altLang="en-US" sz="1600" dirty="0"/>
              <a:t>環境を含まないため</a:t>
            </a:r>
            <a:r>
              <a:rPr lang="en-US" altLang="ja-JP" sz="1600" dirty="0"/>
              <a:t>)</a:t>
            </a:r>
            <a:r>
              <a:rPr lang="ja-JP" altLang="en-US" sz="1600" dirty="0"/>
              <a:t> である。デメリットは、</a:t>
            </a:r>
            <a:r>
              <a:rPr lang="en-US" altLang="ja-JP" sz="1600" dirty="0"/>
              <a:t>OS </a:t>
            </a:r>
            <a:r>
              <a:rPr lang="ja-JP" altLang="en-US" sz="1600" dirty="0"/>
              <a:t>環境や </a:t>
            </a:r>
            <a:r>
              <a:rPr lang="en-US" altLang="ja-JP" sz="1600" dirty="0"/>
              <a:t>VM </a:t>
            </a:r>
            <a:r>
              <a:rPr lang="ja-JP" altLang="en-US" sz="1600" dirty="0" err="1"/>
              <a:t>が破</a:t>
            </a:r>
            <a:r>
              <a:rPr lang="ja-JP" altLang="en-US" sz="1600" dirty="0"/>
              <a:t>損した場合は、コントローラおよび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サーバーに先立つこれらの </a:t>
            </a:r>
            <a:r>
              <a:rPr lang="en-US" altLang="ja-JP" sz="1600" dirty="0"/>
              <a:t>OS </a:t>
            </a:r>
            <a:r>
              <a:rPr lang="ja-JP" altLang="en-US" sz="1600" dirty="0"/>
              <a:t>環境や </a:t>
            </a:r>
            <a:r>
              <a:rPr lang="en-US" altLang="ja-JP" sz="1600" dirty="0"/>
              <a:t>VM </a:t>
            </a:r>
            <a:r>
              <a:rPr lang="ja-JP" altLang="en-US" sz="1600" dirty="0"/>
              <a:t>の構築は一から行なわなければならないという点である。</a:t>
            </a:r>
            <a:endParaRPr kumimoji="1" lang="ja-JP" altLang="en-US" dirty="0"/>
          </a:p>
          <a:p>
            <a:pPr>
              <a:lnSpc>
                <a:spcPct val="120000"/>
              </a:lnSpc>
            </a:pPr>
            <a:r>
              <a:rPr kumimoji="1" lang="ja-JP" altLang="en-US" dirty="0"/>
              <a:t>中継ゲートウェイのバックアップ</a:t>
            </a:r>
            <a:endParaRPr kumimoji="1" lang="en-US" altLang="ja-JP" dirty="0"/>
          </a:p>
          <a:p>
            <a:pPr lvl="1">
              <a:lnSpc>
                <a:spcPct val="120000"/>
              </a:lnSpc>
            </a:pPr>
            <a:r>
              <a:rPr kumimoji="1" lang="ja-JP" altLang="en-US" dirty="0"/>
              <a:t>ハイパースケール版における中継ゲートウェイは、全く一様なホストを</a:t>
            </a:r>
            <a:r>
              <a:rPr lang="ja-JP" altLang="en-US" dirty="0"/>
              <a:t>多数</a:t>
            </a:r>
            <a:r>
              <a:rPr kumimoji="1" lang="ja-JP" altLang="en-US" dirty="0"/>
              <a:t>立ち上げてロードバランスする形で運用される。また、中継ゲートウェイは、ログも保存しないし、重要なデータを持たないことから、中継ゲートウェイの </a:t>
            </a:r>
            <a:r>
              <a:rPr kumimoji="1" lang="en-US" altLang="ja-JP" dirty="0"/>
              <a:t>1 </a:t>
            </a:r>
            <a:r>
              <a:rPr kumimoji="1" lang="ja-JP" altLang="en-US" dirty="0"/>
              <a:t>台 </a:t>
            </a:r>
            <a:r>
              <a:rPr kumimoji="1" lang="en-US" altLang="ja-JP" dirty="0"/>
              <a:t>1 </a:t>
            </a:r>
            <a:r>
              <a:rPr kumimoji="1" lang="ja-JP" altLang="en-US" dirty="0"/>
              <a:t>台のバックアップは不要であると考えられる。</a:t>
            </a:r>
            <a:br>
              <a:rPr kumimoji="1" lang="ja-JP" altLang="en-US" dirty="0"/>
            </a:br>
            <a:r>
              <a:rPr lang="en-US" altLang="ja-JP" dirty="0"/>
              <a:t>(</a:t>
            </a:r>
            <a:r>
              <a:rPr lang="ja-JP" altLang="en-US" dirty="0"/>
              <a:t>中継ゲートウェイを作成した際の手順を控えておくことにより、それと全く同じ手順を実行すれば、中継ゲートウェイを再生成することができるためである。</a:t>
            </a:r>
            <a:r>
              <a:rPr lang="en-US" altLang="ja-JP" dirty="0"/>
              <a:t>)</a:t>
            </a:r>
          </a:p>
          <a:p>
            <a:pPr lvl="1">
              <a:lnSpc>
                <a:spcPct val="120000"/>
              </a:lnSpc>
            </a:pPr>
            <a:r>
              <a:rPr kumimoji="1" lang="en-US" altLang="ja-JP" dirty="0"/>
              <a:t>1 </a:t>
            </a:r>
            <a:r>
              <a:rPr kumimoji="1" lang="ja-JP" altLang="en-US" dirty="0"/>
              <a:t>台の </a:t>
            </a:r>
            <a:r>
              <a:rPr kumimoji="1" lang="en-US" altLang="ja-JP" dirty="0"/>
              <a:t>VM </a:t>
            </a:r>
            <a:r>
              <a:rPr kumimoji="1" lang="ja-JP" altLang="en-US" dirty="0"/>
              <a:t>に大量の中継ゲートウェイが立ち上がっている場合は、その </a:t>
            </a:r>
            <a:r>
              <a:rPr kumimoji="1" lang="en-US" altLang="ja-JP" dirty="0"/>
              <a:t>VM </a:t>
            </a:r>
            <a:r>
              <a:rPr kumimoji="1" lang="ja-JP" altLang="en-US" dirty="0"/>
              <a:t>の物理ディスクやサーバー本体が故障したときに、速やかな復旧が必要となる。このような場合は、速やかな復旧を目的として、</a:t>
            </a:r>
            <a:r>
              <a:rPr kumimoji="1" lang="en-US" altLang="ja-JP" dirty="0"/>
              <a:t>VM</a:t>
            </a:r>
            <a:r>
              <a:rPr kumimoji="1" lang="ja-JP" altLang="en-US" dirty="0"/>
              <a:t> ホスト全体をバックアップしておくことが推奨される。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600" dirty="0"/>
              <a:t>9-10. </a:t>
            </a:r>
            <a:r>
              <a:rPr kumimoji="1" lang="ja-JP" altLang="en-US" sz="3600" dirty="0"/>
              <a:t>コントローラ、</a:t>
            </a:r>
            <a:r>
              <a:rPr kumimoji="1" lang="en-US" altLang="ja-JP" sz="3600" dirty="0"/>
              <a:t>HTML5 </a:t>
            </a:r>
            <a:r>
              <a:rPr kumimoji="1" lang="ja-JP" altLang="en-US" sz="3600" dirty="0"/>
              <a:t>版 </a:t>
            </a:r>
            <a:r>
              <a:rPr kumimoji="1" lang="en-US" altLang="ja-JP" sz="3600" dirty="0"/>
              <a:t>Web </a:t>
            </a:r>
            <a:r>
              <a:rPr kumimoji="1" lang="ja-JP" altLang="en-US" sz="3600" dirty="0"/>
              <a:t>クライアント用 </a:t>
            </a:r>
            <a:r>
              <a:rPr kumimoji="1" lang="en-US" altLang="ja-JP" sz="3600" dirty="0"/>
              <a:t>Web </a:t>
            </a:r>
            <a:r>
              <a:rPr kumimoji="1" lang="ja-JP" altLang="en-US" sz="3600" dirty="0"/>
              <a:t>サーバーおよび中継ゲートウェイのバックアップ</a:t>
            </a:r>
          </a:p>
        </p:txBody>
      </p:sp>
    </p:spTree>
    <p:extLst>
      <p:ext uri="{BB962C8B-B14F-4D97-AF65-F5344CB8AC3E}">
        <p14:creationId xmlns:p14="http://schemas.microsoft.com/office/powerpoint/2010/main" val="103786936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560941"/>
          </a:xfrm>
        </p:spPr>
        <p:txBody>
          <a:bodyPr>
            <a:normAutofit/>
          </a:bodyPr>
          <a:lstStyle/>
          <a:p>
            <a:r>
              <a:rPr kumimoji="1" lang="ja-JP" altLang="en-US" sz="1600" dirty="0"/>
              <a:t>コントローラプログラムは、</a:t>
            </a:r>
            <a:r>
              <a:rPr kumimoji="1" lang="en-US" altLang="ja-JP" sz="1600" dirty="0"/>
              <a:t>1 </a:t>
            </a:r>
            <a:r>
              <a:rPr kumimoji="1" lang="ja-JP" altLang="en-US" sz="1600" dirty="0"/>
              <a:t>時間に </a:t>
            </a:r>
            <a:r>
              <a:rPr kumimoji="1" lang="en-US" altLang="ja-JP" sz="1600" dirty="0"/>
              <a:t>1 </a:t>
            </a:r>
            <a:r>
              <a:rPr kumimoji="1" lang="ja-JP" altLang="en-US" sz="1600" dirty="0"/>
              <a:t>回、設定データファイル </a:t>
            </a:r>
            <a:r>
              <a:rPr kumimoji="1" lang="en-US" altLang="ja-JP" sz="1600" dirty="0"/>
              <a:t>(</a:t>
            </a:r>
            <a:r>
              <a:rPr kumimoji="1" lang="ja-JP" altLang="en-US" sz="1600" dirty="0"/>
              <a:t>コントローラのプログラムのディレクトリの </a:t>
            </a:r>
            <a:r>
              <a:rPr kumimoji="1" lang="en-US" altLang="ja-JP" sz="1600" dirty="0"/>
              <a:t>Local/ </a:t>
            </a:r>
            <a:r>
              <a:rPr kumimoji="1" lang="ja-JP" altLang="en-US" sz="1600" dirty="0"/>
              <a:t>の下にあるデータ</a:t>
            </a:r>
            <a:r>
              <a:rPr kumimoji="1" lang="en-US" altLang="ja-JP" sz="1600" dirty="0"/>
              <a:t>)</a:t>
            </a:r>
            <a:r>
              <a:rPr kumimoji="1" lang="ja-JP" altLang="en-US" sz="1600" dirty="0"/>
              <a:t> をすべて </a:t>
            </a:r>
            <a:r>
              <a:rPr kumimoji="1" lang="en-US" altLang="ja-JP" sz="1600" dirty="0"/>
              <a:t>ZIP </a:t>
            </a:r>
            <a:r>
              <a:rPr kumimoji="1" lang="ja-JP" altLang="en-US" sz="1600" dirty="0"/>
              <a:t>形式で圧縮し、世代バックアップを取得している。</a:t>
            </a:r>
            <a:endParaRPr kumimoji="1" lang="en-US" altLang="ja-JP" sz="1600" dirty="0"/>
          </a:p>
          <a:p>
            <a:r>
              <a:rPr kumimoji="1" lang="ja-JP" altLang="en-US" sz="1600" dirty="0"/>
              <a:t>このバックアップには、</a:t>
            </a:r>
            <a:r>
              <a:rPr lang="en-US" altLang="ja-JP" sz="1600" dirty="0"/>
              <a:t> Local/</a:t>
            </a:r>
            <a:r>
              <a:rPr lang="en-US" altLang="ja-JP" sz="1600" dirty="0" err="1"/>
              <a:t>App_IPA.App.ThinControllerApp</a:t>
            </a:r>
            <a:r>
              <a:rPr lang="en-US" altLang="ja-JP" sz="1600" dirty="0"/>
              <a:t>/</a:t>
            </a:r>
            <a:r>
              <a:rPr lang="en-US" altLang="ja-JP" sz="1600" dirty="0" err="1"/>
              <a:t>Config</a:t>
            </a:r>
            <a:r>
              <a:rPr lang="en-US" altLang="ja-JP" sz="1600" dirty="0"/>
              <a:t>/</a:t>
            </a:r>
            <a:r>
              <a:rPr lang="en-US" altLang="ja-JP" sz="1600" dirty="0" err="1"/>
              <a:t>ThinControllerDatabaseBackupCache</a:t>
            </a:r>
            <a:r>
              <a:rPr lang="en-US" altLang="ja-JP" sz="1600" dirty="0"/>
              <a:t>/ </a:t>
            </a:r>
            <a:r>
              <a:rPr lang="ja-JP" altLang="en-US" sz="1600" dirty="0"/>
              <a:t>の内容、すなわちデータベースの内容のフルコピーも含まれる。</a:t>
            </a:r>
            <a:endParaRPr kumimoji="1" lang="en-US" altLang="ja-JP" sz="1600" dirty="0"/>
          </a:p>
          <a:p>
            <a:r>
              <a:rPr kumimoji="1" lang="ja-JP" altLang="en-US" sz="1600" dirty="0"/>
              <a:t>取得されたバックアップは、</a:t>
            </a:r>
            <a:br>
              <a:rPr lang="en-US" altLang="ja-JP" sz="1600" dirty="0"/>
            </a:br>
            <a:r>
              <a:rPr lang="en-US" altLang="ja-JP" sz="1600" dirty="0"/>
              <a:t>Local/</a:t>
            </a:r>
            <a:r>
              <a:rPr lang="en-US" altLang="ja-JP" sz="1600" dirty="0" err="1"/>
              <a:t>App_IPA.App.ThinControllerApp</a:t>
            </a:r>
            <a:r>
              <a:rPr lang="en-US" altLang="ja-JP" sz="1600" dirty="0"/>
              <a:t>/</a:t>
            </a:r>
            <a:r>
              <a:rPr lang="en-US" altLang="ja-JP" sz="1600" dirty="0" err="1"/>
              <a:t>Config</a:t>
            </a:r>
            <a:r>
              <a:rPr lang="en-US" altLang="ja-JP" sz="1600" dirty="0"/>
              <a:t>/.</a:t>
            </a:r>
            <a:r>
              <a:rPr lang="en-US" altLang="ja-JP" sz="1600" dirty="0" err="1"/>
              <a:t>AutoBackup</a:t>
            </a:r>
            <a:r>
              <a:rPr lang="en-US" altLang="ja-JP" sz="1600" dirty="0"/>
              <a:t>/</a:t>
            </a:r>
            <a:br>
              <a:rPr lang="en-US" altLang="ja-JP" sz="1600" dirty="0"/>
            </a:br>
            <a:r>
              <a:rPr lang="ja-JP" altLang="en-US" sz="1600" dirty="0"/>
              <a:t>に日付・時刻を付加されて保存される。</a:t>
            </a:r>
            <a:br>
              <a:rPr lang="en-US" altLang="ja-JP" sz="1600" dirty="0"/>
            </a:br>
            <a:r>
              <a:rPr lang="ja-JP" altLang="en-US" sz="1600" dirty="0"/>
              <a:t>この様子は、ローカルディスクまたは「システム管理者用 仮想ファイルブラウザ」から見ることができる。</a:t>
            </a:r>
            <a:endParaRPr kumimoji="1" lang="en-US" altLang="ja-JP" sz="1600" dirty="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253</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9-11. </a:t>
            </a:r>
            <a:r>
              <a:rPr kumimoji="1" lang="ja-JP" altLang="en-US" sz="3200" dirty="0"/>
              <a:t>コントローラで自主的に作られる設定データの世代バックアップ</a:t>
            </a:r>
          </a:p>
        </p:txBody>
      </p:sp>
      <p:pic>
        <p:nvPicPr>
          <p:cNvPr id="5" name="図 4"/>
          <p:cNvPicPr>
            <a:picLocks noChangeAspect="1"/>
          </p:cNvPicPr>
          <p:nvPr/>
        </p:nvPicPr>
        <p:blipFill>
          <a:blip r:embed="rId2"/>
          <a:stretch>
            <a:fillRect/>
          </a:stretch>
        </p:blipFill>
        <p:spPr>
          <a:xfrm>
            <a:off x="954934" y="3324060"/>
            <a:ext cx="4714412" cy="3277914"/>
          </a:xfrm>
          <a:prstGeom prst="rect">
            <a:avLst/>
          </a:prstGeom>
          <a:ln w="19050">
            <a:solidFill>
              <a:schemeClr val="tx1"/>
            </a:solidFill>
          </a:ln>
        </p:spPr>
      </p:pic>
      <p:sp>
        <p:nvSpPr>
          <p:cNvPr id="7" name="テキスト ボックス 6"/>
          <p:cNvSpPr txBox="1"/>
          <p:nvPr/>
        </p:nvSpPr>
        <p:spPr>
          <a:xfrm>
            <a:off x="5971344" y="3254857"/>
            <a:ext cx="5624193" cy="313932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バックアップは、</a:t>
            </a:r>
            <a:r>
              <a:rPr kumimoji="1" lang="en-US" altLang="ja-JP" dirty="0"/>
              <a:t>1 </a:t>
            </a:r>
            <a:r>
              <a:rPr kumimoji="1" lang="ja-JP" altLang="en-US" dirty="0"/>
              <a:t>時間に </a:t>
            </a:r>
            <a:r>
              <a:rPr kumimoji="1" lang="en-US" altLang="ja-JP" dirty="0"/>
              <a:t>1 </a:t>
            </a:r>
            <a:r>
              <a:rPr kumimoji="1" lang="ja-JP" altLang="en-US" dirty="0"/>
              <a:t>回保存される。</a:t>
            </a:r>
          </a:p>
          <a:p>
            <a:pPr marL="285750" indent="-285750">
              <a:buFont typeface="Arial" panose="020B0604020202020204" pitchFamily="34" charset="0"/>
              <a:buChar char="•"/>
            </a:pPr>
            <a:r>
              <a:rPr kumimoji="1" lang="ja-JP" altLang="en-US" dirty="0"/>
              <a:t>ただし、</a:t>
            </a:r>
            <a:r>
              <a:rPr kumimoji="1" lang="en-US" altLang="ja-JP" dirty="0"/>
              <a:t>24 </a:t>
            </a:r>
            <a:r>
              <a:rPr kumimoji="1" lang="ja-JP" altLang="en-US" dirty="0"/>
              <a:t>時間以上経過した古い分は間引かれ、</a:t>
            </a:r>
            <a:r>
              <a:rPr kumimoji="1" lang="en-US" altLang="ja-JP" dirty="0"/>
              <a:t>1 </a:t>
            </a:r>
            <a:r>
              <a:rPr kumimoji="1" lang="ja-JP" altLang="en-US" dirty="0"/>
              <a:t>日あたり </a:t>
            </a:r>
            <a:r>
              <a:rPr kumimoji="1" lang="en-US" altLang="ja-JP" dirty="0"/>
              <a:t>1 </a:t>
            </a:r>
            <a:r>
              <a:rPr kumimoji="1" lang="ja-JP" altLang="en-US" dirty="0"/>
              <a:t>個のみ残される。</a:t>
            </a:r>
            <a:endParaRPr kumimoji="1" lang="en-US" altLang="ja-JP" dirty="0"/>
          </a:p>
          <a:p>
            <a:pPr marL="285750" indent="-285750">
              <a:buFont typeface="Arial" panose="020B0604020202020204" pitchFamily="34" charset="0"/>
              <a:buChar char="•"/>
            </a:pPr>
            <a:r>
              <a:rPr kumimoji="1" lang="ja-JP" altLang="en-US" dirty="0"/>
              <a:t>さらに古くなり、</a:t>
            </a:r>
            <a:r>
              <a:rPr kumimoji="1" lang="en-US" altLang="ja-JP" dirty="0"/>
              <a:t>1 </a:t>
            </a:r>
            <a:r>
              <a:rPr kumimoji="1" lang="ja-JP" altLang="en-US" dirty="0"/>
              <a:t>週間以上経過した古い分は間引かれ、</a:t>
            </a:r>
            <a:r>
              <a:rPr kumimoji="1" lang="en-US" altLang="ja-JP" dirty="0"/>
              <a:t>1 </a:t>
            </a:r>
            <a:r>
              <a:rPr kumimoji="1" lang="ja-JP" altLang="en-US" dirty="0"/>
              <a:t>週間あたり </a:t>
            </a:r>
            <a:r>
              <a:rPr kumimoji="1" lang="en-US" altLang="ja-JP" dirty="0"/>
              <a:t>1 </a:t>
            </a:r>
            <a:r>
              <a:rPr kumimoji="1" lang="ja-JP" altLang="en-US" dirty="0"/>
              <a:t>個のみ残される。</a:t>
            </a:r>
          </a:p>
          <a:p>
            <a:pPr marL="285750" indent="-285750">
              <a:buFont typeface="Arial" panose="020B0604020202020204" pitchFamily="34" charset="0"/>
              <a:buChar char="•"/>
            </a:pPr>
            <a:r>
              <a:rPr kumimoji="1" lang="ja-JP" altLang="en-US" dirty="0"/>
              <a:t>さらに古くなり、</a:t>
            </a:r>
            <a:r>
              <a:rPr kumimoji="1" lang="en-US" altLang="ja-JP" dirty="0"/>
              <a:t>1 </a:t>
            </a:r>
            <a:r>
              <a:rPr kumimoji="1" lang="ja-JP" altLang="en-US" dirty="0"/>
              <a:t>ヶ月以上</a:t>
            </a:r>
            <a:r>
              <a:rPr lang="ja-JP" altLang="en-US" dirty="0"/>
              <a:t>経過した古い分は間引かれ、</a:t>
            </a:r>
            <a:r>
              <a:rPr lang="en-US" altLang="ja-JP" dirty="0"/>
              <a:t>1 </a:t>
            </a:r>
            <a:r>
              <a:rPr lang="ja-JP" altLang="en-US" dirty="0"/>
              <a:t>ヶ月あたり </a:t>
            </a:r>
            <a:r>
              <a:rPr lang="en-US" altLang="ja-JP" dirty="0"/>
              <a:t>1 </a:t>
            </a:r>
            <a:r>
              <a:rPr lang="ja-JP" altLang="en-US" dirty="0"/>
              <a:t>個のみ残される。</a:t>
            </a:r>
            <a:endParaRPr lang="en-US" altLang="ja-JP" dirty="0"/>
          </a:p>
          <a:p>
            <a:pPr marL="285750" indent="-285750">
              <a:buFont typeface="Arial" panose="020B0604020202020204" pitchFamily="34" charset="0"/>
              <a:buChar char="•"/>
            </a:pPr>
            <a:r>
              <a:rPr kumimoji="1" lang="ja-JP" altLang="en-US" dirty="0"/>
              <a:t>したがって、長い年月でみると、</a:t>
            </a:r>
            <a:r>
              <a:rPr kumimoji="1" lang="en-US" altLang="ja-JP" dirty="0"/>
              <a:t>1 </a:t>
            </a:r>
            <a:r>
              <a:rPr kumimoji="1" lang="ja-JP" altLang="en-US" dirty="0"/>
              <a:t>ヶ月ごとのバックアップが残されていくことになる。</a:t>
            </a:r>
            <a:endParaRPr kumimoji="1" lang="en-US" altLang="ja-JP" dirty="0"/>
          </a:p>
          <a:p>
            <a:pPr marL="285750" indent="-285750">
              <a:buFont typeface="Arial" panose="020B0604020202020204" pitchFamily="34" charset="0"/>
              <a:buChar char="•"/>
            </a:pPr>
            <a:r>
              <a:rPr kumimoji="1" lang="ja-JP" altLang="en-US" dirty="0"/>
              <a:t>何か状態がおかしくなれば、最終手段として、これらの </a:t>
            </a:r>
            <a:r>
              <a:rPr kumimoji="1" lang="en-US" altLang="ja-JP" dirty="0"/>
              <a:t>ZIP </a:t>
            </a:r>
            <a:r>
              <a:rPr kumimoji="1" lang="ja-JP" altLang="en-US" dirty="0"/>
              <a:t>ファイルを展開し、差分を調べることが可能である。</a:t>
            </a:r>
          </a:p>
        </p:txBody>
      </p:sp>
    </p:spTree>
    <p:extLst>
      <p:ext uri="{BB962C8B-B14F-4D97-AF65-F5344CB8AC3E}">
        <p14:creationId xmlns:p14="http://schemas.microsoft.com/office/powerpoint/2010/main" val="113201769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585402"/>
          </a:xfrm>
        </p:spPr>
        <p:txBody>
          <a:bodyPr>
            <a:noAutofit/>
          </a:bodyPr>
          <a:lstStyle/>
          <a:p>
            <a:pPr>
              <a:lnSpc>
                <a:spcPct val="120000"/>
              </a:lnSpc>
            </a:pPr>
            <a:r>
              <a:rPr lang="ja-JP" altLang="en-US" sz="1600" dirty="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サーバー」における多くのセキュリティ設定は、以下の設定ファイル </a:t>
            </a:r>
            <a:r>
              <a:rPr lang="en-US" altLang="ja-JP" sz="1600" dirty="0"/>
              <a:t>(</a:t>
            </a:r>
            <a:r>
              <a:rPr lang="en-US" altLang="ja-JP" sz="1600" dirty="0" err="1"/>
              <a:t>Vars</a:t>
            </a:r>
            <a:r>
              <a:rPr lang="en-US" altLang="ja-JP" sz="1600" dirty="0"/>
              <a:t>) </a:t>
            </a:r>
            <a:r>
              <a:rPr lang="ja-JP" altLang="en-US" sz="1600" dirty="0"/>
              <a:t>を編集することで変更できる。これは、ソースコードの一部を構成しているファイルである。</a:t>
            </a:r>
            <a:endParaRPr lang="en-US" altLang="ja-JP" sz="1600" dirty="0"/>
          </a:p>
          <a:p>
            <a:pPr lvl="1">
              <a:lnSpc>
                <a:spcPct val="120000"/>
              </a:lnSpc>
            </a:pPr>
            <a:r>
              <a:rPr lang="en-US" altLang="ja-JP" sz="1400" dirty="0"/>
              <a:t>『IPA-DN-</a:t>
            </a:r>
            <a:r>
              <a:rPr lang="en-US" altLang="ja-JP" sz="1400" dirty="0" err="1"/>
              <a:t>ThinController</a:t>
            </a:r>
            <a:r>
              <a:rPr lang="en-US" altLang="ja-JP" sz="1400" dirty="0"/>
              <a:t>-Private/</a:t>
            </a:r>
            <a:r>
              <a:rPr lang="en-US" altLang="ja-JP" sz="1400" dirty="0" err="1"/>
              <a:t>Vars</a:t>
            </a:r>
            <a:r>
              <a:rPr lang="en-US" altLang="ja-JP" sz="1400" dirty="0"/>
              <a:t>/</a:t>
            </a:r>
            <a:r>
              <a:rPr lang="en-US" altLang="ja-JP" sz="1400" dirty="0" err="1"/>
              <a:t>Vars</a:t>
            </a:r>
            <a:r>
              <a:rPr lang="en-US" altLang="ja-JP" sz="1400" dirty="0"/>
              <a:t>/</a:t>
            </a:r>
            <a:r>
              <a:rPr lang="en-US" altLang="ja-JP" sz="1400" dirty="0" err="1"/>
              <a:t>Vars.cs</a:t>
            </a:r>
            <a:r>
              <a:rPr lang="en-US" altLang="ja-JP" sz="1400" dirty="0"/>
              <a:t>』</a:t>
            </a:r>
            <a:r>
              <a:rPr lang="ja-JP" altLang="en-US" sz="1400" dirty="0"/>
              <a:t>ファイル</a:t>
            </a:r>
            <a:endParaRPr lang="en-US" altLang="ja-JP" sz="1400" dirty="0"/>
          </a:p>
          <a:p>
            <a:pPr lvl="2">
              <a:lnSpc>
                <a:spcPct val="120000"/>
              </a:lnSpc>
            </a:pPr>
            <a:r>
              <a:rPr lang="ja-JP" altLang="en-US" sz="1100" dirty="0"/>
              <a:t>このファイル内容を変更した場合は、「</a:t>
            </a:r>
            <a:r>
              <a:rPr lang="en-US" altLang="ja-JP" sz="1100" dirty="0"/>
              <a:t>3B-6</a:t>
            </a:r>
            <a:r>
              <a:rPr lang="ja-JP" altLang="en-US" sz="1100" dirty="0"/>
              <a:t>」または「</a:t>
            </a:r>
            <a:r>
              <a:rPr lang="en-US" altLang="ja-JP" sz="1100" dirty="0"/>
              <a:t>4B-6</a:t>
            </a:r>
            <a:r>
              <a:rPr lang="ja-JP" altLang="en-US" sz="1100" dirty="0"/>
              <a:t>」の手順により、</a:t>
            </a:r>
            <a:r>
              <a:rPr lang="en-US" altLang="ja-JP" sz="1100" dirty="0"/>
              <a:t>Web </a:t>
            </a:r>
            <a:r>
              <a:rPr lang="ja-JP" altLang="en-US" sz="1100" dirty="0"/>
              <a:t>サーバーを一度停止し、再ビルドして再開する必要がある。</a:t>
            </a:r>
            <a:endParaRPr lang="en-US" altLang="ja-JP" sz="1100" dirty="0"/>
          </a:p>
          <a:p>
            <a:pPr>
              <a:lnSpc>
                <a:spcPct val="120000"/>
              </a:lnSpc>
            </a:pPr>
            <a:r>
              <a:rPr kumimoji="1" lang="en-US" altLang="ja-JP" sz="1600" dirty="0" err="1"/>
              <a:t>Vars.cs</a:t>
            </a:r>
            <a:r>
              <a:rPr kumimoji="1" lang="en-US" altLang="ja-JP" sz="1600" dirty="0"/>
              <a:t> </a:t>
            </a:r>
            <a:r>
              <a:rPr kumimoji="1" lang="ja-JP" altLang="en-US" sz="1600" dirty="0"/>
              <a:t>ファイルで設定できるセキュリティ強化内容には、以下のようなものがある。以下の項目名を </a:t>
            </a:r>
            <a:r>
              <a:rPr lang="en-US" altLang="ja-JP" sz="1600" dirty="0" err="1"/>
              <a:t>Vars.cs</a:t>
            </a:r>
            <a:r>
              <a:rPr lang="en-US" altLang="ja-JP" sz="1600" dirty="0"/>
              <a:t> </a:t>
            </a:r>
            <a:r>
              <a:rPr lang="ja-JP" altLang="en-US" sz="1600" dirty="0"/>
              <a:t>ファイル内で検索し、その部分の値を変更すること。</a:t>
            </a:r>
            <a:endParaRPr kumimoji="1" lang="en-US" altLang="ja-JP" sz="1600" dirty="0"/>
          </a:p>
          <a:p>
            <a:pPr marL="914400" lvl="1" indent="-457200">
              <a:lnSpc>
                <a:spcPct val="120000"/>
              </a:lnSpc>
              <a:buFont typeface="+mj-lt"/>
              <a:buAutoNum type="arabicPeriod"/>
            </a:pPr>
            <a:r>
              <a:rPr lang="en-US" altLang="ja-JP" sz="1400" dirty="0"/>
              <a:t>『</a:t>
            </a:r>
            <a:r>
              <a:rPr lang="en-US" altLang="ja-JP" sz="1400" dirty="0" err="1"/>
              <a:t>AutomaticRedirectToHttpsIfPossible</a:t>
            </a:r>
            <a:r>
              <a:rPr lang="en-US" altLang="ja-JP" sz="1400" dirty="0"/>
              <a:t>』 </a:t>
            </a:r>
            <a:r>
              <a:rPr lang="ja-JP" altLang="en-US" sz="1400" dirty="0"/>
              <a:t>設定項目</a:t>
            </a:r>
            <a:br>
              <a:rPr lang="en-US" altLang="ja-JP" sz="1400" dirty="0"/>
            </a:br>
            <a:r>
              <a:rPr lang="en-US" altLang="ja-JP" sz="1400" dirty="0"/>
              <a:t>true </a:t>
            </a:r>
            <a:r>
              <a:rPr lang="ja-JP" altLang="en-US" sz="1400" dirty="0"/>
              <a:t>に変更すると、</a:t>
            </a:r>
            <a:r>
              <a:rPr lang="en-US" altLang="ja-JP" sz="1400" dirty="0"/>
              <a:t>HTTP </a:t>
            </a:r>
            <a:r>
              <a:rPr lang="ja-JP" altLang="en-US" sz="1400" dirty="0"/>
              <a:t>ポートへのアクセス時に自動的に </a:t>
            </a:r>
            <a:r>
              <a:rPr lang="en-US" altLang="ja-JP" sz="1400" dirty="0"/>
              <a:t>HTTPS </a:t>
            </a:r>
            <a:r>
              <a:rPr lang="ja-JP" altLang="en-US" sz="1400" dirty="0"/>
              <a:t>ポートにリダイレクトするようになり、</a:t>
            </a:r>
            <a:r>
              <a:rPr lang="en-US" altLang="ja-JP" sz="1400" dirty="0"/>
              <a:t>HTTP </a:t>
            </a:r>
            <a:r>
              <a:rPr lang="ja-JP" altLang="en-US" sz="1400" dirty="0"/>
              <a:t>の使用が禁止される。</a:t>
            </a:r>
            <a:endParaRPr lang="en-US" altLang="ja-JP" sz="1400" dirty="0"/>
          </a:p>
          <a:p>
            <a:pPr marL="914400" lvl="1" indent="-457200">
              <a:lnSpc>
                <a:spcPct val="120000"/>
              </a:lnSpc>
              <a:buFont typeface="+mj-lt"/>
              <a:buAutoNum type="arabicPeriod"/>
            </a:pPr>
            <a:r>
              <a:rPr kumimoji="1" lang="en-US" altLang="ja-JP" sz="1400" dirty="0"/>
              <a:t>『</a:t>
            </a:r>
            <a:r>
              <a:rPr lang="en-US" altLang="ja-JP" sz="1400" dirty="0" err="1"/>
              <a:t>ClientCertficateMode</a:t>
            </a:r>
            <a:r>
              <a:rPr lang="en-US" altLang="ja-JP" sz="1400" dirty="0"/>
              <a:t>』 </a:t>
            </a:r>
            <a:r>
              <a:rPr lang="ja-JP" altLang="en-US" sz="1400" dirty="0"/>
              <a:t>設定項目</a:t>
            </a:r>
            <a:br>
              <a:rPr lang="en-US" altLang="ja-JP" sz="1400" dirty="0"/>
            </a:br>
            <a:r>
              <a:rPr lang="en-US" altLang="ja-JP" sz="1400" dirty="0" err="1"/>
              <a:t>ClientCertificateMode.RequireCertificate</a:t>
            </a:r>
            <a:r>
              <a:rPr lang="en-US" altLang="ja-JP" sz="1400" dirty="0"/>
              <a:t> </a:t>
            </a:r>
            <a:r>
              <a:rPr lang="ja-JP" altLang="en-US" sz="1400" dirty="0"/>
              <a:t>に変更すると、クライアント証明書認証を要求するようになる。クライアント証明書認証の検証方法は、デフォルト </a:t>
            </a:r>
            <a:r>
              <a:rPr lang="en-US" altLang="ja-JP" sz="1400" dirty="0"/>
              <a:t>(</a:t>
            </a:r>
            <a:r>
              <a:rPr lang="ja-JP" altLang="en-US" sz="1400" dirty="0"/>
              <a:t>サンプル</a:t>
            </a:r>
            <a:r>
              <a:rPr lang="en-US" altLang="ja-JP" sz="1400" dirty="0"/>
              <a:t>) </a:t>
            </a:r>
            <a:r>
              <a:rPr lang="ja-JP" altLang="en-US" sz="1400" dirty="0"/>
              <a:t>として、</a:t>
            </a:r>
            <a:r>
              <a:rPr lang="en-US" altLang="ja-JP" sz="1400" dirty="0" err="1"/>
              <a:t>Vars.cs</a:t>
            </a:r>
            <a:r>
              <a:rPr lang="en-US" altLang="ja-JP" sz="1400" dirty="0"/>
              <a:t> </a:t>
            </a:r>
            <a:r>
              <a:rPr lang="ja-JP" altLang="en-US" sz="1400" dirty="0"/>
              <a:t>に記載のとおりであるが、</a:t>
            </a:r>
            <a:r>
              <a:rPr lang="en-US" altLang="ja-JP" sz="1400" dirty="0"/>
              <a:t>『</a:t>
            </a:r>
            <a:r>
              <a:rPr lang="en-US" altLang="ja-JP" sz="1400" dirty="0" err="1"/>
              <a:t>ClientCertificateValidatorAsync</a:t>
            </a:r>
            <a:r>
              <a:rPr lang="en-US" altLang="ja-JP" sz="1400" dirty="0"/>
              <a:t>』 </a:t>
            </a:r>
            <a:r>
              <a:rPr lang="ja-JP" altLang="en-US" sz="1400" dirty="0"/>
              <a:t>コールバック関数の定義を変更することにより、</a:t>
            </a:r>
            <a:r>
              <a:rPr lang="en-US" altLang="ja-JP" sz="1400" dirty="0" err="1"/>
              <a:t>Vars.cs</a:t>
            </a:r>
            <a:r>
              <a:rPr lang="en-US" altLang="ja-JP" sz="1400" dirty="0"/>
              <a:t> </a:t>
            </a:r>
            <a:r>
              <a:rPr lang="ja-JP" altLang="en-US" sz="1400" dirty="0"/>
              <a:t>ファイルの検証ルールの定義を自由に変更することも可能である。</a:t>
            </a:r>
            <a:br>
              <a:rPr lang="en-US" altLang="ja-JP" sz="1400" dirty="0"/>
            </a:br>
            <a:r>
              <a:rPr lang="ja-JP" altLang="en-US" sz="1400" dirty="0"/>
              <a:t>ソースコードツリーに予めサンプルとしてクライアント証明書ファイルが埋め込まれており、独自 </a:t>
            </a:r>
            <a:r>
              <a:rPr lang="en-US" altLang="ja-JP" sz="1400" dirty="0"/>
              <a:t>CA </a:t>
            </a:r>
            <a:r>
              <a:rPr lang="ja-JP" altLang="en-US" sz="1400" dirty="0"/>
              <a:t>およびクライアント証明書認証を生成するための </a:t>
            </a:r>
            <a:r>
              <a:rPr lang="en-US" altLang="ja-JP" sz="1400" dirty="0"/>
              <a:t>OpenSSL </a:t>
            </a:r>
            <a:r>
              <a:rPr lang="ja-JP" altLang="en-US" sz="1400" dirty="0"/>
              <a:t>コマンドの使い方の解説も記載されている。詳しくは </a:t>
            </a:r>
            <a:r>
              <a:rPr lang="en-US" altLang="ja-JP" sz="1400" u="sng" dirty="0">
                <a:solidFill>
                  <a:srgbClr val="0000FF"/>
                </a:solidFill>
              </a:rPr>
              <a:t>https://github.com/IPA-CyberLab/IPA-DN-ThinController-Private/tree/eac4e79025639c9e95dc3615c618f73fa308fefa/Vars/VarResources/VarResources/ThinWebClient_ClientCertAuth_SampleCerts/</a:t>
            </a:r>
            <a:r>
              <a:rPr lang="ja-JP" altLang="en-US" sz="1400" dirty="0"/>
              <a:t> の「シン・テレワークシステム </a:t>
            </a:r>
            <a:r>
              <a:rPr lang="en-US" altLang="ja-JP" sz="1400" dirty="0"/>
              <a:t>HTML5 </a:t>
            </a:r>
            <a:r>
              <a:rPr lang="ja-JP" altLang="en-US" sz="1400" dirty="0"/>
              <a:t>版 </a:t>
            </a:r>
            <a:r>
              <a:rPr lang="en-US" altLang="ja-JP" sz="1400" dirty="0"/>
              <a:t>Web </a:t>
            </a:r>
            <a:r>
              <a:rPr lang="ja-JP" altLang="en-US" sz="1400" dirty="0"/>
              <a:t>クライアントの </a:t>
            </a:r>
            <a:r>
              <a:rPr lang="en-US" altLang="ja-JP" sz="1400" dirty="0"/>
              <a:t>Web </a:t>
            </a:r>
            <a:r>
              <a:rPr lang="ja-JP" altLang="en-US" sz="1400" dirty="0"/>
              <a:t>サーバーで使用できる </a:t>
            </a:r>
            <a:r>
              <a:rPr lang="en-US" altLang="ja-JP" sz="1400" dirty="0"/>
              <a:t>HTML5 </a:t>
            </a:r>
            <a:r>
              <a:rPr lang="ja-JP" altLang="en-US" sz="1400" dirty="0"/>
              <a:t>クライアント証明書認証のルート </a:t>
            </a:r>
            <a:r>
              <a:rPr lang="en-US" altLang="ja-JP" sz="1400" dirty="0"/>
              <a:t>CA </a:t>
            </a:r>
            <a:r>
              <a:rPr lang="ja-JP" altLang="en-US" sz="1400" dirty="0"/>
              <a:t>証明書およびクライアント証明書の </a:t>
            </a:r>
            <a:r>
              <a:rPr lang="en-US" altLang="ja-JP" sz="1400" dirty="0"/>
              <a:t>OpenSSL </a:t>
            </a:r>
            <a:r>
              <a:rPr lang="ja-JP" altLang="en-US" sz="1400" dirty="0"/>
              <a:t>コマンドを用いた簡易的な作成方法の説明書」が有益である。</a:t>
            </a:r>
            <a:endParaRPr lang="en-US" altLang="ja-JP" sz="1400" dirty="0"/>
          </a:p>
          <a:p>
            <a:pPr marL="914400" lvl="1" indent="-457200">
              <a:lnSpc>
                <a:spcPct val="120000"/>
              </a:lnSpc>
              <a:buFont typeface="+mj-lt"/>
              <a:buAutoNum type="arabicPeriod"/>
            </a:pPr>
            <a:r>
              <a:rPr kumimoji="1" lang="en-US" altLang="ja-JP" sz="1400" dirty="0"/>
              <a:t>『</a:t>
            </a:r>
            <a:r>
              <a:rPr lang="en-US" altLang="ja-JP" sz="1400" dirty="0" err="1"/>
              <a:t>SendOtpEmailAsync</a:t>
            </a:r>
            <a:r>
              <a:rPr kumimoji="1" lang="en-US" altLang="ja-JP" sz="1400" dirty="0"/>
              <a:t>』 </a:t>
            </a:r>
            <a:r>
              <a:rPr lang="ja-JP" altLang="en-US" sz="1400" dirty="0"/>
              <a:t>設定項目</a:t>
            </a:r>
            <a:br>
              <a:rPr kumimoji="1" lang="en-US" altLang="ja-JP" sz="1400" dirty="0"/>
            </a:br>
            <a:r>
              <a:rPr kumimoji="1" lang="en-US" altLang="ja-JP" sz="1400" dirty="0"/>
              <a:t>OTP </a:t>
            </a:r>
            <a:r>
              <a:rPr kumimoji="1" lang="ja-JP" altLang="en-US" sz="1400" dirty="0"/>
              <a:t>のメールまたは </a:t>
            </a:r>
            <a:r>
              <a:rPr kumimoji="1" lang="en-US" altLang="ja-JP" sz="1400" dirty="0"/>
              <a:t>SMS </a:t>
            </a:r>
            <a:r>
              <a:rPr kumimoji="1" lang="ja-JP" altLang="en-US" sz="1400" dirty="0"/>
              <a:t>の送信方法や文面を変更することができる。</a:t>
            </a:r>
            <a:endParaRPr kumimoji="1" lang="en-US" altLang="ja-JP"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9-12. </a:t>
            </a:r>
            <a:r>
              <a:rPr lang="ja-JP" altLang="en-US" sz="3200" dirty="0"/>
              <a:t>「</a:t>
            </a:r>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サーバー」で推奨されるセキュリティ設定の方法</a:t>
            </a:r>
            <a:endParaRPr kumimoji="1" lang="ja-JP" altLang="en-US" sz="3200" dirty="0"/>
          </a:p>
        </p:txBody>
      </p:sp>
    </p:spTree>
    <p:extLst>
      <p:ext uri="{BB962C8B-B14F-4D97-AF65-F5344CB8AC3E}">
        <p14:creationId xmlns:p14="http://schemas.microsoft.com/office/powerpoint/2010/main" val="136941577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72746"/>
            <a:ext cx="11545223" cy="5558641"/>
          </a:xfrm>
        </p:spPr>
        <p:txBody>
          <a:bodyPr>
            <a:normAutofit fontScale="92500" lnSpcReduction="10000"/>
          </a:bodyPr>
          <a:lstStyle/>
          <a:p>
            <a:pPr marL="0" indent="0">
              <a:buNone/>
            </a:pPr>
            <a:r>
              <a:rPr lang="en-US" altLang="ja-JP" sz="1600" dirty="0"/>
              <a:t>(1) </a:t>
            </a:r>
            <a:r>
              <a:rPr lang="ja-JP" altLang="en-US" sz="1600" dirty="0"/>
              <a:t>背景</a:t>
            </a:r>
            <a:endParaRPr lang="en-US" altLang="ja-JP" sz="1600" dirty="0"/>
          </a:p>
          <a:p>
            <a:r>
              <a:rPr lang="en-US" altLang="ja-JP" sz="1600" dirty="0"/>
              <a:t>HTML5 </a:t>
            </a:r>
            <a:r>
              <a:rPr lang="ja-JP" altLang="en-US" sz="1600" dirty="0"/>
              <a:t>版 </a:t>
            </a:r>
            <a:r>
              <a:rPr lang="en-US" altLang="ja-JP" sz="1600" dirty="0"/>
              <a:t>Web </a:t>
            </a:r>
            <a:r>
              <a:rPr lang="ja-JP" altLang="en-US" sz="1600" dirty="0"/>
              <a:t>クライアントは、中継ゲートウェイとの間で </a:t>
            </a:r>
            <a:r>
              <a:rPr lang="en-US" altLang="ja-JP" sz="1600" dirty="0" err="1"/>
              <a:t>WebSocket</a:t>
            </a:r>
            <a:r>
              <a:rPr lang="en-US" altLang="ja-JP" sz="1600" dirty="0"/>
              <a:t> </a:t>
            </a:r>
            <a:r>
              <a:rPr lang="ja-JP" altLang="en-US" sz="1600" dirty="0"/>
              <a:t>プロトコルを用いた通信を行なう。この際に、</a:t>
            </a:r>
            <a:r>
              <a:rPr lang="en-US" altLang="ja-JP" sz="1600" dirty="0"/>
              <a:t>SSL </a:t>
            </a:r>
            <a:r>
              <a:rPr lang="ja-JP" altLang="en-US" sz="1600" dirty="0"/>
              <a:t>通信が必要である。そして、</a:t>
            </a:r>
            <a:r>
              <a:rPr lang="en-US" altLang="ja-JP" sz="1600" dirty="0"/>
              <a:t>SSL </a:t>
            </a:r>
            <a:r>
              <a:rPr lang="ja-JP" altLang="en-US" sz="1600" dirty="0"/>
              <a:t>通信を行なうには、</a:t>
            </a:r>
            <a:r>
              <a:rPr lang="en-US" altLang="ja-JP" sz="1600" dirty="0"/>
              <a:t>DNS FQDN </a:t>
            </a:r>
            <a:r>
              <a:rPr lang="ja-JP" altLang="en-US" sz="1600" dirty="0"/>
              <a:t>名と、その </a:t>
            </a:r>
            <a:r>
              <a:rPr lang="en-US" altLang="ja-JP" sz="1600" dirty="0"/>
              <a:t>DNS FQDN </a:t>
            </a:r>
            <a:r>
              <a:rPr lang="ja-JP" altLang="en-US" sz="1600" dirty="0"/>
              <a:t>名と合致する </a:t>
            </a:r>
            <a:r>
              <a:rPr lang="en-US" altLang="ja-JP" sz="1600" dirty="0"/>
              <a:t>SSL </a:t>
            </a:r>
            <a:r>
              <a:rPr lang="ja-JP" altLang="en-US" sz="1600" dirty="0"/>
              <a:t>証明書を中継ゲートウェイが </a:t>
            </a:r>
            <a:r>
              <a:rPr lang="en-US" altLang="ja-JP" sz="1600" dirty="0"/>
              <a:t>Web </a:t>
            </a:r>
            <a:r>
              <a:rPr lang="ja-JP" altLang="en-US" sz="1600" dirty="0"/>
              <a:t>ブラウザに対して提示する必要がある。</a:t>
            </a:r>
            <a:endParaRPr lang="en-US" altLang="ja-JP" sz="1600" dirty="0"/>
          </a:p>
          <a:p>
            <a:r>
              <a:rPr lang="ja-JP" altLang="en-US" sz="1600" dirty="0"/>
              <a:t>この </a:t>
            </a:r>
            <a:r>
              <a:rPr lang="en-US" altLang="ja-JP" sz="1600" dirty="0" err="1"/>
              <a:t>WebSocket</a:t>
            </a:r>
            <a:r>
              <a:rPr lang="en-US" altLang="ja-JP" sz="1600" dirty="0"/>
              <a:t> </a:t>
            </a:r>
            <a:r>
              <a:rPr lang="ja-JP" altLang="en-US" sz="1600" dirty="0"/>
              <a:t>用 </a:t>
            </a:r>
            <a:r>
              <a:rPr lang="en-US" altLang="ja-JP" sz="1600" dirty="0"/>
              <a:t>SSL </a:t>
            </a:r>
            <a:r>
              <a:rPr lang="ja-JP" altLang="en-US" sz="1600" dirty="0"/>
              <a:t>証明書の取得、更新、全中継ゲートウェイへの配布は、大変な作業である。そこで、シン・テレワークシステム 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サーバーには、これを代行する機能が備わっている。</a:t>
            </a:r>
            <a:endParaRPr lang="en-US" altLang="ja-JP" sz="1600" dirty="0"/>
          </a:p>
          <a:p>
            <a:r>
              <a:rPr lang="ja-JP" altLang="en-US" sz="1600" dirty="0"/>
              <a:t>シン・テレワークシステムのソースコードのデフォルトでは、「</a:t>
            </a:r>
            <a:r>
              <a:rPr lang="en-US" altLang="ja-JP" sz="1600" dirty="0"/>
              <a:t>websocket.jp</a:t>
            </a:r>
            <a:r>
              <a:rPr lang="ja-JP" altLang="en-US" sz="1600" dirty="0"/>
              <a:t>」という名前のドメインを </a:t>
            </a:r>
            <a:r>
              <a:rPr lang="en-US" altLang="ja-JP" sz="1600" dirty="0" err="1"/>
              <a:t>WebSocket</a:t>
            </a:r>
            <a:r>
              <a:rPr lang="en-US" altLang="ja-JP" sz="1600" dirty="0"/>
              <a:t> </a:t>
            </a:r>
            <a:r>
              <a:rPr lang="ja-JP" altLang="en-US" sz="1600" dirty="0"/>
              <a:t>通信に使用するように設定されている。これは、以下の </a:t>
            </a:r>
            <a:r>
              <a:rPr lang="en-US" altLang="ja-JP" sz="1600" dirty="0"/>
              <a:t>2 </a:t>
            </a:r>
            <a:r>
              <a:rPr lang="ja-JP" altLang="en-US" sz="1600" dirty="0" err="1"/>
              <a:t>つの</a:t>
            </a:r>
            <a:r>
              <a:rPr lang="ja-JP" altLang="en-US" sz="1600" dirty="0"/>
              <a:t>仕組みによって構成されている。</a:t>
            </a:r>
            <a:endParaRPr lang="en-US" altLang="ja-JP" sz="1600" dirty="0"/>
          </a:p>
          <a:p>
            <a:pPr marL="800100" lvl="1" indent="-342900">
              <a:buFont typeface="+mj-lt"/>
              <a:buAutoNum type="arabicPeriod"/>
            </a:pPr>
            <a:r>
              <a:rPr lang="en-US" altLang="ja-JP" sz="1200" dirty="0"/>
              <a:t>IPv4 </a:t>
            </a:r>
            <a:r>
              <a:rPr lang="ja-JP" altLang="en-US" sz="1200" dirty="0"/>
              <a:t>アドレスを示す文字列を含む、例えば 「</a:t>
            </a:r>
            <a:r>
              <a:rPr lang="en-US" altLang="ja-JP" sz="1200" dirty="0"/>
              <a:t>ws-1-2-3-4.websocket.jp</a:t>
            </a:r>
            <a:r>
              <a:rPr lang="ja-JP" altLang="en-US" sz="1200" dirty="0"/>
              <a:t>」 というような </a:t>
            </a:r>
            <a:r>
              <a:rPr lang="en-US" altLang="ja-JP" sz="1200" dirty="0"/>
              <a:t>FQDN </a:t>
            </a:r>
            <a:r>
              <a:rPr lang="ja-JP" altLang="en-US" sz="1200" dirty="0"/>
              <a:t>が、「</a:t>
            </a:r>
            <a:r>
              <a:rPr lang="en-US" altLang="ja-JP" sz="1200" dirty="0"/>
              <a:t>websocket.jp</a:t>
            </a:r>
            <a:r>
              <a:rPr lang="ja-JP" altLang="en-US" sz="1200" dirty="0"/>
              <a:t>」の </a:t>
            </a:r>
            <a:r>
              <a:rPr lang="en-US" altLang="ja-JP" sz="1200" dirty="0"/>
              <a:t>DNS </a:t>
            </a:r>
            <a:r>
              <a:rPr lang="ja-JP" altLang="en-US" sz="1200" dirty="0"/>
              <a:t>権威サーバーによって、自動的に「</a:t>
            </a:r>
            <a:r>
              <a:rPr lang="en-US" altLang="ja-JP" sz="1200" dirty="0"/>
              <a:t>1.2.3.4</a:t>
            </a:r>
            <a:r>
              <a:rPr lang="ja-JP" altLang="en-US" sz="1200" dirty="0"/>
              <a:t>」という </a:t>
            </a:r>
            <a:r>
              <a:rPr lang="en-US" altLang="ja-JP" sz="1200" dirty="0"/>
              <a:t>IPv4 </a:t>
            </a:r>
            <a:r>
              <a:rPr lang="ja-JP" altLang="en-US" sz="1200" dirty="0"/>
              <a:t>アドレスとして解決される仕組み。</a:t>
            </a:r>
            <a:endParaRPr lang="en-US" altLang="ja-JP" sz="1200" dirty="0"/>
          </a:p>
          <a:p>
            <a:pPr marL="800100" lvl="1" indent="-342900">
              <a:buFont typeface="+mj-lt"/>
              <a:buAutoNum type="arabicPeriod"/>
            </a:pPr>
            <a:r>
              <a:rPr lang="ja-JP" altLang="en-US" sz="1200" dirty="0"/>
              <a:t>「</a:t>
            </a:r>
            <a:r>
              <a:rPr lang="en-US" altLang="ja-JP" sz="1200" dirty="0"/>
              <a:t>*.websocket.jp</a:t>
            </a:r>
            <a:r>
              <a:rPr lang="ja-JP" altLang="en-US" sz="1200" dirty="0"/>
              <a:t>」という </a:t>
            </a:r>
            <a:r>
              <a:rPr lang="en-US" altLang="ja-JP" sz="1200" dirty="0"/>
              <a:t>Subject </a:t>
            </a:r>
            <a:r>
              <a:rPr lang="ja-JP" altLang="en-US" sz="1200" dirty="0"/>
              <a:t>名を含む </a:t>
            </a:r>
            <a:r>
              <a:rPr lang="en-US" altLang="ja-JP" sz="1200" dirty="0"/>
              <a:t>X.509 SSL </a:t>
            </a:r>
            <a:r>
              <a:rPr lang="ja-JP" altLang="en-US" sz="1200" dirty="0"/>
              <a:t>証明書および秘密鍵が供給され、全中継ゲートウェイに自動的に配布される仕組み。</a:t>
            </a:r>
            <a:endParaRPr lang="en-US" altLang="ja-JP" sz="1200" dirty="0"/>
          </a:p>
          <a:p>
            <a:r>
              <a:rPr lang="ja-JP" altLang="en-US" sz="1600" dirty="0"/>
              <a:t>上記の「</a:t>
            </a:r>
            <a:r>
              <a:rPr lang="en-US" altLang="ja-JP" sz="1600" dirty="0"/>
              <a:t>websocket.jp</a:t>
            </a:r>
            <a:r>
              <a:rPr lang="ja-JP" altLang="en-US" sz="1600" dirty="0"/>
              <a:t>」は、シン・テレワークシステムの本ソースコードを利用してシステムを構築しようとするユーザーの方々が、デフォルトで即日本ソースコードを利用してテストできるようにするための、サンプルの </a:t>
            </a:r>
            <a:r>
              <a:rPr lang="en-US" altLang="ja-JP" sz="1600" dirty="0"/>
              <a:t>DNS </a:t>
            </a:r>
            <a:r>
              <a:rPr lang="ja-JP" altLang="en-US" sz="1600" dirty="0"/>
              <a:t>および証明書インフラストラクチャとして、「</a:t>
            </a:r>
            <a:r>
              <a:rPr lang="en-US" altLang="ja-JP" sz="1600" dirty="0"/>
              <a:t>NTT </a:t>
            </a:r>
            <a:r>
              <a:rPr lang="ja-JP" altLang="en-US" sz="1600" dirty="0"/>
              <a:t>東日本</a:t>
            </a:r>
            <a:r>
              <a:rPr lang="en-US" altLang="ja-JP" sz="1600" dirty="0"/>
              <a:t>-IPA </a:t>
            </a:r>
            <a:r>
              <a:rPr lang="ja-JP" altLang="en-US" sz="1600" dirty="0"/>
              <a:t>シン・テレワークシステム」の開発チームによって、無償・無保証で運用されている、デフォルトのサンプルインフラである。</a:t>
            </a:r>
            <a:endParaRPr lang="en-US" altLang="ja-JP" sz="1600" dirty="0"/>
          </a:p>
          <a:p>
            <a:r>
              <a:rPr lang="ja-JP" altLang="en-US" sz="1600" dirty="0">
                <a:solidFill>
                  <a:srgbClr val="0000FF"/>
                </a:solidFill>
              </a:rPr>
              <a:t>本文書の記載に基づき、「</a:t>
            </a:r>
            <a:r>
              <a:rPr lang="en-US" altLang="ja-JP" sz="1600" dirty="0">
                <a:solidFill>
                  <a:srgbClr val="0000FF"/>
                </a:solidFill>
              </a:rPr>
              <a:t>NTT </a:t>
            </a:r>
            <a:r>
              <a:rPr lang="ja-JP" altLang="en-US" sz="1600" dirty="0">
                <a:solidFill>
                  <a:srgbClr val="0000FF"/>
                </a:solidFill>
              </a:rPr>
              <a:t>東日本</a:t>
            </a:r>
            <a:r>
              <a:rPr lang="en-US" altLang="ja-JP" sz="1600" dirty="0">
                <a:solidFill>
                  <a:srgbClr val="0000FF"/>
                </a:solidFill>
              </a:rPr>
              <a:t>-IPA </a:t>
            </a:r>
            <a:r>
              <a:rPr lang="ja-JP" altLang="en-US" sz="1600" dirty="0">
                <a:solidFill>
                  <a:srgbClr val="0000FF"/>
                </a:solidFill>
              </a:rPr>
              <a:t>シン・テレワークシステム」の開発チームは、同チームが生成し保有・保管している「</a:t>
            </a:r>
            <a:r>
              <a:rPr lang="en-US" altLang="ja-JP" sz="1600" dirty="0">
                <a:solidFill>
                  <a:srgbClr val="0000FF"/>
                </a:solidFill>
              </a:rPr>
              <a:t>websocket.jp</a:t>
            </a:r>
            <a:r>
              <a:rPr lang="ja-JP" altLang="en-US" sz="1600" dirty="0">
                <a:solidFill>
                  <a:srgbClr val="0000FF"/>
                </a:solidFill>
              </a:rPr>
              <a:t>」サンプルドメイン用の証明書の秘密鍵ファイルについて、任意の方々に対して無償・無保証で実験的に利用する権限を許諾する。また、任意の方々に対して、「</a:t>
            </a:r>
            <a:r>
              <a:rPr lang="en-US" altLang="ja-JP" sz="1600" dirty="0">
                <a:solidFill>
                  <a:srgbClr val="0000FF"/>
                </a:solidFill>
              </a:rPr>
              <a:t>websocket.jp</a:t>
            </a:r>
            <a:r>
              <a:rPr lang="ja-JP" altLang="en-US" sz="1600" dirty="0">
                <a:solidFill>
                  <a:srgbClr val="0000FF"/>
                </a:solidFill>
              </a:rPr>
              <a:t>」サンプルドメイン配下のホスト名を示す </a:t>
            </a:r>
            <a:r>
              <a:rPr lang="en-US" altLang="ja-JP" sz="1600" dirty="0">
                <a:solidFill>
                  <a:srgbClr val="0000FF"/>
                </a:solidFill>
              </a:rPr>
              <a:t>Web </a:t>
            </a:r>
            <a:r>
              <a:rPr lang="ja-JP" altLang="en-US" sz="1600" dirty="0">
                <a:solidFill>
                  <a:srgbClr val="0000FF"/>
                </a:solidFill>
              </a:rPr>
              <a:t>サーバーや </a:t>
            </a:r>
            <a:r>
              <a:rPr lang="en-US" altLang="ja-JP" sz="1600" dirty="0" err="1">
                <a:solidFill>
                  <a:srgbClr val="0000FF"/>
                </a:solidFill>
              </a:rPr>
              <a:t>WebSocket</a:t>
            </a:r>
            <a:r>
              <a:rPr lang="ja-JP" altLang="en-US" sz="1600" dirty="0">
                <a:solidFill>
                  <a:srgbClr val="0000FF"/>
                </a:solidFill>
              </a:rPr>
              <a:t> サーバーを構築する権限を許諾する。この場合、</a:t>
            </a:r>
            <a:r>
              <a:rPr lang="en-US" altLang="ja-JP" sz="1600" dirty="0">
                <a:solidFill>
                  <a:srgbClr val="0000FF"/>
                </a:solidFill>
              </a:rPr>
              <a:t>"websocket.jp" </a:t>
            </a:r>
            <a:r>
              <a:rPr lang="ja-JP" altLang="en-US" sz="1600" dirty="0">
                <a:solidFill>
                  <a:srgbClr val="0000FF"/>
                </a:solidFill>
              </a:rPr>
              <a:t>ドメインの </a:t>
            </a:r>
            <a:r>
              <a:rPr lang="en-US" altLang="ja-JP" sz="1600" dirty="0">
                <a:solidFill>
                  <a:srgbClr val="0000FF"/>
                </a:solidFill>
              </a:rPr>
              <a:t>SSL </a:t>
            </a:r>
            <a:r>
              <a:rPr lang="ja-JP" altLang="en-US" sz="1600" dirty="0">
                <a:solidFill>
                  <a:srgbClr val="0000FF"/>
                </a:solidFill>
              </a:rPr>
              <a:t>証明書の秘密鍵はすべての方々に対して利用可能であるため、</a:t>
            </a:r>
            <a:r>
              <a:rPr lang="en-US" altLang="ja-JP" sz="1600" dirty="0">
                <a:solidFill>
                  <a:srgbClr val="0000FF"/>
                </a:solidFill>
              </a:rPr>
              <a:t>"websocket.jp" </a:t>
            </a:r>
            <a:r>
              <a:rPr lang="ja-JP" altLang="en-US" sz="1600" dirty="0">
                <a:solidFill>
                  <a:srgbClr val="0000FF"/>
                </a:solidFill>
              </a:rPr>
              <a:t>ドメインに対する </a:t>
            </a:r>
            <a:r>
              <a:rPr lang="en-US" altLang="ja-JP" sz="1600" dirty="0">
                <a:solidFill>
                  <a:srgbClr val="0000FF"/>
                </a:solidFill>
              </a:rPr>
              <a:t>SSL </a:t>
            </a:r>
            <a:r>
              <a:rPr lang="ja-JP" altLang="en-US" sz="1600" dirty="0">
                <a:solidFill>
                  <a:srgbClr val="0000FF"/>
                </a:solidFill>
              </a:rPr>
              <a:t>通信は、すべての方々が傍受したり書き換えたりすることが可能であることに注意した上で、</a:t>
            </a:r>
            <a:r>
              <a:rPr lang="en-US" altLang="ja-JP" sz="1600" dirty="0" err="1">
                <a:solidFill>
                  <a:srgbClr val="0000FF"/>
                </a:solidFill>
              </a:rPr>
              <a:t>WebSocket</a:t>
            </a:r>
            <a:r>
              <a:rPr lang="en-US" altLang="ja-JP" sz="1600" dirty="0">
                <a:solidFill>
                  <a:srgbClr val="0000FF"/>
                </a:solidFill>
              </a:rPr>
              <a:t> </a:t>
            </a:r>
            <a:r>
              <a:rPr lang="ja-JP" altLang="en-US" sz="1600" dirty="0">
                <a:solidFill>
                  <a:srgbClr val="0000FF"/>
                </a:solidFill>
              </a:rPr>
              <a:t>を利用するための技術的サンプルとして、</a:t>
            </a:r>
            <a:r>
              <a:rPr lang="en-US" altLang="ja-JP" sz="1600" dirty="0">
                <a:solidFill>
                  <a:srgbClr val="0000FF"/>
                </a:solidFill>
              </a:rPr>
              <a:t>"websocket.jp" </a:t>
            </a:r>
            <a:r>
              <a:rPr lang="ja-JP" altLang="en-US" sz="1600" dirty="0">
                <a:solidFill>
                  <a:srgbClr val="0000FF"/>
                </a:solidFill>
              </a:rPr>
              <a:t>ドメインに対する </a:t>
            </a:r>
            <a:r>
              <a:rPr lang="en-US" altLang="ja-JP" sz="1600" dirty="0">
                <a:solidFill>
                  <a:srgbClr val="0000FF"/>
                </a:solidFill>
              </a:rPr>
              <a:t>SSL </a:t>
            </a:r>
            <a:r>
              <a:rPr lang="ja-JP" altLang="en-US" sz="1600" dirty="0">
                <a:solidFill>
                  <a:srgbClr val="0000FF"/>
                </a:solidFill>
              </a:rPr>
              <a:t>通信を利用すること。</a:t>
            </a:r>
            <a:endParaRPr lang="en-US" altLang="ja-JP" sz="1600" dirty="0">
              <a:solidFill>
                <a:srgbClr val="0000FF"/>
              </a:solidFill>
            </a:endParaRPr>
          </a:p>
          <a:p>
            <a:pPr lvl="1"/>
            <a:r>
              <a:rPr lang="en-US" altLang="ja-JP" sz="1200" dirty="0">
                <a:solidFill>
                  <a:srgbClr val="0000FF"/>
                </a:solidFill>
              </a:rPr>
              <a:t>The development team of "NTT East Japan-IPA Thin Telework System" hereby authorizes any person to use the private key file of the certificate for the "websocket.jp" sample domain generated, owned and stored by our team. In addition, the team grants to any person the authority to build a Web server or a </a:t>
            </a:r>
            <a:r>
              <a:rPr lang="en-US" altLang="ja-JP" sz="1200" dirty="0" err="1">
                <a:solidFill>
                  <a:srgbClr val="0000FF"/>
                </a:solidFill>
              </a:rPr>
              <a:t>WebSocket</a:t>
            </a:r>
            <a:r>
              <a:rPr lang="en-US" altLang="ja-JP" sz="1200" dirty="0">
                <a:solidFill>
                  <a:srgbClr val="0000FF"/>
                </a:solidFill>
              </a:rPr>
              <a:t> server that indicates the host name under the "websocket.jp" sample domain. Note that in this case, the private key of the SSL certificate for the "websocket.jp" domain is available to all parties, so SSL communications to the "websocket.jp" domain can be intercepted and rewritten by any person.</a:t>
            </a:r>
          </a:p>
          <a:p>
            <a:r>
              <a:rPr lang="ja-JP" altLang="en-US" sz="1600" dirty="0"/>
              <a:t>このデフォルトの「</a:t>
            </a:r>
            <a:r>
              <a:rPr lang="en-US" altLang="ja-JP" sz="1600" dirty="0"/>
              <a:t>websocket.jp</a:t>
            </a:r>
            <a:r>
              <a:rPr lang="ja-JP" altLang="en-US" sz="1600" dirty="0"/>
              <a:t>」の存在により、シン・テレワークシステムの本ソースコードを利用してシステムを構築しようとするユーザーの方々は、ワイルドカード </a:t>
            </a:r>
            <a:r>
              <a:rPr lang="en-US" altLang="ja-JP" sz="1600" dirty="0"/>
              <a:t>DNS </a:t>
            </a:r>
            <a:r>
              <a:rPr lang="ja-JP" altLang="en-US" sz="1600" dirty="0"/>
              <a:t>および </a:t>
            </a:r>
            <a:r>
              <a:rPr lang="en-US" altLang="ja-JP" sz="1600" dirty="0"/>
              <a:t>SSL </a:t>
            </a:r>
            <a:r>
              <a:rPr lang="ja-JP" altLang="en-US" sz="1600" dirty="0"/>
              <a:t>証明書について難しい手順を踏むことなく、ひとまず、一時的に本ソースコードを用いて「</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サーバー」を構築して利用できるようになっているのである。</a:t>
            </a:r>
            <a:endParaRPr lang="en-US" altLang="ja-JP"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255</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9-13</a:t>
            </a:r>
            <a:r>
              <a:rPr lang="en-US" altLang="ja-JP" sz="2800" dirty="0"/>
              <a:t>. HTML5 </a:t>
            </a:r>
            <a:r>
              <a:rPr lang="ja-JP" altLang="en-US" sz="2800" dirty="0"/>
              <a:t>版 </a:t>
            </a:r>
            <a:r>
              <a:rPr lang="en-US" altLang="ja-JP" sz="2800" dirty="0"/>
              <a:t>Web </a:t>
            </a:r>
            <a:r>
              <a:rPr lang="ja-JP" altLang="en-US" sz="2800" dirty="0"/>
              <a:t>クライアントで使用される </a:t>
            </a:r>
            <a:r>
              <a:rPr kumimoji="1" lang="en-US" altLang="ja-JP" sz="2800" dirty="0" err="1"/>
              <a:t>WebSocket</a:t>
            </a:r>
            <a:r>
              <a:rPr kumimoji="1" lang="en-US" altLang="ja-JP" sz="2800" dirty="0"/>
              <a:t> </a:t>
            </a:r>
            <a:r>
              <a:rPr kumimoji="1" lang="ja-JP" altLang="en-US" sz="2800" dirty="0"/>
              <a:t>用ワイルドカード </a:t>
            </a:r>
            <a:r>
              <a:rPr kumimoji="1" lang="en-US" altLang="ja-JP" sz="2800" dirty="0"/>
              <a:t>DNS </a:t>
            </a:r>
            <a:r>
              <a:rPr kumimoji="1" lang="ja-JP" altLang="en-US" sz="2800" dirty="0"/>
              <a:t>サーバーおよび </a:t>
            </a:r>
            <a:r>
              <a:rPr kumimoji="1" lang="en-US" altLang="ja-JP" sz="2800" dirty="0"/>
              <a:t>SSL </a:t>
            </a:r>
            <a:r>
              <a:rPr kumimoji="1" lang="ja-JP" altLang="en-US" sz="2800" dirty="0"/>
              <a:t>証明書インフラの自前構築</a:t>
            </a:r>
          </a:p>
        </p:txBody>
      </p:sp>
    </p:spTree>
    <p:extLst>
      <p:ext uri="{BB962C8B-B14F-4D97-AF65-F5344CB8AC3E}">
        <p14:creationId xmlns:p14="http://schemas.microsoft.com/office/powerpoint/2010/main" val="307409055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801687"/>
          </a:xfrm>
        </p:spPr>
        <p:txBody>
          <a:bodyPr>
            <a:normAutofit/>
          </a:bodyPr>
          <a:lstStyle/>
          <a:p>
            <a:pPr marL="0" indent="0">
              <a:buNone/>
            </a:pPr>
            <a:r>
              <a:rPr kumimoji="1" lang="en-US" altLang="ja-JP" sz="1600" dirty="0"/>
              <a:t>(2) </a:t>
            </a:r>
            <a:r>
              <a:rPr kumimoji="1" lang="ja-JP" altLang="en-US" sz="1600" dirty="0"/>
              <a:t>サンプルの「</a:t>
            </a:r>
            <a:r>
              <a:rPr kumimoji="1" lang="en-US" altLang="ja-JP" sz="1600" dirty="0"/>
              <a:t>websocket</a:t>
            </a:r>
            <a:r>
              <a:rPr lang="en-US" altLang="ja-JP" sz="1600" dirty="0"/>
              <a:t>.jp</a:t>
            </a:r>
            <a:r>
              <a:rPr lang="ja-JP" altLang="en-US" sz="1600" dirty="0"/>
              <a:t>」を利用する場合のセキュリティおよび可用性の問題点</a:t>
            </a:r>
            <a:endParaRPr kumimoji="1" lang="en-US" altLang="ja-JP" sz="1600" dirty="0"/>
          </a:p>
          <a:p>
            <a:r>
              <a:rPr kumimoji="1" lang="en-US" altLang="ja-JP" sz="1600" dirty="0"/>
              <a:t>HTML5 </a:t>
            </a:r>
            <a:r>
              <a:rPr kumimoji="1" lang="ja-JP" altLang="en-US" sz="1600" dirty="0"/>
              <a:t>版 </a:t>
            </a:r>
            <a:r>
              <a:rPr kumimoji="1" lang="en-US" altLang="ja-JP" sz="1600" dirty="0"/>
              <a:t>Web </a:t>
            </a:r>
            <a:r>
              <a:rPr kumimoji="1" lang="ja-JP" altLang="en-US" sz="1600" dirty="0"/>
              <a:t>クライアントの構成において、サンプルの「</a:t>
            </a:r>
            <a:r>
              <a:rPr kumimoji="1" lang="en-US" altLang="ja-JP" sz="1600" dirty="0"/>
              <a:t>websocket.jp</a:t>
            </a:r>
            <a:r>
              <a:rPr kumimoji="1" lang="ja-JP" altLang="en-US" sz="1600" dirty="0"/>
              <a:t>」を利用することは便利であるが、以下のような問題がある。</a:t>
            </a:r>
            <a:endParaRPr kumimoji="1" lang="en-US" altLang="ja-JP" sz="1600" dirty="0"/>
          </a:p>
          <a:p>
            <a:pPr lvl="1">
              <a:buFont typeface="+mj-lt"/>
              <a:buAutoNum type="arabicPeriod"/>
            </a:pPr>
            <a:r>
              <a:rPr kumimoji="1" lang="ja-JP" altLang="en-US" sz="1200" dirty="0"/>
              <a:t>前頁の許諾文により、任意の方々に対して、「</a:t>
            </a:r>
            <a:r>
              <a:rPr kumimoji="1" lang="en-US" altLang="ja-JP" sz="1200" dirty="0"/>
              <a:t>websocket.j</a:t>
            </a:r>
            <a:r>
              <a:rPr lang="en-US" altLang="ja-JP" sz="1200" dirty="0"/>
              <a:t>p</a:t>
            </a:r>
            <a:r>
              <a:rPr lang="ja-JP" altLang="en-US" sz="1200" dirty="0"/>
              <a:t>」の秘密鍵の利用が許諾されていることから、当然、</a:t>
            </a:r>
            <a:r>
              <a:rPr lang="en-US" altLang="ja-JP" sz="1200" dirty="0"/>
              <a:t>websocket.jp </a:t>
            </a:r>
            <a:r>
              <a:rPr lang="ja-JP" altLang="en-US" sz="1200" dirty="0"/>
              <a:t>の </a:t>
            </a:r>
            <a:r>
              <a:rPr lang="en-US" altLang="ja-JP" sz="1200" dirty="0"/>
              <a:t>Wildcard SSL </a:t>
            </a:r>
            <a:r>
              <a:rPr lang="ja-JP" altLang="en-US" sz="1200" dirty="0"/>
              <a:t>証明書の秘密鍵は、誰でも入手して利用することができる。したがって、誰でも「</a:t>
            </a:r>
            <a:r>
              <a:rPr lang="en-US" altLang="ja-JP" sz="1200" dirty="0"/>
              <a:t>websocket.jp</a:t>
            </a:r>
            <a:r>
              <a:rPr lang="ja-JP" altLang="en-US" sz="1200" dirty="0"/>
              <a:t>」のサブドメイン名の </a:t>
            </a:r>
            <a:r>
              <a:rPr lang="en-US" altLang="ja-JP" sz="1200" dirty="0"/>
              <a:t>SSL</a:t>
            </a:r>
            <a:r>
              <a:rPr lang="ja-JP" altLang="en-US" sz="1200" dirty="0"/>
              <a:t> ホストをインターネット上に構築することができるので、</a:t>
            </a:r>
            <a:r>
              <a:rPr lang="en-US" altLang="ja-JP" sz="1200" dirty="0"/>
              <a:t>IP </a:t>
            </a:r>
            <a:r>
              <a:rPr lang="ja-JP" altLang="en-US" sz="1200" dirty="0"/>
              <a:t>ネットワークインフラ上における通信内容を盗聴したり書き換えたりすることができる攻撃者は、中間者攻撃を行なうことが技術的に可能である。</a:t>
            </a:r>
            <a:endParaRPr lang="en-US" altLang="ja-JP" sz="1200" dirty="0"/>
          </a:p>
          <a:p>
            <a:pPr lvl="1">
              <a:buFont typeface="+mj-lt"/>
              <a:buAutoNum type="arabicPeriod"/>
            </a:pPr>
            <a:r>
              <a:rPr kumimoji="1" lang="ja-JP" altLang="en-US" sz="1200" dirty="0"/>
              <a:t>「</a:t>
            </a:r>
            <a:r>
              <a:rPr kumimoji="1" lang="en-US" altLang="ja-JP" sz="1200" dirty="0"/>
              <a:t>websocket.jp</a:t>
            </a:r>
            <a:r>
              <a:rPr kumimoji="1" lang="ja-JP" altLang="en-US" sz="1200" dirty="0"/>
              <a:t>」の </a:t>
            </a:r>
            <a:r>
              <a:rPr lang="en-US" altLang="ja-JP" sz="1200" dirty="0"/>
              <a:t>DNS </a:t>
            </a:r>
            <a:r>
              <a:rPr lang="ja-JP" altLang="en-US" sz="1200" dirty="0"/>
              <a:t>サーバーおよび証明書配布サーバー群は、 「</a:t>
            </a:r>
            <a:r>
              <a:rPr lang="en-US" altLang="ja-JP" sz="1200" dirty="0"/>
              <a:t>NTT </a:t>
            </a:r>
            <a:r>
              <a:rPr lang="ja-JP" altLang="en-US" sz="1200" dirty="0"/>
              <a:t>東日本</a:t>
            </a:r>
            <a:r>
              <a:rPr lang="en-US" altLang="ja-JP" sz="1200" dirty="0"/>
              <a:t>-IPA </a:t>
            </a:r>
            <a:r>
              <a:rPr lang="ja-JP" altLang="en-US" sz="1200" dirty="0"/>
              <a:t>シン・テレワークシステム」の開発チームによって無償・無保証・ボランティアベースで運用されているものであり、いつでも予告なく停止したり、廃止となったりする可能性がある。</a:t>
            </a:r>
          </a:p>
          <a:p>
            <a:pPr lvl="1">
              <a:buFont typeface="+mj-lt"/>
              <a:buAutoNum type="arabicPeriod"/>
            </a:pPr>
            <a:r>
              <a:rPr kumimoji="1" lang="ja-JP" altLang="en-US" sz="1200" dirty="0"/>
              <a:t>何らかの理由で、「</a:t>
            </a:r>
            <a:r>
              <a:rPr kumimoji="1" lang="en-US" altLang="ja-JP" sz="1200" dirty="0"/>
              <a:t>websocket.j</a:t>
            </a:r>
            <a:r>
              <a:rPr lang="en-US" altLang="ja-JP" sz="1200" dirty="0"/>
              <a:t>p</a:t>
            </a:r>
            <a:r>
              <a:rPr lang="ja-JP" altLang="en-US" sz="1200" dirty="0"/>
              <a:t>」に対する </a:t>
            </a:r>
            <a:r>
              <a:rPr lang="en-US" altLang="ja-JP" sz="1200" dirty="0"/>
              <a:t>Wildcard </a:t>
            </a:r>
            <a:r>
              <a:rPr lang="ja-JP" altLang="en-US" sz="1200" dirty="0"/>
              <a:t>証明書の上位 </a:t>
            </a:r>
            <a:r>
              <a:rPr lang="en-US" altLang="ja-JP" sz="1200" dirty="0"/>
              <a:t>CA </a:t>
            </a:r>
            <a:r>
              <a:rPr lang="ja-JP" altLang="en-US" sz="1200" dirty="0"/>
              <a:t>の証明書またはその子証明書である「</a:t>
            </a:r>
            <a:r>
              <a:rPr lang="en-US" altLang="ja-JP" sz="1200" dirty="0"/>
              <a:t>*.websocket.jp</a:t>
            </a:r>
            <a:r>
              <a:rPr lang="ja-JP" altLang="en-US" sz="1200" dirty="0"/>
              <a:t>」の証明書が無効化されたり、有効期限の満了までに更新に失敗したりする可能性がある。</a:t>
            </a:r>
            <a:endParaRPr kumimoji="1" lang="en-US" altLang="ja-JP" sz="1200" dirty="0"/>
          </a:p>
          <a:p>
            <a:r>
              <a:rPr lang="ja-JP" altLang="en-US" sz="1600" dirty="0"/>
              <a:t>上記のような問題があることから、本番システムでは、「</a:t>
            </a:r>
            <a:r>
              <a:rPr lang="en-US" altLang="ja-JP" sz="1600" dirty="0"/>
              <a:t>websocket.jp</a:t>
            </a:r>
            <a:r>
              <a:rPr lang="ja-JP" altLang="en-US" sz="1600" dirty="0"/>
              <a:t>」サンプルドメインを使用し続けるべきではない。 「</a:t>
            </a:r>
            <a:r>
              <a:rPr lang="en-US" altLang="ja-JP" sz="1600" dirty="0"/>
              <a:t>websocket.jp</a:t>
            </a:r>
            <a:r>
              <a:rPr lang="ja-JP" altLang="en-US" sz="1600" dirty="0"/>
              <a:t>」サンプルドメインを使用し続けると、突然利用できなくなることがある。 「</a:t>
            </a:r>
            <a:r>
              <a:rPr lang="en-US" altLang="ja-JP" sz="1600" dirty="0"/>
              <a:t>websocket.jp</a:t>
            </a:r>
            <a:r>
              <a:rPr lang="ja-JP" altLang="en-US" sz="1600" dirty="0"/>
              <a:t>」サンプルドメインは、無償・無保証・ボランティアベースで運営されているものであるため、突然利用できなくなった場合、運営者は一切責任を負わない。</a:t>
            </a:r>
            <a:endParaRPr lang="en-US" altLang="ja-JP" sz="1600" dirty="0"/>
          </a:p>
          <a:p>
            <a:r>
              <a:rPr lang="ja-JP" altLang="en-US" sz="1600" dirty="0"/>
              <a:t>そこで、本番システムにおいては、システム構築者は、</a:t>
            </a:r>
            <a:r>
              <a:rPr lang="en-US" altLang="ja-JP" sz="1600" dirty="0"/>
              <a:t> </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証明書インフラの自前構築を行なうことを強く推奨する。構築に必要な時間は </a:t>
            </a:r>
            <a:r>
              <a:rPr lang="en-US" altLang="ja-JP" sz="1600" dirty="0"/>
              <a:t>1 </a:t>
            </a:r>
            <a:r>
              <a:rPr lang="ja-JP" altLang="en-US" sz="1600" dirty="0"/>
              <a:t>～ </a:t>
            </a:r>
            <a:r>
              <a:rPr lang="en-US" altLang="ja-JP" sz="1600" dirty="0"/>
              <a:t>2 </a:t>
            </a:r>
            <a:r>
              <a:rPr lang="ja-JP" altLang="en-US" sz="1600" dirty="0"/>
              <a:t>時間程度であり、初期コストはほとんどかからず、ランニングコストは、年間 </a:t>
            </a:r>
            <a:r>
              <a:rPr lang="en-US" altLang="ja-JP" sz="1600" dirty="0"/>
              <a:t>1 </a:t>
            </a:r>
            <a:r>
              <a:rPr lang="ja-JP" altLang="en-US" sz="1600" dirty="0"/>
              <a:t>～ </a:t>
            </a:r>
            <a:r>
              <a:rPr lang="en-US" altLang="ja-JP" sz="1600" dirty="0"/>
              <a:t>2 </a:t>
            </a:r>
            <a:r>
              <a:rPr lang="ja-JP" altLang="en-US" sz="1600" dirty="0"/>
              <a:t>万円 </a:t>
            </a:r>
            <a:r>
              <a:rPr lang="en-US" altLang="ja-JP" sz="1600" dirty="0"/>
              <a:t>+ </a:t>
            </a:r>
            <a:r>
              <a:rPr lang="ja-JP" altLang="en-US" sz="1600" dirty="0"/>
              <a:t>ワイルドカード証明書発行料金 </a:t>
            </a:r>
            <a:r>
              <a:rPr lang="en-US" altLang="ja-JP" sz="1600" dirty="0"/>
              <a:t>(Let's Encrypt </a:t>
            </a:r>
            <a:r>
              <a:rPr lang="ja-JP" altLang="en-US" sz="1600" dirty="0"/>
              <a:t>が利用できる場合は無償</a:t>
            </a:r>
            <a:r>
              <a:rPr lang="en-US" altLang="ja-JP" sz="1600" dirty="0"/>
              <a:t>) </a:t>
            </a:r>
            <a:r>
              <a:rPr lang="ja-JP" altLang="en-US" sz="1600" dirty="0"/>
              <a:t>程度である。</a:t>
            </a:r>
            <a:endParaRPr lang="en-US" altLang="ja-JP"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256</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9-13</a:t>
            </a:r>
            <a:r>
              <a:rPr lang="en-US" altLang="ja-JP" sz="2800" dirty="0"/>
              <a:t>. HTML5 </a:t>
            </a:r>
            <a:r>
              <a:rPr lang="ja-JP" altLang="en-US" sz="2800" dirty="0"/>
              <a:t>版 </a:t>
            </a:r>
            <a:r>
              <a:rPr lang="en-US" altLang="ja-JP" sz="2800" dirty="0"/>
              <a:t>Web </a:t>
            </a:r>
            <a:r>
              <a:rPr lang="ja-JP" altLang="en-US" sz="2800" dirty="0"/>
              <a:t>クライアントで使用される </a:t>
            </a:r>
            <a:r>
              <a:rPr kumimoji="1" lang="en-US" altLang="ja-JP" sz="2800" dirty="0" err="1"/>
              <a:t>WebSocket</a:t>
            </a:r>
            <a:r>
              <a:rPr kumimoji="1" lang="en-US" altLang="ja-JP" sz="2800" dirty="0"/>
              <a:t> </a:t>
            </a:r>
            <a:r>
              <a:rPr kumimoji="1" lang="ja-JP" altLang="en-US" sz="2800" dirty="0"/>
              <a:t>用ワイルドカード </a:t>
            </a:r>
            <a:r>
              <a:rPr kumimoji="1" lang="en-US" altLang="ja-JP" sz="2800" dirty="0"/>
              <a:t>DNS </a:t>
            </a:r>
            <a:r>
              <a:rPr kumimoji="1" lang="ja-JP" altLang="en-US" sz="2800" dirty="0"/>
              <a:t>サーバーおよび </a:t>
            </a:r>
            <a:r>
              <a:rPr kumimoji="1" lang="en-US" altLang="ja-JP" sz="2800" dirty="0"/>
              <a:t>SSL </a:t>
            </a:r>
            <a:r>
              <a:rPr kumimoji="1" lang="ja-JP" altLang="en-US" sz="2800" dirty="0"/>
              <a:t>証明書インフラの自前構築 </a:t>
            </a:r>
            <a:r>
              <a:rPr kumimoji="1" lang="en-US" altLang="ja-JP" sz="2800" dirty="0"/>
              <a:t>(</a:t>
            </a:r>
            <a:r>
              <a:rPr kumimoji="1" lang="ja-JP" altLang="en-US" sz="2800" dirty="0"/>
              <a:t>続き</a:t>
            </a:r>
            <a:r>
              <a:rPr kumimoji="1" lang="en-US" altLang="ja-JP" sz="2800" dirty="0"/>
              <a:t>)</a:t>
            </a:r>
            <a:endParaRPr kumimoji="1" lang="ja-JP" altLang="en-US" sz="2800" dirty="0"/>
          </a:p>
        </p:txBody>
      </p:sp>
      <p:sp>
        <p:nvSpPr>
          <p:cNvPr id="5" name="テキスト ボックス 4"/>
          <p:cNvSpPr txBox="1"/>
          <p:nvPr/>
        </p:nvSpPr>
        <p:spPr>
          <a:xfrm>
            <a:off x="652006" y="4721927"/>
            <a:ext cx="10893287" cy="2062103"/>
          </a:xfrm>
          <a:prstGeom prst="rect">
            <a:avLst/>
          </a:prstGeom>
          <a:solidFill>
            <a:srgbClr val="FFFFCC"/>
          </a:solidFill>
          <a:ln>
            <a:solidFill>
              <a:schemeClr val="bg1">
                <a:lumMod val="75000"/>
              </a:schemeClr>
            </a:solidFill>
          </a:ln>
        </p:spPr>
        <p:txBody>
          <a:bodyPr wrap="square" rtlCol="0">
            <a:spAutoFit/>
          </a:bodyPr>
          <a:lstStyle/>
          <a:p>
            <a:r>
              <a:rPr lang="ja-JP" altLang="en-US" sz="800" b="1" dirty="0">
                <a:solidFill>
                  <a:schemeClr val="tx1">
                    <a:lumMod val="75000"/>
                    <a:lumOff val="25000"/>
                  </a:schemeClr>
                </a:solidFill>
              </a:rPr>
              <a:t>補足</a:t>
            </a:r>
            <a:r>
              <a:rPr lang="en-US" altLang="ja-JP" sz="800" b="1" dirty="0">
                <a:solidFill>
                  <a:schemeClr val="tx1">
                    <a:lumMod val="75000"/>
                    <a:lumOff val="25000"/>
                  </a:schemeClr>
                </a:solidFill>
              </a:rPr>
              <a:t>: </a:t>
            </a:r>
            <a:r>
              <a:rPr lang="ja-JP" altLang="en-US" sz="800" b="1" dirty="0">
                <a:solidFill>
                  <a:schemeClr val="tx1">
                    <a:lumMod val="75000"/>
                    <a:lumOff val="25000"/>
                  </a:schemeClr>
                </a:solidFill>
              </a:rPr>
              <a:t>独自構築する証明書供給サーバーの </a:t>
            </a:r>
            <a:r>
              <a:rPr lang="en-US" altLang="ja-JP" sz="800" b="1" dirty="0">
                <a:solidFill>
                  <a:schemeClr val="tx1">
                    <a:lumMod val="75000"/>
                    <a:lumOff val="25000"/>
                  </a:schemeClr>
                </a:solidFill>
              </a:rPr>
              <a:t>URL </a:t>
            </a:r>
            <a:r>
              <a:rPr lang="ja-JP" altLang="en-US" sz="800" b="1" dirty="0">
                <a:solidFill>
                  <a:schemeClr val="tx1">
                    <a:lumMod val="75000"/>
                    <a:lumOff val="25000"/>
                  </a:schemeClr>
                </a:solidFill>
              </a:rPr>
              <a:t>を </a:t>
            </a:r>
            <a:r>
              <a:rPr lang="en-US" altLang="ja-JP" sz="800" b="1" dirty="0">
                <a:solidFill>
                  <a:schemeClr val="tx1">
                    <a:lumMod val="75000"/>
                    <a:lumOff val="25000"/>
                  </a:schemeClr>
                </a:solidFill>
              </a:rPr>
              <a:t>HTTPS </a:t>
            </a:r>
            <a:r>
              <a:rPr lang="ja-JP" altLang="en-US" sz="800" b="1" dirty="0">
                <a:solidFill>
                  <a:schemeClr val="tx1">
                    <a:lumMod val="75000"/>
                    <a:lumOff val="25000"/>
                  </a:schemeClr>
                </a:solidFill>
              </a:rPr>
              <a:t>にする場合におけるセキュリティに関する留意事項</a:t>
            </a:r>
          </a:p>
          <a:p>
            <a:r>
              <a:rPr lang="ja-JP" altLang="en-US" sz="800" dirty="0">
                <a:solidFill>
                  <a:schemeClr val="tx1">
                    <a:lumMod val="75000"/>
                    <a:lumOff val="25000"/>
                  </a:schemeClr>
                </a:solidFill>
              </a:rPr>
              <a:t>独自構築する証明書供給サーバーの </a:t>
            </a:r>
            <a:r>
              <a:rPr lang="en-US" altLang="ja-JP" sz="800" dirty="0">
                <a:solidFill>
                  <a:schemeClr val="tx1">
                    <a:lumMod val="75000"/>
                    <a:lumOff val="25000"/>
                  </a:schemeClr>
                </a:solidFill>
              </a:rPr>
              <a:t>HTTP/HTTPS </a:t>
            </a:r>
            <a:r>
              <a:rPr lang="ja-JP" altLang="en-US" sz="800" dirty="0">
                <a:solidFill>
                  <a:schemeClr val="tx1">
                    <a:lumMod val="75000"/>
                    <a:lumOff val="25000"/>
                  </a:schemeClr>
                </a:solidFill>
              </a:rPr>
              <a:t>の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を指定すると、シン・テレワークシステム コントローラは、この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に、別途指定された </a:t>
            </a:r>
            <a:r>
              <a:rPr lang="en-US" altLang="ja-JP" sz="800" dirty="0">
                <a:solidFill>
                  <a:schemeClr val="tx1">
                    <a:lumMod val="75000"/>
                    <a:lumOff val="25000"/>
                  </a:schemeClr>
                </a:solidFill>
              </a:rPr>
              <a:t>Basic </a:t>
            </a:r>
            <a:r>
              <a:rPr lang="ja-JP" altLang="en-US" sz="800" dirty="0">
                <a:solidFill>
                  <a:schemeClr val="tx1">
                    <a:lumMod val="75000"/>
                    <a:lumOff val="25000"/>
                  </a:schemeClr>
                </a:solidFill>
              </a:rPr>
              <a:t>認証のクレデンシャルを用いてアクセスする。この際に、</a:t>
            </a:r>
            <a:r>
              <a:rPr lang="en-US" altLang="ja-JP" sz="800" dirty="0">
                <a:solidFill>
                  <a:schemeClr val="tx1">
                    <a:lumMod val="75000"/>
                    <a:lumOff val="25000"/>
                  </a:schemeClr>
                </a:solidFill>
              </a:rPr>
              <a:t>HTTP </a:t>
            </a:r>
            <a:r>
              <a:rPr lang="ja-JP" altLang="en-US" sz="800" dirty="0">
                <a:solidFill>
                  <a:schemeClr val="tx1">
                    <a:lumMod val="75000"/>
                    <a:lumOff val="25000"/>
                  </a:schemeClr>
                </a:solidFill>
              </a:rPr>
              <a:t>の場合、クレデンシャルが平文で流れるため、</a:t>
            </a:r>
            <a:r>
              <a:rPr lang="en-US" altLang="ja-JP" sz="800" dirty="0">
                <a:solidFill>
                  <a:schemeClr val="tx1">
                    <a:lumMod val="75000"/>
                    <a:lumOff val="25000"/>
                  </a:schemeClr>
                </a:solidFill>
              </a:rPr>
              <a:t>ISP </a:t>
            </a:r>
            <a:r>
              <a:rPr lang="ja-JP" altLang="en-US" sz="800" dirty="0">
                <a:solidFill>
                  <a:schemeClr val="tx1">
                    <a:lumMod val="75000"/>
                    <a:lumOff val="25000"/>
                  </a:schemeClr>
                </a:solidFill>
              </a:rPr>
              <a:t>やクラウド事業者等は、この平文を収集できる。また、そもそも </a:t>
            </a:r>
            <a:r>
              <a:rPr lang="en-US" altLang="ja-JP" sz="800" dirty="0">
                <a:solidFill>
                  <a:schemeClr val="tx1">
                    <a:lumMod val="75000"/>
                    <a:lumOff val="25000"/>
                  </a:schemeClr>
                </a:solidFill>
              </a:rPr>
              <a:t>HTTP </a:t>
            </a:r>
            <a:r>
              <a:rPr lang="ja-JP" altLang="en-US" sz="8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を利用することを検討する。しかしながら、シン・テレワークシステム コントローラは、</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による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の指定には対応しているが、</a:t>
            </a:r>
            <a:r>
              <a:rPr lang="en-US" altLang="ja-JP" sz="800" dirty="0">
                <a:solidFill>
                  <a:schemeClr val="tx1">
                    <a:lumMod val="75000"/>
                    <a:lumOff val="25000"/>
                  </a:schemeClr>
                </a:solidFill>
              </a:rPr>
              <a:t>HTTPS Web </a:t>
            </a:r>
            <a:r>
              <a:rPr lang="ja-JP" altLang="en-US" sz="800" dirty="0">
                <a:solidFill>
                  <a:schemeClr val="tx1">
                    <a:lumMod val="75000"/>
                    <a:lumOff val="25000"/>
                  </a:schemeClr>
                </a:solidFill>
              </a:rPr>
              <a:t>サーバーが提示する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証明書の内容は検証しないので、これは、一応暗号化は行なわれているものの、高度な通信路上の透過的 </a:t>
            </a:r>
            <a:r>
              <a:rPr lang="en-US" altLang="ja-JP" sz="800" dirty="0">
                <a:solidFill>
                  <a:schemeClr val="tx1">
                    <a:lumMod val="75000"/>
                    <a:lumOff val="25000"/>
                  </a:schemeClr>
                </a:solidFill>
              </a:rPr>
              <a:t>TCP </a:t>
            </a:r>
            <a:r>
              <a:rPr lang="ja-JP" altLang="en-US" sz="800" dirty="0">
                <a:solidFill>
                  <a:schemeClr val="tx1">
                    <a:lumMod val="75000"/>
                    <a:lumOff val="25000"/>
                  </a:schemeClr>
                </a:solidFill>
              </a:rPr>
              <a:t>セッションの中継や </a:t>
            </a:r>
            <a:r>
              <a:rPr lang="en-US" altLang="ja-JP" sz="800" dirty="0">
                <a:solidFill>
                  <a:schemeClr val="tx1">
                    <a:lumMod val="75000"/>
                    <a:lumOff val="25000"/>
                  </a:schemeClr>
                </a:solidFill>
              </a:rPr>
              <a:t>DNS </a:t>
            </a:r>
            <a:r>
              <a:rPr lang="ja-JP" altLang="en-US" sz="800" dirty="0">
                <a:solidFill>
                  <a:schemeClr val="tx1">
                    <a:lumMod val="75000"/>
                    <a:lumOff val="25000"/>
                  </a:schemeClr>
                </a:solidFill>
              </a:rPr>
              <a:t>書き換え等の中間者攻撃が可能となり、攻撃者は、クレデンシャルを取得したり、ダウンロード内容物を奪取したりすることが可能である。開発チームは、</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による証明書供給サーバーへのアクセス時にそのサーバーの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証明書を検証する方法も検討したが、実のところ、この手の独自構築の </a:t>
            </a:r>
            <a:r>
              <a:rPr lang="en-US" altLang="ja-JP" sz="800" dirty="0">
                <a:solidFill>
                  <a:schemeClr val="tx1">
                    <a:lumMod val="75000"/>
                    <a:lumOff val="25000"/>
                  </a:schemeClr>
                </a:solidFill>
              </a:rPr>
              <a:t>Web </a:t>
            </a:r>
            <a:r>
              <a:rPr lang="ja-JP" altLang="en-US" sz="800" dirty="0">
                <a:solidFill>
                  <a:schemeClr val="tx1">
                    <a:lumMod val="75000"/>
                    <a:lumOff val="25000"/>
                  </a:schemeClr>
                </a:solidFill>
              </a:rPr>
              <a:t>サーバーは、自己署名証明書等によって運用されるケースが多く、</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証明書の検証に </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を利用することは現実的ではない。また、</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を利用する場合、信頼できる </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のルート証明書をどのように規定するのかという課題が新たに発生する。</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の証明書ストアを活用するのが一般的であるが、これは </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によって挙動が異なり、</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の側がアップデートされないおそれもある。本インフラは、今後 </a:t>
            </a:r>
            <a:r>
              <a:rPr lang="en-US" altLang="ja-JP" sz="800" dirty="0">
                <a:solidFill>
                  <a:schemeClr val="tx1">
                    <a:lumMod val="75000"/>
                    <a:lumOff val="25000"/>
                  </a:schemeClr>
                </a:solidFill>
              </a:rPr>
              <a:t>10 </a:t>
            </a:r>
            <a:r>
              <a:rPr lang="ja-JP" altLang="en-US" sz="800" dirty="0">
                <a:solidFill>
                  <a:schemeClr val="tx1">
                    <a:lumMod val="75000"/>
                    <a:lumOff val="25000"/>
                  </a:schemeClr>
                </a:solidFill>
              </a:rPr>
              <a:t>年、</a:t>
            </a:r>
            <a:r>
              <a:rPr lang="en-US" altLang="ja-JP" sz="800" dirty="0">
                <a:solidFill>
                  <a:schemeClr val="tx1">
                    <a:lumMod val="75000"/>
                    <a:lumOff val="25000"/>
                  </a:schemeClr>
                </a:solidFill>
              </a:rPr>
              <a:t>20 </a:t>
            </a:r>
            <a:r>
              <a:rPr lang="ja-JP" altLang="en-US" sz="800" dirty="0">
                <a:solidFill>
                  <a:schemeClr val="tx1">
                    <a:lumMod val="75000"/>
                    <a:lumOff val="25000"/>
                  </a:schemeClr>
                </a:solidFill>
              </a:rPr>
              <a:t>年程度安定継続したいユーザーが多いが、シン・テレワークシステムそのものに脆弱性がない限り、</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そのものを長期間そのまま稼働させるとき、</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800" dirty="0">
                <a:solidFill>
                  <a:schemeClr val="tx1">
                    <a:lumMod val="75000"/>
                    <a:lumOff val="25000"/>
                  </a:schemeClr>
                </a:solidFill>
              </a:rPr>
              <a:t>10 </a:t>
            </a:r>
            <a:r>
              <a:rPr lang="ja-JP" altLang="en-US" sz="800" dirty="0">
                <a:solidFill>
                  <a:schemeClr val="tx1">
                    <a:lumMod val="75000"/>
                    <a:lumOff val="25000"/>
                  </a:schemeClr>
                </a:solidFill>
              </a:rPr>
              <a:t>年後、</a:t>
            </a:r>
            <a:r>
              <a:rPr lang="en-US" altLang="ja-JP" sz="800" dirty="0">
                <a:solidFill>
                  <a:schemeClr val="tx1">
                    <a:lumMod val="75000"/>
                    <a:lumOff val="25000"/>
                  </a:schemeClr>
                </a:solidFill>
              </a:rPr>
              <a:t>20 </a:t>
            </a:r>
            <a:r>
              <a:rPr lang="ja-JP" altLang="en-US" sz="8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長期的にみると、このような可用性のリスクは、かなり高い。一方で、本文書で例示している方式である </a:t>
            </a:r>
            <a:r>
              <a:rPr lang="en-US" altLang="ja-JP" sz="800" dirty="0">
                <a:solidFill>
                  <a:schemeClr val="tx1">
                    <a:lumMod val="75000"/>
                    <a:lumOff val="25000"/>
                  </a:schemeClr>
                </a:solidFill>
              </a:rPr>
              <a:t>Let's Encrypt </a:t>
            </a:r>
            <a:r>
              <a:rPr lang="ja-JP" altLang="en-US" sz="800" dirty="0">
                <a:solidFill>
                  <a:schemeClr val="tx1">
                    <a:lumMod val="75000"/>
                    <a:lumOff val="25000"/>
                  </a:schemeClr>
                </a:solidFill>
              </a:rPr>
              <a:t>の証明書を活用する場合、証明書の有効期限は </a:t>
            </a:r>
            <a:r>
              <a:rPr lang="en-US" altLang="ja-JP" sz="800" dirty="0">
                <a:solidFill>
                  <a:schemeClr val="tx1">
                    <a:lumMod val="75000"/>
                    <a:lumOff val="25000"/>
                  </a:schemeClr>
                </a:solidFill>
              </a:rPr>
              <a:t>3 </a:t>
            </a:r>
            <a:r>
              <a:rPr lang="ja-JP" altLang="en-US" sz="8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800" dirty="0" err="1">
                <a:solidFill>
                  <a:schemeClr val="tx1">
                    <a:lumMod val="75000"/>
                    <a:lumOff val="25000"/>
                  </a:schemeClr>
                </a:solidFill>
              </a:rPr>
              <a:t>WebSocket</a:t>
            </a:r>
            <a:r>
              <a:rPr lang="en-US" altLang="ja-JP" sz="800" dirty="0">
                <a:solidFill>
                  <a:schemeClr val="tx1">
                    <a:lumMod val="75000"/>
                    <a:lumOff val="25000"/>
                  </a:schemeClr>
                </a:solidFill>
              </a:rPr>
              <a:t> </a:t>
            </a:r>
            <a:r>
              <a:rPr lang="ja-JP" altLang="en-US" sz="800" dirty="0">
                <a:solidFill>
                  <a:schemeClr val="tx1">
                    <a:lumMod val="75000"/>
                    <a:lumOff val="25000"/>
                  </a:schemeClr>
                </a:solidFill>
              </a:rPr>
              <a:t>通信を盗み取るためには、さらに不正な中継ゲートウェイを稼働させ、その中継ゲートウェイを、本来の中継ゲートウェイとユーザーとの間に、高度な手法により挟み込みする必要がある。ここまでしてようやく攻撃者は </a:t>
            </a:r>
            <a:r>
              <a:rPr lang="en-US" altLang="ja-JP" sz="800" dirty="0" err="1">
                <a:solidFill>
                  <a:schemeClr val="tx1">
                    <a:lumMod val="75000"/>
                    <a:lumOff val="25000"/>
                  </a:schemeClr>
                </a:solidFill>
              </a:rPr>
              <a:t>WebSocket</a:t>
            </a:r>
            <a:r>
              <a:rPr lang="en-US" altLang="ja-JP" sz="800" dirty="0">
                <a:solidFill>
                  <a:schemeClr val="tx1">
                    <a:lumMod val="75000"/>
                    <a:lumOff val="25000"/>
                  </a:schemeClr>
                </a:solidFill>
              </a:rPr>
              <a:t> </a:t>
            </a:r>
            <a:r>
              <a:rPr lang="ja-JP" altLang="en-US" sz="800" dirty="0">
                <a:solidFill>
                  <a:schemeClr val="tx1">
                    <a:lumMod val="75000"/>
                    <a:lumOff val="25000"/>
                  </a:schemeClr>
                </a:solidFill>
              </a:rPr>
              <a:t>の通信を傍受できるようになるのである。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のアクセス時における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証明書の検証は、実施していない。したがって、前述の、証明書配信サーバーに対する </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アクセス時の中間者攻撃のリスクはあるが、このリスクは、証明書配信サーバーと、シン・テレワークシステム コントローラとの間の通信を、インターネット経由ではなくプライベートネットワーク経由で行なうとか、仮にグローバル </a:t>
            </a:r>
            <a:r>
              <a:rPr lang="en-US" altLang="ja-JP" sz="800" dirty="0">
                <a:solidFill>
                  <a:schemeClr val="tx1">
                    <a:lumMod val="75000"/>
                    <a:lumOff val="25000"/>
                  </a:schemeClr>
                </a:solidFill>
              </a:rPr>
              <a:t>IP </a:t>
            </a:r>
            <a:r>
              <a:rPr lang="ja-JP" altLang="en-US" sz="8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800" dirty="0">
                <a:solidFill>
                  <a:schemeClr val="tx1">
                    <a:lumMod val="75000"/>
                    <a:lumOff val="25000"/>
                  </a:schemeClr>
                </a:solidFill>
              </a:rPr>
              <a:t>ISP </a:t>
            </a:r>
            <a:r>
              <a:rPr lang="ja-JP" altLang="en-US" sz="800" dirty="0">
                <a:solidFill>
                  <a:schemeClr val="tx1">
                    <a:lumMod val="75000"/>
                    <a:lumOff val="25000"/>
                  </a:schemeClr>
                </a:solidFill>
              </a:rPr>
              <a:t>経由でつながっているというような状況を容易に作ることにより、回避可能である。</a:t>
            </a:r>
          </a:p>
        </p:txBody>
      </p:sp>
    </p:spTree>
    <p:extLst>
      <p:ext uri="{BB962C8B-B14F-4D97-AF65-F5344CB8AC3E}">
        <p14:creationId xmlns:p14="http://schemas.microsoft.com/office/powerpoint/2010/main" val="8332392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35173" y="935978"/>
            <a:ext cx="11974664" cy="5146770"/>
          </a:xfrm>
        </p:spPr>
        <p:txBody>
          <a:bodyPr>
            <a:normAutofit fontScale="77500" lnSpcReduction="20000"/>
          </a:bodyPr>
          <a:lstStyle/>
          <a:p>
            <a:pPr marL="0" indent="0">
              <a:lnSpc>
                <a:spcPct val="110000"/>
              </a:lnSpc>
              <a:buNone/>
            </a:pPr>
            <a:r>
              <a:rPr kumimoji="1" lang="en-US" altLang="ja-JP" sz="1600" dirty="0"/>
              <a:t>(3) </a:t>
            </a:r>
            <a:r>
              <a:rPr kumimoji="1" lang="ja-JP" altLang="en-US" sz="1600" dirty="0"/>
              <a:t>独自の「</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証明書インフラ」の自前構築手順</a:t>
            </a:r>
            <a:endParaRPr kumimoji="1" lang="en-US" altLang="ja-JP" sz="1600" dirty="0"/>
          </a:p>
          <a:p>
            <a:pPr>
              <a:lnSpc>
                <a:spcPct val="110000"/>
              </a:lnSpc>
            </a:pPr>
            <a:r>
              <a:rPr lang="ja-JP" altLang="en-US" sz="1600" dirty="0"/>
              <a:t>本番システムにおいては、システム構築者は、以下の手順で、「</a:t>
            </a:r>
            <a:r>
              <a:rPr lang="en-US" altLang="ja-JP" sz="1600" dirty="0"/>
              <a:t>websocket.jp</a:t>
            </a:r>
            <a:r>
              <a:rPr lang="ja-JP" altLang="en-US" sz="1600" dirty="0"/>
              <a:t>」と同様に新しい独自ドメインを </a:t>
            </a:r>
            <a:r>
              <a:rPr lang="en-US" altLang="ja-JP" sz="1600" dirty="0"/>
              <a:t>1 </a:t>
            </a:r>
            <a:r>
              <a:rPr lang="ja-JP" altLang="en-US" sz="1600" dirty="0"/>
              <a:t>つ取得するか、既存の自組織のサブドメインを利用することにより、「</a:t>
            </a:r>
            <a:r>
              <a:rPr lang="en-US" altLang="ja-JP" sz="1600" dirty="0"/>
              <a:t>websocket.jp</a:t>
            </a:r>
            <a:r>
              <a:rPr lang="ja-JP" altLang="en-US" sz="1600" dirty="0"/>
              <a:t>」の代替となるワイルドカード </a:t>
            </a:r>
            <a:r>
              <a:rPr lang="en-US" altLang="ja-JP" sz="1600" dirty="0"/>
              <a:t>DNS </a:t>
            </a:r>
            <a:r>
              <a:rPr lang="ja-JP" altLang="en-US" sz="1600" dirty="0"/>
              <a:t>サーバーおよび同 </a:t>
            </a:r>
            <a:r>
              <a:rPr lang="en-US" altLang="ja-JP" sz="1600" dirty="0"/>
              <a:t>DNS </a:t>
            </a:r>
            <a:r>
              <a:rPr lang="ja-JP" altLang="en-US" sz="1600" dirty="0"/>
              <a:t>サーバーと連携する </a:t>
            </a:r>
            <a:r>
              <a:rPr lang="en-US" altLang="ja-JP" sz="1600" dirty="0"/>
              <a:t>SSL </a:t>
            </a:r>
            <a:r>
              <a:rPr lang="ja-JP" altLang="en-US" sz="1600" dirty="0"/>
              <a:t>証明書インフラを構築することが強く推奨されている。これにかかるコストは、年間 </a:t>
            </a:r>
            <a:r>
              <a:rPr lang="en-US" altLang="ja-JP" sz="1600" dirty="0"/>
              <a:t>1 </a:t>
            </a:r>
            <a:r>
              <a:rPr lang="ja-JP" altLang="en-US" sz="1600" dirty="0"/>
              <a:t>～ </a:t>
            </a:r>
            <a:r>
              <a:rPr lang="en-US" altLang="ja-JP" sz="1600" dirty="0"/>
              <a:t>2 </a:t>
            </a:r>
            <a:r>
              <a:rPr lang="ja-JP" altLang="en-US" sz="1600" dirty="0"/>
              <a:t>万円 </a:t>
            </a:r>
            <a:r>
              <a:rPr lang="en-US" altLang="ja-JP" sz="1600" dirty="0"/>
              <a:t>(</a:t>
            </a:r>
            <a:r>
              <a:rPr lang="ja-JP" altLang="en-US" sz="1600" dirty="0"/>
              <a:t>ドメイン維持料金 </a:t>
            </a:r>
            <a:r>
              <a:rPr lang="en-US" altLang="ja-JP" sz="1600" dirty="0"/>
              <a:t>+ DNS </a:t>
            </a:r>
            <a:r>
              <a:rPr lang="ja-JP" altLang="en-US" sz="1600" dirty="0"/>
              <a:t>および証明書インフラの構築費用</a:t>
            </a:r>
            <a:r>
              <a:rPr lang="en-US" altLang="ja-JP" sz="1600" dirty="0"/>
              <a:t>) + </a:t>
            </a:r>
            <a:r>
              <a:rPr lang="ja-JP" altLang="en-US" sz="1600" dirty="0"/>
              <a:t>ワイルドカード証明書発行料金 </a:t>
            </a:r>
            <a:r>
              <a:rPr lang="en-US" altLang="ja-JP" sz="1600" dirty="0"/>
              <a:t>(Let's Encrypt </a:t>
            </a:r>
            <a:r>
              <a:rPr lang="ja-JP" altLang="en-US" sz="1600" dirty="0"/>
              <a:t>が利用できる場合は無償</a:t>
            </a:r>
            <a:r>
              <a:rPr lang="en-US" altLang="ja-JP" sz="1600" dirty="0"/>
              <a:t>) </a:t>
            </a:r>
            <a:r>
              <a:rPr lang="ja-JP" altLang="en-US" sz="1600" dirty="0"/>
              <a:t>程度であると見積もられる。構築手順は、以下のとおりである。</a:t>
            </a:r>
            <a:endParaRPr lang="en-US" altLang="ja-JP" sz="1600" dirty="0"/>
          </a:p>
          <a:p>
            <a:pPr lvl="1">
              <a:lnSpc>
                <a:spcPct val="110000"/>
              </a:lnSpc>
              <a:buFont typeface="+mj-lt"/>
              <a:buAutoNum type="arabicPeriod"/>
            </a:pPr>
            <a:r>
              <a:rPr lang="ja-JP" altLang="en-US" sz="1200" dirty="0"/>
              <a:t>独自ドメインを </a:t>
            </a:r>
            <a:r>
              <a:rPr lang="en-US" altLang="ja-JP" sz="1200" dirty="0"/>
              <a:t>1 </a:t>
            </a:r>
            <a:r>
              <a:rPr lang="ja-JP" altLang="en-US" sz="1200" dirty="0"/>
              <a:t>つ取得するか </a:t>
            </a:r>
            <a:r>
              <a:rPr lang="en-US" altLang="ja-JP" sz="1200" dirty="0"/>
              <a:t>(</a:t>
            </a:r>
            <a:r>
              <a:rPr lang="ja-JP" altLang="en-US" sz="1200" dirty="0"/>
              <a:t>これは、</a:t>
            </a:r>
            <a:r>
              <a:rPr lang="en-US" altLang="ja-JP" sz="1200" dirty="0"/>
              <a:t>.com, </a:t>
            </a:r>
            <a:r>
              <a:rPr lang="en-US" altLang="ja-JP" sz="1200" dirty="0" err="1"/>
              <a:t>.net</a:t>
            </a:r>
            <a:r>
              <a:rPr lang="en-US" altLang="ja-JP" sz="1200" dirty="0"/>
              <a:t>, .org, .</a:t>
            </a:r>
            <a:r>
              <a:rPr lang="en-US" altLang="ja-JP" sz="1200" dirty="0" err="1"/>
              <a:t>jp</a:t>
            </a:r>
            <a:r>
              <a:rPr lang="en-US" altLang="ja-JP" sz="1200" dirty="0"/>
              <a:t> </a:t>
            </a:r>
            <a:r>
              <a:rPr lang="ja-JP" altLang="en-US" sz="1200" dirty="0"/>
              <a:t>など何でもよく、クレジットカードを用いて安価に直ちに取得可能である</a:t>
            </a:r>
            <a:r>
              <a:rPr lang="en-US" altLang="ja-JP" sz="1200" dirty="0"/>
              <a:t>)</a:t>
            </a:r>
            <a:r>
              <a:rPr lang="ja-JP" altLang="en-US" sz="1200" dirty="0" err="1"/>
              <a:t>、</a:t>
            </a:r>
            <a:r>
              <a:rPr lang="ja-JP" altLang="en-US" sz="1200" dirty="0"/>
              <a:t>既存の組織のドメインのサブドメインの発行 </a:t>
            </a:r>
            <a:r>
              <a:rPr lang="en-US" altLang="ja-JP" sz="1200" dirty="0"/>
              <a:t>(NS </a:t>
            </a:r>
            <a:r>
              <a:rPr lang="ja-JP" altLang="en-US" sz="1200" dirty="0"/>
              <a:t>レコードによる委任</a:t>
            </a:r>
            <a:r>
              <a:rPr lang="en-US" altLang="ja-JP" sz="1200" dirty="0"/>
              <a:t>) </a:t>
            </a:r>
            <a:r>
              <a:rPr lang="ja-JP" altLang="en-US" sz="1200" dirty="0"/>
              <a:t>をしてもらう。</a:t>
            </a:r>
            <a:endParaRPr lang="en-US" altLang="ja-JP" sz="1200" dirty="0"/>
          </a:p>
          <a:p>
            <a:pPr lvl="1">
              <a:lnSpc>
                <a:spcPct val="110000"/>
              </a:lnSpc>
              <a:buFont typeface="+mj-lt"/>
              <a:buAutoNum type="arabicPeriod"/>
            </a:pPr>
            <a:r>
              <a:rPr lang="en-US" altLang="ja-JP" sz="1200" dirty="0"/>
              <a:t>1</a:t>
            </a:r>
            <a:r>
              <a:rPr lang="ja-JP" altLang="en-US" sz="1200" dirty="0"/>
              <a:t> で独自の「 </a:t>
            </a:r>
            <a:r>
              <a:rPr lang="en-US" altLang="ja-JP" sz="1200" dirty="0" err="1"/>
              <a:t>WebSocket</a:t>
            </a:r>
            <a:r>
              <a:rPr lang="en-US" altLang="ja-JP" sz="1200" dirty="0"/>
              <a:t> </a:t>
            </a:r>
            <a:r>
              <a:rPr lang="ja-JP" altLang="en-US" sz="1200" dirty="0"/>
              <a:t>用ワイルドカード </a:t>
            </a:r>
            <a:r>
              <a:rPr lang="en-US" altLang="ja-JP" sz="1200" dirty="0"/>
              <a:t>DNS </a:t>
            </a:r>
            <a:r>
              <a:rPr lang="ja-JP" altLang="en-US" sz="1200" dirty="0"/>
              <a:t>サーバーおよび </a:t>
            </a:r>
            <a:r>
              <a:rPr lang="en-US" altLang="ja-JP" sz="1200" dirty="0"/>
              <a:t>SSL </a:t>
            </a:r>
            <a:r>
              <a:rPr lang="ja-JP" altLang="en-US" sz="1200" dirty="0"/>
              <a:t>証明書インフラ」用に割り当てられたドメイン </a:t>
            </a:r>
            <a:r>
              <a:rPr lang="en-US" altLang="ja-JP" sz="1200" dirty="0"/>
              <a:t>FQDN </a:t>
            </a:r>
            <a:r>
              <a:rPr lang="ja-JP" altLang="en-US" sz="1200" dirty="0"/>
              <a:t>が「</a:t>
            </a:r>
            <a:r>
              <a:rPr lang="en-US" altLang="ja-JP" sz="1200" dirty="0"/>
              <a:t>example.org</a:t>
            </a:r>
            <a:r>
              <a:rPr lang="ja-JP" altLang="en-US" sz="1200" dirty="0"/>
              <a:t>」であるとすると、「任意の英語文字列</a:t>
            </a:r>
            <a:r>
              <a:rPr lang="en-US" altLang="ja-JP" sz="1200" dirty="0"/>
              <a:t>-a-b-c-d-</a:t>
            </a:r>
            <a:r>
              <a:rPr lang="ja-JP" altLang="en-US" sz="1200" dirty="0"/>
              <a:t>任意の英語文字列</a:t>
            </a:r>
            <a:r>
              <a:rPr lang="en-US" altLang="ja-JP" sz="1200" dirty="0"/>
              <a:t>.example.org</a:t>
            </a:r>
            <a:r>
              <a:rPr lang="ja-JP" altLang="en-US" sz="1200" dirty="0"/>
              <a:t>」という </a:t>
            </a:r>
            <a:r>
              <a:rPr lang="en-US" altLang="ja-JP" sz="1200" dirty="0"/>
              <a:t>FQDN </a:t>
            </a:r>
            <a:r>
              <a:rPr lang="ja-JP" altLang="en-US" sz="1200" dirty="0"/>
              <a:t>に対する </a:t>
            </a:r>
            <a:r>
              <a:rPr lang="en-US" altLang="ja-JP" sz="1200" dirty="0"/>
              <a:t>A </a:t>
            </a:r>
            <a:r>
              <a:rPr lang="ja-JP" altLang="en-US" sz="1200" dirty="0"/>
              <a:t>レコードとして「</a:t>
            </a:r>
            <a:r>
              <a:rPr lang="en-US" altLang="ja-JP" sz="1200" dirty="0" err="1"/>
              <a:t>a.b.c.d</a:t>
            </a:r>
            <a:r>
              <a:rPr lang="ja-JP" altLang="en-US" sz="1200" dirty="0"/>
              <a:t>」の </a:t>
            </a:r>
            <a:r>
              <a:rPr lang="en-US" altLang="ja-JP" sz="1200" dirty="0"/>
              <a:t>IPv4 </a:t>
            </a:r>
            <a:r>
              <a:rPr lang="ja-JP" altLang="en-US" sz="1200" dirty="0"/>
              <a:t>アドレスの応答があるような </a:t>
            </a:r>
            <a:r>
              <a:rPr lang="en-US" altLang="ja-JP" sz="1200" dirty="0"/>
              <a:t>DNS </a:t>
            </a:r>
            <a:r>
              <a:rPr lang="ja-JP" altLang="en-US" sz="1200" dirty="0"/>
              <a:t>サーバーを構築し、インターネット上に公開する。</a:t>
            </a:r>
            <a:endParaRPr lang="en-US" altLang="ja-JP" sz="1200" dirty="0"/>
          </a:p>
          <a:p>
            <a:pPr lvl="1">
              <a:lnSpc>
                <a:spcPct val="110000"/>
              </a:lnSpc>
              <a:buFont typeface="+mj-lt"/>
              <a:buAutoNum type="arabicPeriod"/>
            </a:pPr>
            <a:r>
              <a:rPr lang="ja-JP" altLang="en-US" sz="1200" dirty="0"/>
              <a:t>また、新たに </a:t>
            </a:r>
            <a:r>
              <a:rPr lang="en-US" altLang="ja-JP" sz="1200" dirty="0"/>
              <a:t>HTTP </a:t>
            </a:r>
            <a:r>
              <a:rPr lang="ja-JP" altLang="en-US" sz="1200" dirty="0"/>
              <a:t>または </a:t>
            </a:r>
            <a:r>
              <a:rPr lang="en-US" altLang="ja-JP" sz="1200" dirty="0"/>
              <a:t>HTTPS </a:t>
            </a:r>
            <a:r>
              <a:rPr lang="ja-JP" altLang="en-US" sz="1200" dirty="0"/>
              <a:t>の </a:t>
            </a:r>
            <a:r>
              <a:rPr lang="en-US" altLang="ja-JP" sz="1200" dirty="0"/>
              <a:t>Web </a:t>
            </a:r>
            <a:r>
              <a:rPr lang="ja-JP" altLang="en-US" sz="1200" dirty="0"/>
              <a:t>サーバーをインターネット上に構築し、適切に </a:t>
            </a:r>
            <a:r>
              <a:rPr lang="en-US" altLang="ja-JP" sz="1200" dirty="0"/>
              <a:t>Basic </a:t>
            </a:r>
            <a:r>
              <a:rPr lang="ja-JP" altLang="en-US" sz="1200" dirty="0"/>
              <a:t>認証で保護した上で、ある特定の </a:t>
            </a:r>
            <a:r>
              <a:rPr lang="en-US" altLang="ja-JP" sz="1200" dirty="0"/>
              <a:t>URL </a:t>
            </a:r>
            <a:r>
              <a:rPr lang="ja-JP" altLang="en-US" sz="1200" dirty="0"/>
              <a:t>ディレクトリを作成し、その配下に「</a:t>
            </a:r>
            <a:r>
              <a:rPr lang="en-US" altLang="ja-JP" sz="1200" dirty="0"/>
              <a:t>cert.cer</a:t>
            </a:r>
            <a:r>
              <a:rPr lang="ja-JP" altLang="en-US" sz="1200" dirty="0"/>
              <a:t>」ファイル、「</a:t>
            </a:r>
            <a:r>
              <a:rPr lang="en-US" altLang="ja-JP" sz="1200" dirty="0" err="1"/>
              <a:t>cert.key</a:t>
            </a:r>
            <a:r>
              <a:rPr lang="ja-JP" altLang="en-US" sz="1200" dirty="0"/>
              <a:t>」ファイルおよび「</a:t>
            </a:r>
            <a:r>
              <a:rPr lang="en-US" altLang="ja-JP" sz="1200" dirty="0"/>
              <a:t>timestamp.txt</a:t>
            </a:r>
            <a:r>
              <a:rPr lang="ja-JP" altLang="en-US" sz="1200" dirty="0"/>
              <a:t>」ファイルを設置する。要件は、以下のとおりである。</a:t>
            </a:r>
            <a:endParaRPr lang="en-US" altLang="ja-JP" sz="1200" dirty="0"/>
          </a:p>
          <a:p>
            <a:pPr lvl="2">
              <a:lnSpc>
                <a:spcPct val="110000"/>
              </a:lnSpc>
            </a:pPr>
            <a:r>
              <a:rPr lang="ja-JP" altLang="en-US" sz="1000" dirty="0"/>
              <a:t>ある </a:t>
            </a:r>
            <a:r>
              <a:rPr lang="en-US" altLang="ja-JP" sz="1000" dirty="0"/>
              <a:t>1 </a:t>
            </a:r>
            <a:r>
              <a:rPr lang="ja-JP" altLang="en-US" sz="1000" dirty="0" err="1"/>
              <a:t>つの</a:t>
            </a:r>
            <a:r>
              <a:rPr lang="ja-JP" altLang="en-US" sz="1000" dirty="0"/>
              <a:t>固定 </a:t>
            </a:r>
            <a:r>
              <a:rPr lang="en-US" altLang="ja-JP" sz="1000" dirty="0"/>
              <a:t>URL (Web </a:t>
            </a:r>
            <a:r>
              <a:rPr lang="ja-JP" altLang="en-US" sz="1000" dirty="0"/>
              <a:t>のディレクトリ</a:t>
            </a:r>
            <a:r>
              <a:rPr lang="en-US" altLang="ja-JP" sz="1000" dirty="0"/>
              <a:t>) </a:t>
            </a:r>
            <a:r>
              <a:rPr lang="ja-JP" altLang="en-US" sz="1000" dirty="0"/>
              <a:t>内のファイルとして、以下の </a:t>
            </a:r>
            <a:r>
              <a:rPr lang="en-US" altLang="ja-JP" sz="1000" dirty="0"/>
              <a:t>3 </a:t>
            </a:r>
            <a:r>
              <a:rPr lang="ja-JP" altLang="en-US" sz="1000" dirty="0" err="1"/>
              <a:t>つの</a:t>
            </a:r>
            <a:r>
              <a:rPr lang="ja-JP" altLang="en-US" sz="1000" dirty="0"/>
              <a:t>ファイルを供給する必要がある。</a:t>
            </a:r>
          </a:p>
          <a:p>
            <a:pPr lvl="2">
              <a:lnSpc>
                <a:spcPct val="110000"/>
              </a:lnSpc>
            </a:pPr>
            <a:r>
              <a:rPr lang="ja-JP" altLang="en-US" sz="1000" dirty="0"/>
              <a:t>「</a:t>
            </a:r>
            <a:r>
              <a:rPr lang="en-US" altLang="ja-JP" sz="1000" dirty="0"/>
              <a:t>cert.cer</a:t>
            </a:r>
            <a:r>
              <a:rPr lang="ja-JP" altLang="en-US" sz="1000" dirty="0"/>
              <a:t>」という名前のファイル</a:t>
            </a:r>
            <a:r>
              <a:rPr lang="en-US" altLang="ja-JP" sz="1000" dirty="0"/>
              <a:t>: BASE64 </a:t>
            </a:r>
            <a:r>
              <a:rPr lang="ja-JP" altLang="en-US" sz="1000" dirty="0"/>
              <a:t>形式の </a:t>
            </a:r>
            <a:r>
              <a:rPr lang="en-US" altLang="ja-JP" sz="1000" dirty="0"/>
              <a:t>X.509 </a:t>
            </a:r>
            <a:r>
              <a:rPr lang="ja-JP" altLang="en-US" sz="1000" dirty="0"/>
              <a:t>証明書データがホスト証明書と中間証明書チェーンの順で </a:t>
            </a:r>
            <a:r>
              <a:rPr lang="en-US" altLang="ja-JP" sz="1000" dirty="0"/>
              <a:t>1 </a:t>
            </a:r>
            <a:r>
              <a:rPr lang="ja-JP" altLang="en-US" sz="1000" dirty="0"/>
              <a:t>つ以上並べられた </a:t>
            </a:r>
            <a:r>
              <a:rPr lang="en-US" altLang="ja-JP" sz="1000" dirty="0"/>
              <a:t>ASCII </a:t>
            </a:r>
            <a:r>
              <a:rPr lang="ja-JP" altLang="en-US" sz="1000" dirty="0"/>
              <a:t>テキストファイル。ホスト証明書は、「</a:t>
            </a:r>
            <a:r>
              <a:rPr lang="en-US" altLang="ja-JP" sz="1000" dirty="0"/>
              <a:t>*.example.org</a:t>
            </a:r>
            <a:r>
              <a:rPr lang="ja-JP" altLang="en-US" sz="1000" dirty="0"/>
              <a:t>」のような </a:t>
            </a:r>
            <a:r>
              <a:rPr lang="en-US" altLang="ja-JP" sz="1000" dirty="0"/>
              <a:t>Wildcard SSL </a:t>
            </a:r>
            <a:r>
              <a:rPr lang="ja-JP" altLang="en-US" sz="1000" dirty="0"/>
              <a:t>証明書である必要がある。</a:t>
            </a:r>
          </a:p>
          <a:p>
            <a:pPr lvl="2">
              <a:lnSpc>
                <a:spcPct val="110000"/>
              </a:lnSpc>
            </a:pPr>
            <a:r>
              <a:rPr lang="ja-JP" altLang="en-US" sz="1000" dirty="0"/>
              <a:t>「</a:t>
            </a:r>
            <a:r>
              <a:rPr lang="en-US" altLang="ja-JP" sz="1000" dirty="0" err="1"/>
              <a:t>cert.key</a:t>
            </a:r>
            <a:r>
              <a:rPr lang="ja-JP" altLang="en-US" sz="1000" dirty="0"/>
              <a:t>」という名前のファイル</a:t>
            </a:r>
            <a:r>
              <a:rPr lang="en-US" altLang="ja-JP" sz="1000" dirty="0"/>
              <a:t>: 1 </a:t>
            </a:r>
            <a:r>
              <a:rPr lang="ja-JP" altLang="en-US" sz="1000" dirty="0"/>
              <a:t>のホスト証明書に対応する </a:t>
            </a:r>
            <a:r>
              <a:rPr lang="en-US" altLang="ja-JP" sz="1000" dirty="0"/>
              <a:t>RSA </a:t>
            </a:r>
            <a:r>
              <a:rPr lang="ja-JP" altLang="en-US" sz="1000" dirty="0"/>
              <a:t>秘密鍵を含む </a:t>
            </a:r>
            <a:r>
              <a:rPr lang="en-US" altLang="ja-JP" sz="1000" dirty="0"/>
              <a:t>PEM </a:t>
            </a:r>
            <a:r>
              <a:rPr lang="ja-JP" altLang="en-US" sz="1000" dirty="0"/>
              <a:t>形式の </a:t>
            </a:r>
            <a:r>
              <a:rPr lang="en-US" altLang="ja-JP" sz="1000" dirty="0"/>
              <a:t>ASCII </a:t>
            </a:r>
            <a:r>
              <a:rPr lang="ja-JP" altLang="en-US" sz="1000" dirty="0"/>
              <a:t>テキストファイル。</a:t>
            </a:r>
          </a:p>
          <a:p>
            <a:pPr lvl="2">
              <a:lnSpc>
                <a:spcPct val="110000"/>
              </a:lnSpc>
            </a:pPr>
            <a:r>
              <a:rPr lang="ja-JP" altLang="en-US" sz="1000" dirty="0"/>
              <a:t>「</a:t>
            </a:r>
            <a:r>
              <a:rPr lang="en-US" altLang="ja-JP" sz="1000" dirty="0"/>
              <a:t>timestamp.txt</a:t>
            </a:r>
            <a:r>
              <a:rPr lang="ja-JP" altLang="en-US" sz="1000" dirty="0"/>
              <a:t>」という名前のファイル</a:t>
            </a:r>
            <a:r>
              <a:rPr lang="en-US" altLang="ja-JP" sz="1000" dirty="0"/>
              <a:t>: </a:t>
            </a:r>
            <a:r>
              <a:rPr lang="ja-JP" altLang="en-US" sz="1000" dirty="0"/>
              <a:t>その証明書が発行された日時を示す「</a:t>
            </a:r>
            <a:r>
              <a:rPr lang="en-US" altLang="ja-JP" sz="1000" dirty="0"/>
              <a:t>YYYYMMDD_HHMMSS</a:t>
            </a:r>
            <a:r>
              <a:rPr lang="ja-JP" altLang="en-US" sz="1000" dirty="0"/>
              <a:t>」という形式の </a:t>
            </a:r>
            <a:r>
              <a:rPr lang="en-US" altLang="ja-JP" sz="1000" dirty="0"/>
              <a:t>15 </a:t>
            </a:r>
            <a:r>
              <a:rPr lang="ja-JP" altLang="en-US" sz="1000" dirty="0"/>
              <a:t>文字のタイムスタンプファイル。</a:t>
            </a:r>
            <a:endParaRPr lang="en-US" altLang="ja-JP" sz="1000" dirty="0"/>
          </a:p>
          <a:p>
            <a:pPr>
              <a:lnSpc>
                <a:spcPct val="110000"/>
              </a:lnSpc>
            </a:pPr>
            <a:r>
              <a:rPr lang="ja-JP" altLang="en-US" sz="1600" dirty="0"/>
              <a:t>上記の要件を満たす「</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証明書インフラ」は、構築者の責任と判断により、任意の方法で実装することができる。 </a:t>
            </a:r>
            <a:r>
              <a:rPr lang="en-US" altLang="ja-JP" sz="1600" dirty="0"/>
              <a:t>IPA </a:t>
            </a:r>
            <a:r>
              <a:rPr lang="ja-JP" altLang="en-US" sz="1600" dirty="0"/>
              <a:t>サイバー技術研究室も、上記の要件を満たす実装を本ドキュメント執筆時点で容易に行なうことができるオープンソース・ソフトウェア集およびドキュメントを無償・無保証で公開している。構築者は、自己の判断と責任で、これらの公開物を利用してもよいし、別の方法 </a:t>
            </a:r>
            <a:r>
              <a:rPr lang="en-US" altLang="ja-JP" sz="1600" dirty="0"/>
              <a:t>(</a:t>
            </a:r>
            <a:r>
              <a:rPr lang="ja-JP" altLang="en-US" sz="1600" dirty="0"/>
              <a:t>例えば、従来の商用 </a:t>
            </a:r>
            <a:r>
              <a:rPr lang="en-US" altLang="ja-JP" sz="1600" dirty="0"/>
              <a:t>CA </a:t>
            </a:r>
            <a:r>
              <a:rPr lang="ja-JP" altLang="en-US" sz="1600" dirty="0"/>
              <a:t>の営業担当経由の </a:t>
            </a:r>
            <a:r>
              <a:rPr lang="en-US" altLang="ja-JP" sz="1600" dirty="0"/>
              <a:t>SSL </a:t>
            </a:r>
            <a:r>
              <a:rPr lang="ja-JP" altLang="en-US" sz="1600" dirty="0"/>
              <a:t>証明書手動発行プロセスで証明書を発行してもらい、発行された証明書を「</a:t>
            </a:r>
            <a:r>
              <a:rPr lang="en-US" altLang="ja-JP" sz="1600" dirty="0"/>
              <a:t>cert.cer</a:t>
            </a:r>
            <a:r>
              <a:rPr lang="ja-JP" altLang="en-US" sz="1600" dirty="0"/>
              <a:t>」、「</a:t>
            </a:r>
            <a:r>
              <a:rPr lang="en-US" altLang="ja-JP" sz="1600" dirty="0" err="1"/>
              <a:t>cert.key</a:t>
            </a:r>
            <a:r>
              <a:rPr lang="ja-JP" altLang="en-US" sz="1600" dirty="0"/>
              <a:t>」としたものを上記の「要件」に一致する </a:t>
            </a:r>
            <a:r>
              <a:rPr lang="en-US" altLang="ja-JP" sz="1600" dirty="0"/>
              <a:t>Basic</a:t>
            </a:r>
            <a:r>
              <a:rPr lang="ja-JP" altLang="en-US" sz="1600" dirty="0"/>
              <a:t> 認証保護下の </a:t>
            </a:r>
            <a:r>
              <a:rPr lang="en-US" altLang="ja-JP" sz="1600" dirty="0"/>
              <a:t>Web </a:t>
            </a:r>
            <a:r>
              <a:rPr lang="ja-JP" altLang="en-US" sz="1600" dirty="0"/>
              <a:t>ディレクトリに設置する方法</a:t>
            </a:r>
            <a:r>
              <a:rPr lang="en-US" altLang="ja-JP" sz="1600" dirty="0"/>
              <a:t>) </a:t>
            </a:r>
            <a:r>
              <a:rPr lang="ja-JP" altLang="en-US" sz="1600" dirty="0"/>
              <a:t>を利用してもよい。</a:t>
            </a:r>
            <a:endParaRPr lang="en-US" altLang="ja-JP" sz="1600" dirty="0"/>
          </a:p>
          <a:p>
            <a:pPr>
              <a:lnSpc>
                <a:spcPct val="110000"/>
              </a:lnSpc>
            </a:pPr>
            <a:r>
              <a:rPr lang="en-US" altLang="ja-JP" sz="1600" dirty="0"/>
              <a:t>【IPA </a:t>
            </a:r>
            <a:r>
              <a:rPr lang="ja-JP" altLang="en-US" sz="1600" dirty="0"/>
              <a:t>サイバー技術研究室が無償公開している </a:t>
            </a:r>
            <a:r>
              <a:rPr lang="en-US" altLang="ja-JP" sz="1600" dirty="0"/>
              <a:t>2 </a:t>
            </a:r>
            <a:r>
              <a:rPr lang="ja-JP" altLang="en-US" sz="1600" dirty="0" err="1"/>
              <a:t>つの</a:t>
            </a:r>
            <a:r>
              <a:rPr lang="ja-JP" altLang="en-US" sz="1600" dirty="0"/>
              <a:t>オープンソース・ソフトウェアおよびドキュメント</a:t>
            </a:r>
            <a:r>
              <a:rPr lang="en-US" altLang="ja-JP" sz="1600" dirty="0"/>
              <a:t>】</a:t>
            </a:r>
            <a:r>
              <a:rPr lang="ja-JP" altLang="en-US" sz="1600" dirty="0"/>
              <a:t> これらは、本文書執筆時点で、「</a:t>
            </a:r>
            <a:r>
              <a:rPr lang="en-US" altLang="ja-JP" sz="1600" dirty="0"/>
              <a:t>websocket.jp</a:t>
            </a:r>
            <a:r>
              <a:rPr lang="ja-JP" altLang="en-US" sz="1600" dirty="0"/>
              <a:t>」および「シン・テレワークシステム パブリック版の </a:t>
            </a:r>
            <a:r>
              <a:rPr lang="en-US" altLang="ja-JP" sz="1600" dirty="0" err="1"/>
              <a:t>WebSocket</a:t>
            </a:r>
            <a:r>
              <a:rPr lang="en-US" altLang="ja-JP" sz="1600" dirty="0"/>
              <a:t> </a:t>
            </a:r>
            <a:r>
              <a:rPr lang="ja-JP" altLang="en-US" sz="1600" dirty="0"/>
              <a:t>用ドメイン」の本番系で実際に利用されているソースコードと全く同一のものである。したがって、以下を活用することにより、誰でも、 「</a:t>
            </a:r>
            <a:r>
              <a:rPr lang="en-US" altLang="ja-JP" sz="1600" dirty="0"/>
              <a:t>websocket.jp</a:t>
            </a:r>
            <a:r>
              <a:rPr lang="ja-JP" altLang="en-US" sz="1600" dirty="0"/>
              <a:t>」および「シン・テレワークシステム パブリック版の </a:t>
            </a:r>
            <a:r>
              <a:rPr lang="en-US" altLang="ja-JP" sz="1600" dirty="0" err="1"/>
              <a:t>WebSocket</a:t>
            </a:r>
            <a:r>
              <a:rPr lang="en-US" altLang="ja-JP" sz="1600" dirty="0"/>
              <a:t> </a:t>
            </a:r>
            <a:r>
              <a:rPr lang="ja-JP" altLang="en-US" sz="1600" dirty="0"/>
              <a:t>用ドメイン」と同等程度の安定性を実現できる。</a:t>
            </a:r>
            <a:endParaRPr lang="en-US" altLang="ja-JP" sz="1600" dirty="0"/>
          </a:p>
          <a:p>
            <a:pPr lvl="1">
              <a:lnSpc>
                <a:spcPct val="110000"/>
              </a:lnSpc>
              <a:buFont typeface="+mj-lt"/>
              <a:buAutoNum type="arabicPeriod"/>
            </a:pPr>
            <a:r>
              <a:rPr lang="en-US" altLang="ja-JP" sz="1200" b="1" dirty="0"/>
              <a:t>『</a:t>
            </a:r>
            <a:r>
              <a:rPr lang="en-US" altLang="ja-JP" sz="1200" b="1" dirty="0" err="1"/>
              <a:t>IPA_DN_WildCardDnsServer</a:t>
            </a:r>
            <a:r>
              <a:rPr lang="en-US" altLang="ja-JP" sz="1200" b="1" dirty="0"/>
              <a:t> (Go </a:t>
            </a:r>
            <a:r>
              <a:rPr lang="ja-JP" altLang="en-US" sz="1200" b="1" dirty="0"/>
              <a:t>言語で書かれたステートレスなワイルドカード </a:t>
            </a:r>
            <a:r>
              <a:rPr lang="en-US" altLang="ja-JP" sz="1200" b="1" dirty="0"/>
              <a:t>DNS </a:t>
            </a:r>
            <a:r>
              <a:rPr lang="ja-JP" altLang="en-US" sz="1200" b="1" dirty="0"/>
              <a:t>サーバー</a:t>
            </a:r>
            <a:r>
              <a:rPr lang="en-US" altLang="ja-JP" sz="1200" b="1" dirty="0"/>
              <a:t>)』</a:t>
            </a:r>
            <a:r>
              <a:rPr lang="ja-JP" altLang="en-US" sz="1200" b="1" dirty="0"/>
              <a:t>  </a:t>
            </a:r>
            <a:r>
              <a:rPr lang="en-US" altLang="ja-JP" sz="1200" b="1" u="sng" dirty="0">
                <a:solidFill>
                  <a:srgbClr val="0000FF"/>
                </a:solidFill>
              </a:rPr>
              <a:t>https://github.com/IPA-CyberLab/IPA_DN_WildCardDnsServer/</a:t>
            </a:r>
            <a:br>
              <a:rPr lang="en-US" altLang="ja-JP" sz="1200" dirty="0"/>
            </a:br>
            <a:r>
              <a:rPr lang="ja-JP" altLang="en-US" sz="1200" dirty="0"/>
              <a:t>これは、</a:t>
            </a:r>
            <a:r>
              <a:rPr lang="en-US" altLang="ja-JP" sz="1200" dirty="0"/>
              <a:t>AWS </a:t>
            </a:r>
            <a:r>
              <a:rPr lang="ja-JP" altLang="en-US" sz="1200" dirty="0"/>
              <a:t>等のクラウド上で、最も安価な </a:t>
            </a:r>
            <a:r>
              <a:rPr lang="en-US" altLang="ja-JP" sz="1200" dirty="0"/>
              <a:t>ARM </a:t>
            </a:r>
            <a:r>
              <a:rPr lang="ja-JP" altLang="en-US" sz="1200" dirty="0"/>
              <a:t>型 </a:t>
            </a:r>
            <a:r>
              <a:rPr lang="en-US" altLang="ja-JP" sz="1200" dirty="0"/>
              <a:t>VM </a:t>
            </a:r>
            <a:r>
              <a:rPr lang="ja-JP" altLang="en-US" sz="1200" dirty="0"/>
              <a:t>を利用し、月額 </a:t>
            </a:r>
            <a:r>
              <a:rPr lang="en-US" altLang="ja-JP" sz="1200" dirty="0"/>
              <a:t>1 </a:t>
            </a:r>
            <a:r>
              <a:rPr lang="ja-JP" altLang="en-US" sz="1200" dirty="0"/>
              <a:t>台あたり </a:t>
            </a:r>
            <a:r>
              <a:rPr lang="en-US" altLang="ja-JP" sz="1200" dirty="0"/>
              <a:t>375 </a:t>
            </a:r>
            <a:r>
              <a:rPr lang="ja-JP" altLang="en-US" sz="1200" dirty="0"/>
              <a:t>円程度 </a:t>
            </a:r>
            <a:r>
              <a:rPr lang="en-US" altLang="ja-JP" sz="1200" dirty="0"/>
              <a:t>+ </a:t>
            </a:r>
            <a:r>
              <a:rPr lang="ja-JP" altLang="en-US" sz="1200" dirty="0"/>
              <a:t>ストレージ・ネットワーク転送課金のみで運用が可能であると見積もられる。構築の所要時間は、</a:t>
            </a:r>
            <a:r>
              <a:rPr lang="en-US" altLang="ja-JP" sz="1200" dirty="0"/>
              <a:t>30 </a:t>
            </a:r>
            <a:r>
              <a:rPr lang="ja-JP" altLang="en-US" sz="1200" dirty="0"/>
              <a:t>分 ～</a:t>
            </a:r>
            <a:r>
              <a:rPr lang="en-US" altLang="ja-JP" sz="1200" dirty="0"/>
              <a:t> 1 </a:t>
            </a:r>
            <a:r>
              <a:rPr lang="ja-JP" altLang="en-US" sz="1200" dirty="0"/>
              <a:t>時間程度である。この </a:t>
            </a:r>
            <a:r>
              <a:rPr lang="en-US" altLang="ja-JP" sz="1200" dirty="0"/>
              <a:t>DNS </a:t>
            </a:r>
            <a:r>
              <a:rPr lang="ja-JP" altLang="en-US" sz="1200" dirty="0"/>
              <a:t>サーバーは、冗長およびロードバランスのため、</a:t>
            </a:r>
            <a:r>
              <a:rPr lang="en-US" altLang="ja-JP" sz="1200" dirty="0"/>
              <a:t>2 </a:t>
            </a:r>
            <a:r>
              <a:rPr lang="ja-JP" altLang="en-US" sz="1200" dirty="0"/>
              <a:t>台以上、異なるアベイビリティ・ゾーンで稼働させることが推奨される。同 </a:t>
            </a:r>
            <a:r>
              <a:rPr lang="en-US" altLang="ja-JP" sz="1200" dirty="0"/>
              <a:t>DNS </a:t>
            </a:r>
            <a:r>
              <a:rPr lang="ja-JP" altLang="en-US" sz="1200" dirty="0"/>
              <a:t>サーバーを稼働させるために必要なマテリアルとドキュメントは、</a:t>
            </a:r>
            <a:r>
              <a:rPr lang="en-US" altLang="ja-JP" sz="1200" dirty="0"/>
              <a:t> </a:t>
            </a:r>
            <a:r>
              <a:rPr lang="en-US" altLang="ja-JP" sz="1200" u="sng" dirty="0">
                <a:solidFill>
                  <a:srgbClr val="0000FF"/>
                </a:solidFill>
              </a:rPr>
              <a:t>https://github.com/IPA-CyberLab/IPA_DN_WildCardDnsServer/</a:t>
            </a:r>
            <a:r>
              <a:rPr lang="en-US" altLang="ja-JP" sz="1200" dirty="0"/>
              <a:t> </a:t>
            </a:r>
            <a:r>
              <a:rPr lang="ja-JP" altLang="en-US" sz="1200" dirty="0"/>
              <a:t>で、オープンソース・ソフトウェアとして無償公開されている。構築方法は、</a:t>
            </a:r>
            <a:r>
              <a:rPr lang="en-US" altLang="ja-JP" sz="1200" dirty="0"/>
              <a:t>README.md </a:t>
            </a:r>
            <a:r>
              <a:rPr lang="ja-JP" altLang="en-US" sz="1200" dirty="0"/>
              <a:t>に詳しく記載されている。この </a:t>
            </a:r>
            <a:r>
              <a:rPr lang="en-US" altLang="ja-JP" sz="1200" dirty="0"/>
              <a:t>DNS </a:t>
            </a:r>
            <a:r>
              <a:rPr lang="ja-JP" altLang="en-US" sz="1200" dirty="0"/>
              <a:t>サーバーの運用を開始した後は、インターネット上において、</a:t>
            </a:r>
            <a:r>
              <a:rPr lang="en-US" altLang="ja-JP" sz="1200" dirty="0"/>
              <a:t>IPv4 </a:t>
            </a:r>
            <a:r>
              <a:rPr lang="ja-JP" altLang="en-US" sz="1200" dirty="0"/>
              <a:t>アドレスを示す文字列を含む、例えば 「</a:t>
            </a:r>
            <a:r>
              <a:rPr lang="en-US" altLang="ja-JP" sz="1200" dirty="0"/>
              <a:t>ws-1-2-3-4.example.org</a:t>
            </a:r>
            <a:r>
              <a:rPr lang="ja-JP" altLang="en-US" sz="1200" dirty="0"/>
              <a:t>」 というような </a:t>
            </a:r>
            <a:r>
              <a:rPr lang="en-US" altLang="ja-JP" sz="1200" dirty="0"/>
              <a:t>FQDN </a:t>
            </a:r>
            <a:r>
              <a:rPr lang="ja-JP" altLang="en-US" sz="1200" dirty="0"/>
              <a:t>が、「</a:t>
            </a:r>
            <a:r>
              <a:rPr lang="en-US" altLang="ja-JP" sz="1200" dirty="0"/>
              <a:t>example.org</a:t>
            </a:r>
            <a:r>
              <a:rPr lang="ja-JP" altLang="en-US" sz="1200" dirty="0"/>
              <a:t>」の </a:t>
            </a:r>
            <a:r>
              <a:rPr lang="en-US" altLang="ja-JP" sz="1200" dirty="0"/>
              <a:t>DNS </a:t>
            </a:r>
            <a:r>
              <a:rPr lang="ja-JP" altLang="en-US" sz="1200" dirty="0"/>
              <a:t>権威サーバーによって、自動的に「</a:t>
            </a:r>
            <a:r>
              <a:rPr lang="en-US" altLang="ja-JP" sz="1200" dirty="0"/>
              <a:t>1.2.3.4</a:t>
            </a:r>
            <a:r>
              <a:rPr lang="ja-JP" altLang="en-US" sz="1200" dirty="0"/>
              <a:t>」という </a:t>
            </a:r>
            <a:r>
              <a:rPr lang="en-US" altLang="ja-JP" sz="1200" dirty="0"/>
              <a:t>IPv4 </a:t>
            </a:r>
            <a:r>
              <a:rPr lang="ja-JP" altLang="en-US" sz="1200" dirty="0"/>
              <a:t>アドレスとして解決されるようになる。</a:t>
            </a:r>
            <a:endParaRPr lang="en-US" altLang="ja-JP" sz="1200" dirty="0"/>
          </a:p>
          <a:p>
            <a:pPr lvl="1">
              <a:lnSpc>
                <a:spcPct val="110000"/>
              </a:lnSpc>
              <a:buFont typeface="+mj-lt"/>
              <a:buAutoNum type="arabicPeriod"/>
            </a:pPr>
            <a:r>
              <a:rPr lang="en-US" altLang="ja-JP" sz="1200" b="1" dirty="0"/>
              <a:t>『</a:t>
            </a:r>
            <a:r>
              <a:rPr lang="en-US" altLang="ja-JP" sz="1200" b="1" dirty="0" err="1"/>
              <a:t>IPA_DN_WildcardCertServerUtil</a:t>
            </a:r>
            <a:r>
              <a:rPr lang="en-US" altLang="ja-JP" sz="1200" b="1" dirty="0"/>
              <a:t> (Python </a:t>
            </a:r>
            <a:r>
              <a:rPr lang="ja-JP" altLang="en-US" sz="1200" b="1" dirty="0"/>
              <a:t>で書かれた </a:t>
            </a:r>
            <a:r>
              <a:rPr lang="en-US" altLang="ja-JP" sz="1200" b="1" dirty="0"/>
              <a:t>Let‘s Encrypt </a:t>
            </a:r>
            <a:r>
              <a:rPr lang="ja-JP" altLang="en-US" sz="1200" b="1" dirty="0"/>
              <a:t>ワイルドカード </a:t>
            </a:r>
            <a:r>
              <a:rPr lang="en-US" altLang="ja-JP" sz="1200" b="1" dirty="0"/>
              <a:t>DNS </a:t>
            </a:r>
            <a:r>
              <a:rPr lang="ja-JP" altLang="en-US" sz="1200" b="1" dirty="0"/>
              <a:t>用証明書自動更新・証明書ファイル提供サーバー</a:t>
            </a:r>
            <a:r>
              <a:rPr lang="en-US" altLang="ja-JP" sz="1200" b="1" dirty="0"/>
              <a:t>)』</a:t>
            </a:r>
            <a:r>
              <a:rPr lang="ja-JP" altLang="en-US" sz="1200" b="1" dirty="0"/>
              <a:t> </a:t>
            </a:r>
            <a:r>
              <a:rPr lang="ja-JP" altLang="en-US" sz="1200" dirty="0"/>
              <a:t> </a:t>
            </a:r>
            <a:r>
              <a:rPr lang="en-US" altLang="ja-JP" sz="1200" b="1" u="sng" dirty="0">
                <a:solidFill>
                  <a:srgbClr val="0000FF"/>
                </a:solidFill>
              </a:rPr>
              <a:t>https://github.com/IPA-CyberLab/IPA_DN_WildcardCertServerUtil/</a:t>
            </a:r>
            <a:br>
              <a:rPr lang="en-US" altLang="ja-JP" sz="1200" dirty="0"/>
            </a:br>
            <a:r>
              <a:rPr lang="ja-JP" altLang="en-US" sz="1200" dirty="0"/>
              <a:t>これは、</a:t>
            </a:r>
            <a:r>
              <a:rPr lang="en-US" altLang="ja-JP" sz="1200" dirty="0"/>
              <a:t>AWS </a:t>
            </a:r>
            <a:r>
              <a:rPr lang="ja-JP" altLang="en-US" sz="1200" dirty="0"/>
              <a:t>等のクラウド上で、大変安価な </a:t>
            </a:r>
            <a:r>
              <a:rPr lang="en-US" altLang="ja-JP" sz="1200" dirty="0"/>
              <a:t>x64 </a:t>
            </a:r>
            <a:r>
              <a:rPr lang="ja-JP" altLang="en-US" sz="1200" dirty="0"/>
              <a:t>型 </a:t>
            </a:r>
            <a:r>
              <a:rPr lang="en-US" altLang="ja-JP" sz="1200" dirty="0"/>
              <a:t>VM </a:t>
            </a:r>
            <a:r>
              <a:rPr lang="ja-JP" altLang="en-US" sz="1200" dirty="0"/>
              <a:t>を利用し、月額 </a:t>
            </a:r>
            <a:r>
              <a:rPr lang="en-US" altLang="ja-JP" sz="1200" dirty="0"/>
              <a:t>1 </a:t>
            </a:r>
            <a:r>
              <a:rPr lang="ja-JP" altLang="en-US" sz="1200" dirty="0"/>
              <a:t>台あたり </a:t>
            </a:r>
            <a:r>
              <a:rPr lang="en-US" altLang="ja-JP" sz="1200" dirty="0"/>
              <a:t>420 </a:t>
            </a:r>
            <a:r>
              <a:rPr lang="ja-JP" altLang="en-US" sz="1200" dirty="0"/>
              <a:t>円程度 </a:t>
            </a:r>
            <a:r>
              <a:rPr lang="en-US" altLang="ja-JP" sz="1200" dirty="0"/>
              <a:t>+ </a:t>
            </a:r>
            <a:r>
              <a:rPr lang="ja-JP" altLang="en-US" sz="1200" dirty="0"/>
              <a:t>ストレージ・ネットワーク転送課金のみで運用が可能であると見積もられる。構築の所要時間は、</a:t>
            </a:r>
            <a:r>
              <a:rPr lang="en-US" altLang="ja-JP" sz="1200" dirty="0"/>
              <a:t>30 </a:t>
            </a:r>
            <a:r>
              <a:rPr lang="ja-JP" altLang="en-US" sz="1200" dirty="0"/>
              <a:t>分 ～</a:t>
            </a:r>
            <a:r>
              <a:rPr lang="en-US" altLang="ja-JP" sz="1200" dirty="0"/>
              <a:t> 1 </a:t>
            </a:r>
            <a:r>
              <a:rPr lang="ja-JP" altLang="en-US" sz="1200" dirty="0"/>
              <a:t>時間程度である。このワイルドカード </a:t>
            </a:r>
            <a:r>
              <a:rPr lang="en-US" altLang="ja-JP" sz="1200" dirty="0"/>
              <a:t>DNS </a:t>
            </a:r>
            <a:r>
              <a:rPr lang="ja-JP" altLang="en-US" sz="1200" dirty="0"/>
              <a:t>用証明書自動更新・証明書ファイル提供サーバーは、</a:t>
            </a:r>
            <a:r>
              <a:rPr lang="en-US" altLang="ja-JP" sz="1200" dirty="0"/>
              <a:t>1 </a:t>
            </a:r>
            <a:r>
              <a:rPr lang="ja-JP" altLang="en-US" sz="1200" dirty="0"/>
              <a:t>台のみ構築すればよい。同ワイルドカード </a:t>
            </a:r>
            <a:r>
              <a:rPr lang="en-US" altLang="ja-JP" sz="1200" dirty="0"/>
              <a:t>DNS </a:t>
            </a:r>
            <a:r>
              <a:rPr lang="ja-JP" altLang="en-US" sz="1200" dirty="0"/>
              <a:t>用証明書自動更新・証明書ファイル提供サーバーを稼働させるために必要なマテリアルとドキュメントは、</a:t>
            </a:r>
            <a:r>
              <a:rPr lang="en-US" altLang="ja-JP" sz="1200" dirty="0"/>
              <a:t> </a:t>
            </a:r>
            <a:r>
              <a:rPr lang="en-US" altLang="ja-JP" sz="1200" u="sng" dirty="0">
                <a:solidFill>
                  <a:srgbClr val="0000FF"/>
                </a:solidFill>
              </a:rPr>
              <a:t>https://github.com/IPA-CyberLab/IPA_DN_WildcardCertServerUtil/</a:t>
            </a:r>
            <a:r>
              <a:rPr lang="en-US" altLang="ja-JP" sz="1200" dirty="0"/>
              <a:t> </a:t>
            </a:r>
            <a:r>
              <a:rPr lang="ja-JP" altLang="en-US" sz="1200" dirty="0"/>
              <a:t>で、オープンソース・ソフトウェアとして無償公開されている。構築方法は、</a:t>
            </a:r>
            <a:r>
              <a:rPr lang="en-US" altLang="ja-JP" sz="1200" dirty="0"/>
              <a:t>README.md </a:t>
            </a:r>
            <a:r>
              <a:rPr lang="ja-JP" altLang="en-US" sz="1200" dirty="0"/>
              <a:t>に詳しく記載されている。このワイルドカード </a:t>
            </a:r>
            <a:r>
              <a:rPr lang="en-US" altLang="ja-JP" sz="1200" dirty="0"/>
              <a:t>DNS </a:t>
            </a:r>
            <a:r>
              <a:rPr lang="ja-JP" altLang="en-US" sz="1200" dirty="0"/>
              <a:t>用証明書自動更新・証明書ファイル提供サーバーを開始した後は、このサーバーは </a:t>
            </a:r>
            <a:r>
              <a:rPr lang="en-US" altLang="ja-JP" sz="1200" dirty="0"/>
              <a:t>HTTP/HTTPS </a:t>
            </a:r>
            <a:r>
              <a:rPr lang="ja-JP" altLang="en-US" sz="1200" dirty="0"/>
              <a:t>サーバーとして稼働し、</a:t>
            </a:r>
            <a:r>
              <a:rPr lang="en-US" altLang="ja-JP" sz="1200" dirty="0"/>
              <a:t>Basic </a:t>
            </a:r>
            <a:r>
              <a:rPr lang="ja-JP" altLang="en-US" sz="1200" dirty="0"/>
              <a:t>認証を経た上で、要求元クライアントに対して常に新しいワイルドカード証明書を供給できるようになる。本システムは </a:t>
            </a:r>
            <a:r>
              <a:rPr lang="en-US" altLang="ja-JP" sz="1200" dirty="0"/>
              <a:t>Let's Encrypt</a:t>
            </a:r>
            <a:r>
              <a:rPr lang="ja-JP" altLang="en-US" sz="1200" dirty="0"/>
              <a:t> サービスを用いて </a:t>
            </a:r>
            <a:r>
              <a:rPr lang="en-US" altLang="ja-JP" sz="1200" dirty="0"/>
              <a:t>1 </a:t>
            </a:r>
            <a:r>
              <a:rPr lang="ja-JP" altLang="en-US" sz="1200" dirty="0"/>
              <a:t>ヶ月に </a:t>
            </a:r>
            <a:r>
              <a:rPr lang="en-US" altLang="ja-JP" sz="1200" dirty="0"/>
              <a:t>1 </a:t>
            </a:r>
            <a:r>
              <a:rPr lang="ja-JP" altLang="en-US" sz="1200" dirty="0"/>
              <a:t>回証明書を更新する。</a:t>
            </a:r>
            <a:endParaRPr lang="en-US" altLang="ja-JP" sz="1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257</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9-13</a:t>
            </a:r>
            <a:r>
              <a:rPr lang="en-US" altLang="ja-JP" sz="2800" dirty="0"/>
              <a:t>. HTML5 </a:t>
            </a:r>
            <a:r>
              <a:rPr lang="ja-JP" altLang="en-US" sz="2800" dirty="0"/>
              <a:t>版 </a:t>
            </a:r>
            <a:r>
              <a:rPr lang="en-US" altLang="ja-JP" sz="2800" dirty="0"/>
              <a:t>Web </a:t>
            </a:r>
            <a:r>
              <a:rPr lang="ja-JP" altLang="en-US" sz="2800" dirty="0"/>
              <a:t>クライアントで使用される </a:t>
            </a:r>
            <a:r>
              <a:rPr kumimoji="1" lang="en-US" altLang="ja-JP" sz="2800" dirty="0" err="1"/>
              <a:t>WebSocket</a:t>
            </a:r>
            <a:r>
              <a:rPr kumimoji="1" lang="en-US" altLang="ja-JP" sz="2800" dirty="0"/>
              <a:t> </a:t>
            </a:r>
            <a:r>
              <a:rPr kumimoji="1" lang="ja-JP" altLang="en-US" sz="2800" dirty="0"/>
              <a:t>用ワイルドカード </a:t>
            </a:r>
            <a:r>
              <a:rPr kumimoji="1" lang="en-US" altLang="ja-JP" sz="2800" dirty="0"/>
              <a:t>DNS </a:t>
            </a:r>
            <a:r>
              <a:rPr kumimoji="1" lang="ja-JP" altLang="en-US" sz="2800" dirty="0"/>
              <a:t>サーバーおよび </a:t>
            </a:r>
            <a:r>
              <a:rPr kumimoji="1" lang="en-US" altLang="ja-JP" sz="2800" dirty="0"/>
              <a:t>SSL </a:t>
            </a:r>
            <a:r>
              <a:rPr kumimoji="1" lang="ja-JP" altLang="en-US" sz="2800" dirty="0"/>
              <a:t>証明書インフラの自前構築 </a:t>
            </a:r>
            <a:r>
              <a:rPr kumimoji="1" lang="en-US" altLang="ja-JP" sz="2800" dirty="0"/>
              <a:t>(</a:t>
            </a:r>
            <a:r>
              <a:rPr kumimoji="1" lang="ja-JP" altLang="en-US" sz="2800" dirty="0"/>
              <a:t>続き</a:t>
            </a:r>
            <a:r>
              <a:rPr kumimoji="1" lang="en-US" altLang="ja-JP" sz="2800" dirty="0"/>
              <a:t>)</a:t>
            </a:r>
            <a:endParaRPr kumimoji="1" lang="ja-JP" altLang="en-US" sz="2800" dirty="0"/>
          </a:p>
        </p:txBody>
      </p:sp>
      <p:sp>
        <p:nvSpPr>
          <p:cNvPr id="5" name="テキスト ボックス 4"/>
          <p:cNvSpPr txBox="1"/>
          <p:nvPr/>
        </p:nvSpPr>
        <p:spPr>
          <a:xfrm>
            <a:off x="795130" y="6082748"/>
            <a:ext cx="10686553" cy="707886"/>
          </a:xfrm>
          <a:prstGeom prst="rect">
            <a:avLst/>
          </a:prstGeom>
          <a:solidFill>
            <a:srgbClr val="FFFFCC"/>
          </a:solidFill>
          <a:ln>
            <a:solidFill>
              <a:schemeClr val="bg1">
                <a:lumMod val="50000"/>
              </a:schemeClr>
            </a:solidFill>
          </a:ln>
        </p:spPr>
        <p:txBody>
          <a:bodyPr wrap="square" rtlCol="0">
            <a:spAutoFit/>
          </a:bodyPr>
          <a:lstStyle/>
          <a:p>
            <a:r>
              <a:rPr lang="ja-JP" altLang="en-US" sz="800" dirty="0"/>
              <a:t>注意</a:t>
            </a:r>
            <a:r>
              <a:rPr lang="en-US" altLang="ja-JP" sz="800" dirty="0"/>
              <a:t>: </a:t>
            </a:r>
            <a:r>
              <a:rPr lang="ja-JP" altLang="en-US" sz="800" dirty="0"/>
              <a:t>上記の説明においては、</a:t>
            </a:r>
            <a:r>
              <a:rPr lang="en-US" altLang="ja-JP" sz="800" dirty="0"/>
              <a:t>Let's Encrypt </a:t>
            </a:r>
            <a:r>
              <a:rPr lang="ja-JP" altLang="en-US" sz="800" dirty="0"/>
              <a:t>を使用する例を述べているが、</a:t>
            </a:r>
            <a:r>
              <a:rPr lang="en-US" altLang="ja-JP" sz="800" dirty="0"/>
              <a:t>Let's Encrypt </a:t>
            </a:r>
            <a:r>
              <a:rPr lang="ja-JP" altLang="en-US" sz="800" dirty="0"/>
              <a:t>はインターネット上の多くのシステムと同様に無償・無保証・ボランティアベースのサービスであることから、いつでも突然停止してしまう可能性がある。このような場合は、</a:t>
            </a:r>
            <a:r>
              <a:rPr lang="en-US" altLang="ja-JP" sz="800" dirty="0"/>
              <a:t>Let's Encrypt </a:t>
            </a:r>
            <a:r>
              <a:rPr lang="ja-JP" altLang="en-US" sz="800" dirty="0"/>
              <a:t>を利用することに代わり、他の完全互換のある </a:t>
            </a:r>
            <a:r>
              <a:rPr lang="en-US" altLang="ja-JP" sz="800" dirty="0"/>
              <a:t>ACME </a:t>
            </a:r>
            <a:r>
              <a:rPr lang="ja-JP" altLang="en-US" sz="800" dirty="0"/>
              <a:t>プロトコル対応の認証局を利用したり、また、従来方法による手動の商用 </a:t>
            </a:r>
            <a:r>
              <a:rPr lang="en-US" altLang="ja-JP" sz="800" dirty="0"/>
              <a:t>SSL Web </a:t>
            </a:r>
            <a:r>
              <a:rPr lang="ja-JP" altLang="en-US" sz="800" dirty="0"/>
              <a:t>サーバー証明書購入・発行手順を経て、その証明書ファイルを本ページで述べる要件を満たす </a:t>
            </a:r>
            <a:r>
              <a:rPr lang="en-US" altLang="ja-JP" sz="800" dirty="0"/>
              <a:t>Web </a:t>
            </a:r>
            <a:r>
              <a:rPr lang="ja-JP" altLang="en-US" sz="800" dirty="0"/>
              <a:t>サーバー上に手動で設置する作業を証明書を更新する度に実施したりすることにより、本証明書提供サーバーの運用を継続することが可能である </a:t>
            </a:r>
            <a:r>
              <a:rPr lang="en-US" altLang="ja-JP" sz="800" dirty="0"/>
              <a:t>(</a:t>
            </a:r>
            <a:r>
              <a:rPr lang="ja-JP" altLang="en-US" sz="800" dirty="0"/>
              <a:t>利用者の責任で、一部設定ファイルや </a:t>
            </a:r>
            <a:r>
              <a:rPr lang="en-US" altLang="ja-JP" sz="800" dirty="0"/>
              <a:t>Python </a:t>
            </a:r>
            <a:r>
              <a:rPr lang="ja-JP" altLang="en-US" sz="800" dirty="0"/>
              <a:t>コードを書き換える必要が生じる場合があることに留意する。</a:t>
            </a:r>
            <a:r>
              <a:rPr lang="en-US" altLang="ja-JP" sz="800" dirty="0"/>
              <a:t>)</a:t>
            </a:r>
            <a:r>
              <a:rPr lang="ja-JP" altLang="en-US" sz="800" dirty="0" err="1"/>
              <a:t>。</a:t>
            </a:r>
            <a:r>
              <a:rPr lang="ja-JP" altLang="en-US" sz="800" dirty="0"/>
              <a:t>本ドキュメントの著者は、ドキュメント作成時点において </a:t>
            </a:r>
            <a:r>
              <a:rPr lang="en-US" altLang="ja-JP" sz="800" dirty="0"/>
              <a:t>Let's Encrypt </a:t>
            </a:r>
            <a:r>
              <a:rPr lang="ja-JP" altLang="en-US" sz="800" dirty="0"/>
              <a:t>サービスが利用可能であることは確認しているが、今後も同サービスが永続的に稼働する保証を有している訳ではなく、</a:t>
            </a:r>
            <a:r>
              <a:rPr lang="en-US" altLang="ja-JP" sz="800" dirty="0"/>
              <a:t>Let's Encrypt </a:t>
            </a:r>
            <a:r>
              <a:rPr lang="ja-JP" altLang="en-US" sz="800" dirty="0"/>
              <a:t>サービスの利用を特別に推奨したり、その安定性を裏書きしたりするものではない。</a:t>
            </a:r>
            <a:r>
              <a:rPr lang="en-US" altLang="ja-JP" sz="800" dirty="0"/>
              <a:t>Let's Encrypt </a:t>
            </a:r>
            <a:r>
              <a:rPr lang="ja-JP" altLang="en-US" sz="800" dirty="0"/>
              <a:t>サービスを利用する場合は、利用主体が </a:t>
            </a:r>
            <a:r>
              <a:rPr lang="en-US" altLang="ja-JP" sz="800" dirty="0"/>
              <a:t>Let's Encrypt </a:t>
            </a:r>
            <a:r>
              <a:rPr lang="ja-JP" altLang="en-US" sz="800" dirty="0"/>
              <a:t>サービスの運用主体との間で交わされる合意事項に基づいて、自己の責任と判断で利用すること。</a:t>
            </a:r>
            <a:endParaRPr kumimoji="1" lang="ja-JP" altLang="en-US" sz="800" dirty="0"/>
          </a:p>
        </p:txBody>
      </p:sp>
    </p:spTree>
    <p:extLst>
      <p:ext uri="{BB962C8B-B14F-4D97-AF65-F5344CB8AC3E}">
        <p14:creationId xmlns:p14="http://schemas.microsoft.com/office/powerpoint/2010/main" val="182676226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141729"/>
          </a:xfrm>
        </p:spPr>
        <p:txBody>
          <a:bodyPr>
            <a:normAutofit lnSpcReduction="10000"/>
          </a:bodyPr>
          <a:lstStyle/>
          <a:p>
            <a:pPr marL="0" indent="0">
              <a:buNone/>
            </a:pPr>
            <a:r>
              <a:rPr kumimoji="1" lang="en-US" altLang="ja-JP" sz="1600" dirty="0"/>
              <a:t>(4) </a:t>
            </a:r>
            <a:r>
              <a:rPr lang="ja-JP" altLang="en-US" sz="1600" dirty="0"/>
              <a:t>構築した独自の「</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証明書インフラ」を「シン・テレワークシステム </a:t>
            </a:r>
            <a:r>
              <a:rPr lang="en-US" altLang="ja-JP" sz="1600" dirty="0"/>
              <a:t>HTML5 </a:t>
            </a:r>
            <a:r>
              <a:rPr lang="ja-JP" altLang="en-US" sz="1600" dirty="0"/>
              <a:t>版 </a:t>
            </a:r>
            <a:r>
              <a:rPr lang="en-US" altLang="ja-JP" sz="1600" dirty="0"/>
              <a:t>Web </a:t>
            </a:r>
            <a:r>
              <a:rPr lang="ja-JP" altLang="en-US" sz="1600" dirty="0"/>
              <a:t>クライアント」に適用する手順</a:t>
            </a:r>
            <a:endParaRPr lang="en-US" altLang="ja-JP" sz="1600" dirty="0"/>
          </a:p>
          <a:p>
            <a:r>
              <a:rPr lang="en-US" altLang="ja-JP" sz="1600" dirty="0"/>
              <a:t>(3) </a:t>
            </a:r>
            <a:r>
              <a:rPr lang="ja-JP" altLang="en-US" sz="1600" dirty="0"/>
              <a:t>で述べた方法で構築した独自の「</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証明書インフラ」により、以下の項目が定まった状態となっているはずである。</a:t>
            </a:r>
            <a:endParaRPr lang="en-US" altLang="ja-JP" sz="1600" dirty="0"/>
          </a:p>
          <a:p>
            <a:pPr marL="914400" lvl="1" indent="-457200">
              <a:buFont typeface="+mj-lt"/>
              <a:buAutoNum type="arabicPeriod"/>
            </a:pPr>
            <a:r>
              <a:rPr lang="en-US" altLang="ja-JP" sz="1400" dirty="0"/>
              <a:t>Wildcard DNS </a:t>
            </a:r>
            <a:r>
              <a:rPr lang="ja-JP" altLang="en-US" sz="1400" dirty="0"/>
              <a:t>ドメイン名。例</a:t>
            </a:r>
            <a:r>
              <a:rPr lang="en-US" altLang="ja-JP" sz="1400" dirty="0"/>
              <a:t>: </a:t>
            </a:r>
            <a:r>
              <a:rPr lang="ja-JP" altLang="en-US" sz="1400" dirty="0"/>
              <a:t>「</a:t>
            </a:r>
            <a:r>
              <a:rPr lang="en-US" altLang="ja-JP" sz="1400" dirty="0"/>
              <a:t>websocket.jp</a:t>
            </a:r>
            <a:r>
              <a:rPr lang="ja-JP" altLang="en-US" sz="1400" dirty="0"/>
              <a:t>」</a:t>
            </a:r>
            <a:endParaRPr lang="en-US" altLang="ja-JP" sz="1400" dirty="0"/>
          </a:p>
          <a:p>
            <a:pPr marL="914400" lvl="1" indent="-457200">
              <a:buFont typeface="+mj-lt"/>
              <a:buAutoNum type="arabicPeriod"/>
            </a:pPr>
            <a:r>
              <a:rPr lang="ja-JP" altLang="en-US" sz="1400" dirty="0"/>
              <a:t>「</a:t>
            </a:r>
            <a:r>
              <a:rPr lang="en-US" altLang="ja-JP" sz="1400" dirty="0"/>
              <a:t>cert.cer</a:t>
            </a:r>
            <a:r>
              <a:rPr lang="ja-JP" altLang="en-US" sz="1400" dirty="0"/>
              <a:t>」、「</a:t>
            </a:r>
            <a:r>
              <a:rPr lang="en-US" altLang="ja-JP" sz="1400" dirty="0" err="1"/>
              <a:t>cert.key</a:t>
            </a:r>
            <a:r>
              <a:rPr lang="ja-JP" altLang="en-US" sz="1400" dirty="0"/>
              <a:t>」、「</a:t>
            </a:r>
            <a:r>
              <a:rPr lang="en-US" altLang="ja-JP" sz="1400" dirty="0"/>
              <a:t>timestamp.txt</a:t>
            </a:r>
            <a:r>
              <a:rPr lang="ja-JP" altLang="en-US" sz="1400" dirty="0"/>
              <a:t>」の </a:t>
            </a:r>
            <a:r>
              <a:rPr lang="en-US" altLang="ja-JP" sz="1400" dirty="0"/>
              <a:t>3 </a:t>
            </a:r>
            <a:r>
              <a:rPr lang="ja-JP" altLang="en-US" sz="1400" dirty="0"/>
              <a:t>ファイルを常に供給する、</a:t>
            </a:r>
            <a:r>
              <a:rPr lang="en-US" altLang="ja-JP" sz="1400" dirty="0"/>
              <a:t>Basic</a:t>
            </a:r>
            <a:r>
              <a:rPr lang="ja-JP" altLang="en-US" sz="1400" dirty="0"/>
              <a:t> 認証で保護された、インターネット上でアクセス可能な </a:t>
            </a:r>
            <a:r>
              <a:rPr lang="en-US" altLang="ja-JP" sz="1400" dirty="0"/>
              <a:t>HTTP/HTTPS </a:t>
            </a:r>
            <a:r>
              <a:rPr lang="ja-JP" altLang="en-US" sz="1400" dirty="0"/>
              <a:t>の </a:t>
            </a:r>
            <a:r>
              <a:rPr lang="en-US" altLang="ja-JP" sz="1400" dirty="0"/>
              <a:t>URL</a:t>
            </a:r>
            <a:r>
              <a:rPr lang="ja-JP" altLang="en-US" sz="1400" dirty="0" err="1"/>
              <a:t>。</a:t>
            </a:r>
            <a:br>
              <a:rPr lang="en-US" altLang="ja-JP" sz="1400" dirty="0"/>
            </a:br>
            <a:r>
              <a:rPr lang="ja-JP" altLang="en-US" sz="1400" dirty="0"/>
              <a:t>例</a:t>
            </a:r>
            <a:r>
              <a:rPr lang="en-US" altLang="ja-JP" sz="1400" dirty="0"/>
              <a:t>: http://ssl-cert-server.websocket.jp/wildcard_cert_files/websocket.jp/latest/</a:t>
            </a:r>
          </a:p>
          <a:p>
            <a:pPr marL="914400" lvl="1" indent="-457200">
              <a:buFont typeface="+mj-lt"/>
              <a:buAutoNum type="arabicPeriod"/>
            </a:pPr>
            <a:r>
              <a:rPr lang="en-US" altLang="ja-JP" sz="1400" dirty="0"/>
              <a:t>1 </a:t>
            </a:r>
            <a:r>
              <a:rPr lang="ja-JP" altLang="en-US" sz="1400" dirty="0"/>
              <a:t>の </a:t>
            </a:r>
            <a:r>
              <a:rPr lang="en-US" altLang="ja-JP" sz="1400" dirty="0"/>
              <a:t>URL </a:t>
            </a:r>
            <a:r>
              <a:rPr lang="ja-JP" altLang="en-US" sz="1400" dirty="0"/>
              <a:t>にアクセスするための </a:t>
            </a:r>
            <a:r>
              <a:rPr lang="en-US" altLang="ja-JP" sz="1400" dirty="0"/>
              <a:t>Basic </a:t>
            </a:r>
            <a:r>
              <a:rPr lang="ja-JP" altLang="en-US" sz="1400" dirty="0"/>
              <a:t>認証のユーザー名とパスワード文字列。</a:t>
            </a:r>
            <a:br>
              <a:rPr lang="en-US" altLang="ja-JP" sz="1400" dirty="0"/>
            </a:br>
            <a:r>
              <a:rPr lang="ja-JP" altLang="en-US" sz="1400" dirty="0"/>
              <a:t>例</a:t>
            </a:r>
            <a:r>
              <a:rPr lang="en-US" altLang="ja-JP" sz="1400" dirty="0"/>
              <a:t>: user123 / pass123</a:t>
            </a:r>
          </a:p>
          <a:p>
            <a:r>
              <a:rPr kumimoji="1" lang="ja-JP" altLang="en-US" sz="1600" dirty="0"/>
              <a:t>シン・テレワークシステム コントローラの設定を変更し、上記の </a:t>
            </a:r>
            <a:r>
              <a:rPr kumimoji="1" lang="en-US" altLang="ja-JP" sz="1600" dirty="0"/>
              <a:t>3 </a:t>
            </a:r>
            <a:r>
              <a:rPr kumimoji="1" lang="ja-JP" altLang="en-US" sz="1600" dirty="0"/>
              <a:t>項目を下記のように適用する。デフォルトで、「</a:t>
            </a:r>
            <a:r>
              <a:rPr kumimoji="1" lang="en-US" altLang="ja-JP" sz="1600" dirty="0"/>
              <a:t>websocket.j</a:t>
            </a:r>
            <a:r>
              <a:rPr lang="en-US" altLang="ja-JP" sz="1600" dirty="0"/>
              <a:t>p</a:t>
            </a:r>
            <a:r>
              <a:rPr lang="ja-JP" altLang="en-US" sz="1600" dirty="0"/>
              <a:t>」のサンプルドメインを使用する設定が入っているので、これを書き換えれば良い。</a:t>
            </a:r>
            <a:r>
              <a:rPr kumimoji="1" lang="ja-JP" altLang="en-US" sz="1600" dirty="0"/>
              <a:t>変更操作方法は、</a:t>
            </a:r>
            <a:r>
              <a:rPr lang="ja-JP" altLang="en-US" sz="1600" dirty="0"/>
              <a:t>「</a:t>
            </a:r>
            <a:r>
              <a:rPr lang="en-US" altLang="ja-JP" sz="1600" dirty="0"/>
              <a:t>8-14. </a:t>
            </a:r>
            <a:r>
              <a:rPr lang="ja-JP" altLang="en-US" sz="1600" dirty="0"/>
              <a:t>コントローラの設定変数の確認と変更」を参照すること。</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258</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9-13. HTML5 </a:t>
            </a:r>
            <a:r>
              <a:rPr lang="ja-JP" altLang="en-US" sz="2800" dirty="0"/>
              <a:t>版 </a:t>
            </a:r>
            <a:r>
              <a:rPr lang="en-US" altLang="ja-JP" sz="2800" dirty="0"/>
              <a:t>Web </a:t>
            </a:r>
            <a:r>
              <a:rPr lang="ja-JP" altLang="en-US" sz="2800" dirty="0"/>
              <a:t>クライアントで使用される </a:t>
            </a:r>
            <a:r>
              <a:rPr lang="en-US" altLang="ja-JP" sz="2800" dirty="0" err="1"/>
              <a:t>WebSocket</a:t>
            </a:r>
            <a:r>
              <a:rPr lang="en-US" altLang="ja-JP" sz="2800" dirty="0"/>
              <a:t> </a:t>
            </a:r>
            <a:r>
              <a:rPr lang="ja-JP" altLang="en-US" sz="2800" dirty="0"/>
              <a:t>用ワイルドカード </a:t>
            </a:r>
            <a:r>
              <a:rPr lang="en-US" altLang="ja-JP" sz="2800" dirty="0"/>
              <a:t>DNS </a:t>
            </a:r>
            <a:r>
              <a:rPr lang="ja-JP" altLang="en-US" sz="2800" dirty="0"/>
              <a:t>サーバーおよび </a:t>
            </a:r>
            <a:r>
              <a:rPr lang="en-US" altLang="ja-JP" sz="2800" dirty="0"/>
              <a:t>SSL </a:t>
            </a:r>
            <a:r>
              <a:rPr lang="ja-JP" altLang="en-US" sz="2800" dirty="0"/>
              <a:t>証明書インフラの自前構築 </a:t>
            </a:r>
            <a:r>
              <a:rPr lang="en-US" altLang="ja-JP" sz="2800" dirty="0"/>
              <a:t>(</a:t>
            </a:r>
            <a:r>
              <a:rPr lang="ja-JP" altLang="en-US" sz="2800" dirty="0"/>
              <a:t>続き</a:t>
            </a:r>
            <a:r>
              <a:rPr lang="en-US" altLang="ja-JP" sz="2800" dirty="0"/>
              <a:t>)</a:t>
            </a:r>
            <a:endParaRPr kumimoji="1" lang="ja-JP" altLang="en-US" sz="2800" dirty="0"/>
          </a:p>
        </p:txBody>
      </p:sp>
      <p:pic>
        <p:nvPicPr>
          <p:cNvPr id="6" name="図 5"/>
          <p:cNvPicPr>
            <a:picLocks noChangeAspect="1"/>
          </p:cNvPicPr>
          <p:nvPr/>
        </p:nvPicPr>
        <p:blipFill>
          <a:blip r:embed="rId2"/>
          <a:stretch>
            <a:fillRect/>
          </a:stretch>
        </p:blipFill>
        <p:spPr>
          <a:xfrm>
            <a:off x="688033" y="4134815"/>
            <a:ext cx="10825179" cy="1351583"/>
          </a:xfrm>
          <a:prstGeom prst="rect">
            <a:avLst/>
          </a:prstGeom>
          <a:ln>
            <a:solidFill>
              <a:schemeClr val="tx1">
                <a:lumMod val="50000"/>
                <a:lumOff val="50000"/>
              </a:schemeClr>
            </a:solidFill>
          </a:ln>
        </p:spPr>
      </p:pic>
      <p:sp>
        <p:nvSpPr>
          <p:cNvPr id="7" name="角丸四角形 6"/>
          <p:cNvSpPr/>
          <p:nvPr/>
        </p:nvSpPr>
        <p:spPr>
          <a:xfrm>
            <a:off x="5383033" y="4134815"/>
            <a:ext cx="1423283" cy="27020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p:cNvSpPr/>
          <p:nvPr/>
        </p:nvSpPr>
        <p:spPr>
          <a:xfrm>
            <a:off x="5383032" y="5221863"/>
            <a:ext cx="1423283" cy="27020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p:cNvSpPr/>
          <p:nvPr/>
        </p:nvSpPr>
        <p:spPr>
          <a:xfrm>
            <a:off x="5383031" y="4426667"/>
            <a:ext cx="5184252" cy="270208"/>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0"/>
          <p:cNvSpPr/>
          <p:nvPr/>
        </p:nvSpPr>
        <p:spPr>
          <a:xfrm>
            <a:off x="5383031" y="4744920"/>
            <a:ext cx="985963" cy="471269"/>
          </a:xfrm>
          <a:prstGeom prst="round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6806314" y="4070845"/>
            <a:ext cx="5071650" cy="307777"/>
          </a:xfrm>
          <a:prstGeom prst="rect">
            <a:avLst/>
          </a:prstGeom>
          <a:noFill/>
        </p:spPr>
        <p:txBody>
          <a:bodyPr wrap="square" rtlCol="0">
            <a:spAutoFit/>
          </a:bodyPr>
          <a:lstStyle/>
          <a:p>
            <a:r>
              <a:rPr kumimoji="1" lang="en-US" altLang="ja-JP" sz="1400" b="1" dirty="0">
                <a:solidFill>
                  <a:srgbClr val="FF0000"/>
                </a:solidFill>
              </a:rPr>
              <a:t>1. </a:t>
            </a:r>
            <a:r>
              <a:rPr kumimoji="1" lang="ja-JP" altLang="en-US" sz="1400" b="1" dirty="0">
                <a:solidFill>
                  <a:srgbClr val="FF0000"/>
                </a:solidFill>
              </a:rPr>
              <a:t>の項目を設定</a:t>
            </a:r>
            <a:r>
              <a:rPr lang="ja-JP" altLang="en-US" sz="1400" b="1" dirty="0">
                <a:solidFill>
                  <a:srgbClr val="FF0000"/>
                </a:solidFill>
              </a:rPr>
              <a:t>する。</a:t>
            </a:r>
            <a:endParaRPr kumimoji="1" lang="ja-JP" altLang="en-US" sz="1400" b="1" dirty="0">
              <a:solidFill>
                <a:srgbClr val="FF0000"/>
              </a:solidFill>
            </a:endParaRPr>
          </a:p>
        </p:txBody>
      </p:sp>
      <p:sp>
        <p:nvSpPr>
          <p:cNvPr id="13" name="テキスト ボックス 12"/>
          <p:cNvSpPr txBox="1"/>
          <p:nvPr/>
        </p:nvSpPr>
        <p:spPr>
          <a:xfrm>
            <a:off x="6861974" y="5187190"/>
            <a:ext cx="4866199" cy="523220"/>
          </a:xfrm>
          <a:prstGeom prst="rect">
            <a:avLst/>
          </a:prstGeom>
          <a:noFill/>
        </p:spPr>
        <p:txBody>
          <a:bodyPr wrap="square" rtlCol="0">
            <a:spAutoFit/>
          </a:bodyPr>
          <a:lstStyle/>
          <a:p>
            <a:r>
              <a:rPr kumimoji="1" lang="en-US" altLang="ja-JP" sz="1400" b="1" dirty="0">
                <a:solidFill>
                  <a:srgbClr val="FF0000"/>
                </a:solidFill>
              </a:rPr>
              <a:t>1. </a:t>
            </a:r>
            <a:r>
              <a:rPr kumimoji="1" lang="ja-JP" altLang="en-US" sz="1400" b="1" dirty="0">
                <a:solidFill>
                  <a:srgbClr val="FF0000"/>
                </a:solidFill>
              </a:rPr>
              <a:t>の項目を設定する。 </a:t>
            </a:r>
            <a:r>
              <a:rPr kumimoji="1" lang="en-US" altLang="ja-JP" sz="1400" b="1" dirty="0">
                <a:solidFill>
                  <a:srgbClr val="FF0000"/>
                </a:solidFill>
              </a:rPr>
              <a:t>(</a:t>
            </a:r>
            <a:r>
              <a:rPr kumimoji="1" lang="ja-JP" altLang="en-US" sz="1400" b="1" dirty="0">
                <a:solidFill>
                  <a:srgbClr val="FF0000"/>
                </a:solidFill>
              </a:rPr>
              <a:t>→ これ</a:t>
            </a:r>
            <a:r>
              <a:rPr kumimoji="1" lang="ja-JP" altLang="en-US" sz="1400" b="1">
                <a:solidFill>
                  <a:srgbClr val="FF0000"/>
                </a:solidFill>
              </a:rPr>
              <a:t>は、「</a:t>
            </a:r>
            <a:r>
              <a:rPr kumimoji="1" lang="en-US" altLang="ja-JP" sz="1400" b="1" dirty="0">
                <a:solidFill>
                  <a:srgbClr val="FF0000"/>
                </a:solidFill>
              </a:rPr>
              <a:t>9-13B</a:t>
            </a:r>
            <a:r>
              <a:rPr kumimoji="1" lang="ja-JP" altLang="en-US" sz="1400" b="1" dirty="0">
                <a:solidFill>
                  <a:srgbClr val="FF0000"/>
                </a:solidFill>
              </a:rPr>
              <a:t>」で説明されている目的で使用されるドメイン名である。</a:t>
            </a:r>
            <a:r>
              <a:rPr kumimoji="1" lang="en-US" altLang="ja-JP" sz="1400" b="1" dirty="0">
                <a:solidFill>
                  <a:srgbClr val="FF0000"/>
                </a:solidFill>
              </a:rPr>
              <a:t>)</a:t>
            </a:r>
            <a:endParaRPr kumimoji="1" lang="ja-JP" altLang="en-US" sz="1400" b="1" dirty="0">
              <a:solidFill>
                <a:srgbClr val="FF0000"/>
              </a:solidFill>
            </a:endParaRPr>
          </a:p>
        </p:txBody>
      </p:sp>
      <p:sp>
        <p:nvSpPr>
          <p:cNvPr id="15" name="テキスト ボックス 14"/>
          <p:cNvSpPr txBox="1"/>
          <p:nvPr/>
        </p:nvSpPr>
        <p:spPr>
          <a:xfrm>
            <a:off x="9092316" y="4680950"/>
            <a:ext cx="1693628" cy="307777"/>
          </a:xfrm>
          <a:prstGeom prst="rect">
            <a:avLst/>
          </a:prstGeom>
          <a:noFill/>
        </p:spPr>
        <p:txBody>
          <a:bodyPr wrap="square" rtlCol="0">
            <a:spAutoFit/>
          </a:bodyPr>
          <a:lstStyle/>
          <a:p>
            <a:r>
              <a:rPr kumimoji="1" lang="en-US" altLang="ja-JP" sz="1400" b="1" dirty="0">
                <a:solidFill>
                  <a:srgbClr val="0000FF"/>
                </a:solidFill>
              </a:rPr>
              <a:t>2. </a:t>
            </a:r>
            <a:r>
              <a:rPr kumimoji="1" lang="ja-JP" altLang="en-US" sz="1400" b="1" dirty="0">
                <a:solidFill>
                  <a:srgbClr val="0000FF"/>
                </a:solidFill>
              </a:rPr>
              <a:t>の項目を設定する。</a:t>
            </a:r>
          </a:p>
        </p:txBody>
      </p:sp>
      <p:sp>
        <p:nvSpPr>
          <p:cNvPr id="16" name="テキスト ボックス 15"/>
          <p:cNvSpPr txBox="1"/>
          <p:nvPr/>
        </p:nvSpPr>
        <p:spPr>
          <a:xfrm>
            <a:off x="6390860" y="4868937"/>
            <a:ext cx="5487104" cy="307777"/>
          </a:xfrm>
          <a:prstGeom prst="rect">
            <a:avLst/>
          </a:prstGeom>
          <a:noFill/>
        </p:spPr>
        <p:txBody>
          <a:bodyPr wrap="square" rtlCol="0">
            <a:spAutoFit/>
          </a:bodyPr>
          <a:lstStyle/>
          <a:p>
            <a:r>
              <a:rPr kumimoji="1" lang="en-US" altLang="ja-JP" sz="1400" b="1" dirty="0">
                <a:solidFill>
                  <a:schemeClr val="accent6">
                    <a:lumMod val="75000"/>
                  </a:schemeClr>
                </a:solidFill>
              </a:rPr>
              <a:t>3. </a:t>
            </a:r>
            <a:r>
              <a:rPr kumimoji="1" lang="ja-JP" altLang="en-US" sz="1400" b="1" dirty="0">
                <a:solidFill>
                  <a:schemeClr val="accent6">
                    <a:lumMod val="75000"/>
                  </a:schemeClr>
                </a:solidFill>
              </a:rPr>
              <a:t>の項目を設定する</a:t>
            </a:r>
            <a:r>
              <a:rPr lang="ja-JP" altLang="en-US" sz="1400" b="1" dirty="0">
                <a:solidFill>
                  <a:schemeClr val="accent6">
                    <a:lumMod val="75000"/>
                  </a:schemeClr>
                </a:solidFill>
              </a:rPr>
              <a:t>。</a:t>
            </a:r>
            <a:endParaRPr kumimoji="1" lang="ja-JP" altLang="en-US" sz="1400" b="1" dirty="0">
              <a:solidFill>
                <a:schemeClr val="accent6">
                  <a:lumMod val="75000"/>
                </a:schemeClr>
              </a:solidFill>
            </a:endParaRPr>
          </a:p>
        </p:txBody>
      </p:sp>
      <p:sp>
        <p:nvSpPr>
          <p:cNvPr id="18" name="コンテンツ プレースホルダー 1"/>
          <p:cNvSpPr txBox="1">
            <a:spLocks/>
          </p:cNvSpPr>
          <p:nvPr/>
        </p:nvSpPr>
        <p:spPr>
          <a:xfrm>
            <a:off x="322061" y="5635264"/>
            <a:ext cx="11545223" cy="114720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lnSpc>
                <a:spcPct val="120000"/>
              </a:lnSpc>
            </a:pPr>
            <a:r>
              <a:rPr lang="ja-JP" altLang="en-US" sz="1600" dirty="0"/>
              <a:t>「シン・テレワークシステム コントローラ」は、指定された </a:t>
            </a:r>
            <a:r>
              <a:rPr lang="en-US" altLang="ja-JP" sz="1600" dirty="0"/>
              <a:t>URL </a:t>
            </a:r>
            <a:r>
              <a:rPr lang="ja-JP" altLang="en-US" sz="1600" dirty="0"/>
              <a:t>に対して、</a:t>
            </a:r>
            <a:r>
              <a:rPr lang="en-US" altLang="ja-JP" sz="1600" dirty="0"/>
              <a:t>1 </a:t>
            </a:r>
            <a:r>
              <a:rPr lang="ja-JP" altLang="en-US" sz="1600" dirty="0"/>
              <a:t>時間に </a:t>
            </a:r>
            <a:r>
              <a:rPr lang="en-US" altLang="ja-JP" sz="1600" dirty="0"/>
              <a:t>1 </a:t>
            </a:r>
            <a:r>
              <a:rPr lang="ja-JP" altLang="en-US" sz="1600" dirty="0"/>
              <a:t>回アクセスし、</a:t>
            </a:r>
            <a:r>
              <a:rPr lang="en-US" altLang="ja-JP" sz="1600" dirty="0"/>
              <a:t>timestamp.txt </a:t>
            </a:r>
            <a:r>
              <a:rPr lang="ja-JP" altLang="en-US" sz="1600" dirty="0"/>
              <a:t>が新しくなっていれば証明書を取得して更新する。そして、すべての中継ゲートウェイ宛にその証明書と秘密鍵を配布する。また、</a:t>
            </a:r>
            <a:r>
              <a:rPr lang="en-US" altLang="ja-JP" sz="1600" dirty="0"/>
              <a:t>URL </a:t>
            </a:r>
            <a:r>
              <a:rPr lang="ja-JP" altLang="en-US" sz="1600" dirty="0" err="1"/>
              <a:t>への</a:t>
            </a:r>
            <a:r>
              <a:rPr lang="ja-JP" altLang="en-US" sz="1600" dirty="0"/>
              <a:t>アクセスに失敗した場合は、</a:t>
            </a:r>
            <a:r>
              <a:rPr lang="en-US" altLang="ja-JP" sz="1600" dirty="0"/>
              <a:t>15 </a:t>
            </a:r>
            <a:r>
              <a:rPr lang="ja-JP" altLang="en-US" sz="1600" dirty="0"/>
              <a:t>秒 ～ </a:t>
            </a:r>
            <a:r>
              <a:rPr lang="en-US" altLang="ja-JP" sz="1600" dirty="0"/>
              <a:t>900 </a:t>
            </a:r>
            <a:r>
              <a:rPr lang="ja-JP" altLang="en-US" sz="1600" dirty="0"/>
              <a:t>秒間隔で、</a:t>
            </a:r>
            <a:r>
              <a:rPr lang="en-US" altLang="ja-JP" sz="1600" dirty="0"/>
              <a:t>URL </a:t>
            </a:r>
            <a:r>
              <a:rPr lang="ja-JP" altLang="en-US" sz="1600" dirty="0" err="1"/>
              <a:t>への</a:t>
            </a:r>
            <a:r>
              <a:rPr lang="ja-JP" altLang="en-US" sz="1600" dirty="0"/>
              <a:t>アクセスに成功するまでリトライする。</a:t>
            </a:r>
            <a:r>
              <a:rPr lang="en-US" altLang="ja-JP" sz="1600" dirty="0"/>
              <a:t>(</a:t>
            </a:r>
            <a:r>
              <a:rPr lang="ja-JP" altLang="en-US" sz="1600" dirty="0"/>
              <a:t>リトライ間隔は、最初は約 </a:t>
            </a:r>
            <a:r>
              <a:rPr lang="en-US" altLang="ja-JP" sz="1600" dirty="0"/>
              <a:t>15 </a:t>
            </a:r>
            <a:r>
              <a:rPr lang="ja-JP" altLang="en-US" sz="1600" dirty="0"/>
              <a:t>秒間隔で、だんだんと長くなるようになっている。</a:t>
            </a:r>
            <a:r>
              <a:rPr lang="en-US" altLang="ja-JP" sz="1600" dirty="0"/>
              <a:t>)</a:t>
            </a:r>
          </a:p>
        </p:txBody>
      </p:sp>
    </p:spTree>
    <p:extLst>
      <p:ext uri="{BB962C8B-B14F-4D97-AF65-F5344CB8AC3E}">
        <p14:creationId xmlns:p14="http://schemas.microsoft.com/office/powerpoint/2010/main" val="49449407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80137"/>
            <a:ext cx="11545223" cy="2290939"/>
          </a:xfrm>
        </p:spPr>
        <p:txBody>
          <a:bodyPr>
            <a:normAutofit fontScale="85000" lnSpcReduction="20000"/>
          </a:bodyPr>
          <a:lstStyle/>
          <a:p>
            <a:pPr marL="0" indent="0">
              <a:lnSpc>
                <a:spcPct val="100000"/>
              </a:lnSpc>
              <a:buNone/>
            </a:pPr>
            <a:r>
              <a:rPr lang="en-US" altLang="ja-JP" sz="1400" dirty="0"/>
              <a:t>(5) </a:t>
            </a:r>
            <a:r>
              <a:rPr lang="ja-JP" altLang="en-US" sz="1400" dirty="0"/>
              <a:t>構築した独自の「</a:t>
            </a:r>
            <a:r>
              <a:rPr lang="en-US" altLang="ja-JP" sz="1400" dirty="0" err="1"/>
              <a:t>WebSocket</a:t>
            </a:r>
            <a:r>
              <a:rPr lang="en-US" altLang="ja-JP" sz="1400" dirty="0"/>
              <a:t> </a:t>
            </a:r>
            <a:r>
              <a:rPr lang="ja-JP" altLang="en-US" sz="1400" dirty="0"/>
              <a:t>用ワイルドカード </a:t>
            </a:r>
            <a:r>
              <a:rPr lang="en-US" altLang="ja-JP" sz="1400" dirty="0"/>
              <a:t>DNS </a:t>
            </a:r>
            <a:r>
              <a:rPr lang="ja-JP" altLang="en-US" sz="1400" dirty="0"/>
              <a:t>サーバーおよび </a:t>
            </a:r>
            <a:r>
              <a:rPr lang="en-US" altLang="ja-JP" sz="1400" dirty="0"/>
              <a:t>SSL </a:t>
            </a:r>
            <a:r>
              <a:rPr lang="ja-JP" altLang="en-US" sz="1400" dirty="0"/>
              <a:t>証明書インフラ」が「シン・テレワークシステム </a:t>
            </a:r>
            <a:r>
              <a:rPr lang="en-US" altLang="ja-JP" sz="1400" dirty="0"/>
              <a:t>HTML5 </a:t>
            </a:r>
            <a:r>
              <a:rPr lang="ja-JP" altLang="en-US" sz="1400" dirty="0"/>
              <a:t>版 </a:t>
            </a:r>
            <a:r>
              <a:rPr lang="en-US" altLang="ja-JP" sz="1400" dirty="0"/>
              <a:t>Web </a:t>
            </a:r>
            <a:r>
              <a:rPr lang="ja-JP" altLang="en-US" sz="1400" dirty="0"/>
              <a:t>クライアント」に正しく適用されたことを確認する手順</a:t>
            </a:r>
            <a:endParaRPr lang="en-US" altLang="ja-JP" sz="1400" dirty="0"/>
          </a:p>
          <a:p>
            <a:pPr>
              <a:lnSpc>
                <a:spcPct val="100000"/>
              </a:lnSpc>
            </a:pPr>
            <a:r>
              <a:rPr kumimoji="1" lang="en-US" altLang="ja-JP" sz="1600" dirty="0"/>
              <a:t>(4) </a:t>
            </a:r>
            <a:r>
              <a:rPr kumimoji="1" lang="ja-JP" altLang="en-US" sz="1600" dirty="0"/>
              <a:t>の変更が完了したら、「シン・テレワークシステム コントローラ」 </a:t>
            </a:r>
            <a:r>
              <a:rPr kumimoji="1" lang="en-US" altLang="ja-JP" sz="1600" dirty="0"/>
              <a:t>(2 </a:t>
            </a:r>
            <a:r>
              <a:rPr kumimoji="1" lang="ja-JP" altLang="en-US" sz="1600" dirty="0"/>
              <a:t>台以上ある場合はすべて</a:t>
            </a:r>
            <a:r>
              <a:rPr kumimoji="1" lang="en-US" altLang="ja-JP" sz="1600" dirty="0"/>
              <a:t>) </a:t>
            </a:r>
            <a:r>
              <a:rPr kumimoji="1" lang="ja-JP" altLang="en-US" sz="1600" dirty="0"/>
              <a:t>のデーモンを再起動する。再起動をしたくない場合は、</a:t>
            </a:r>
            <a:r>
              <a:rPr kumimoji="1" lang="en-US" altLang="ja-JP" sz="1600" dirty="0"/>
              <a:t>1 </a:t>
            </a:r>
            <a:r>
              <a:rPr kumimoji="1" lang="ja-JP" altLang="en-US" sz="1600" dirty="0"/>
              <a:t>時間以上待つ。このようにすると、</a:t>
            </a:r>
            <a:r>
              <a:rPr kumimoji="1" lang="en-US" altLang="ja-JP" sz="1600" dirty="0"/>
              <a:t>(4) </a:t>
            </a:r>
            <a:r>
              <a:rPr kumimoji="1" lang="ja-JP" altLang="en-US" sz="1600" dirty="0"/>
              <a:t>で指定した </a:t>
            </a:r>
            <a:r>
              <a:rPr kumimoji="1" lang="en-US" altLang="ja-JP" sz="1600" dirty="0"/>
              <a:t>URL </a:t>
            </a:r>
            <a:r>
              <a:rPr kumimoji="1" lang="ja-JP" altLang="en-US" sz="1600" dirty="0"/>
              <a:t>から証明書がダウンロードされる。</a:t>
            </a:r>
            <a:endParaRPr kumimoji="1" lang="en-US" altLang="ja-JP" sz="1600" dirty="0"/>
          </a:p>
          <a:p>
            <a:pPr lvl="1">
              <a:lnSpc>
                <a:spcPct val="100000"/>
              </a:lnSpc>
            </a:pPr>
            <a:r>
              <a:rPr kumimoji="1" lang="ja-JP" altLang="en-US" sz="1200" dirty="0"/>
              <a:t>ダウンロードされた証明書・秘密鍵は、直ちに </a:t>
            </a:r>
            <a:r>
              <a:rPr kumimoji="1" lang="en-US" altLang="ja-JP" sz="1200" dirty="0"/>
              <a:t>(</a:t>
            </a:r>
            <a:r>
              <a:rPr kumimoji="1" lang="ja-JP" altLang="en-US" sz="1200" dirty="0"/>
              <a:t>厳密には、コントローラ設定変数の </a:t>
            </a:r>
            <a:r>
              <a:rPr lang="en-US" altLang="ja-JP" sz="1200" dirty="0" err="1"/>
              <a:t>GateSettings_Int_ReportInterval</a:t>
            </a:r>
            <a:r>
              <a:rPr lang="en-US" altLang="ja-JP" sz="1200" dirty="0"/>
              <a:t> </a:t>
            </a:r>
            <a:r>
              <a:rPr lang="ja-JP" altLang="en-US" sz="1200" dirty="0"/>
              <a:t>ミリ秒間隔で</a:t>
            </a:r>
            <a:r>
              <a:rPr lang="en-US" altLang="ja-JP" sz="1200" dirty="0"/>
              <a:t>) </a:t>
            </a:r>
            <a:r>
              <a:rPr lang="ja-JP" altLang="en-US" sz="1200" dirty="0"/>
              <a:t>すべての中継ゲートウェイに対して配信される。</a:t>
            </a:r>
            <a:endParaRPr lang="en-US" altLang="ja-JP" sz="1200" dirty="0"/>
          </a:p>
          <a:p>
            <a:pPr lvl="1">
              <a:lnSpc>
                <a:spcPct val="100000"/>
              </a:lnSpc>
            </a:pPr>
            <a:r>
              <a:rPr kumimoji="1" lang="ja-JP" altLang="en-US" sz="1200" dirty="0"/>
              <a:t>上記の配信を受けた中継ゲートウェイは、</a:t>
            </a:r>
            <a:r>
              <a:rPr lang="ja-JP" altLang="en-US" sz="1200" dirty="0"/>
              <a:t>証明書・秘密鍵を、</a:t>
            </a:r>
            <a:r>
              <a:rPr lang="en-US" altLang="ja-JP" sz="1200" dirty="0" err="1"/>
              <a:t>thingate</a:t>
            </a:r>
            <a:r>
              <a:rPr lang="en-US" altLang="ja-JP" sz="1200" dirty="0"/>
              <a:t> </a:t>
            </a:r>
            <a:r>
              <a:rPr lang="ja-JP" altLang="en-US" sz="1200" dirty="0"/>
              <a:t>プログラムのあるディレクトリ内の「</a:t>
            </a:r>
            <a:r>
              <a:rPr lang="en-US" altLang="ja-JP" sz="1200" dirty="0" err="1"/>
              <a:t>websocket_certs_cache</a:t>
            </a:r>
            <a:r>
              <a:rPr lang="ja-JP" altLang="en-US" sz="1200" dirty="0"/>
              <a:t>」という名前のディレクトリにキャッシュして保存する。したがって、各中継ゲートウェイの </a:t>
            </a:r>
            <a:r>
              <a:rPr lang="en-US" altLang="ja-JP" sz="1200" dirty="0" err="1"/>
              <a:t>thingate</a:t>
            </a:r>
            <a:r>
              <a:rPr lang="en-US" altLang="ja-JP" sz="1200" dirty="0"/>
              <a:t> </a:t>
            </a:r>
            <a:r>
              <a:rPr lang="ja-JP" altLang="en-US" sz="1200" dirty="0"/>
              <a:t>プログラムのあるディレクトリ内の「</a:t>
            </a:r>
            <a:r>
              <a:rPr lang="en-US" altLang="ja-JP" sz="1200" dirty="0" err="1"/>
              <a:t>websocket_certs_cache</a:t>
            </a:r>
            <a:r>
              <a:rPr lang="ja-JP" altLang="en-US" sz="1200" dirty="0"/>
              <a:t>」という名前のディレクトリに、独自の「</a:t>
            </a:r>
            <a:r>
              <a:rPr lang="en-US" altLang="ja-JP" sz="1200" dirty="0"/>
              <a:t>SSL </a:t>
            </a:r>
            <a:r>
              <a:rPr lang="ja-JP" altLang="en-US" sz="1200" dirty="0"/>
              <a:t>証明書インフラ」が供給する証明書と同一の証明書が出現すれば成功である。</a:t>
            </a:r>
            <a:r>
              <a:rPr lang="en-US" altLang="ja-JP" sz="1200" dirty="0"/>
              <a:t>(</a:t>
            </a:r>
            <a:r>
              <a:rPr lang="ja-JP" altLang="en-US" sz="1200" dirty="0"/>
              <a:t>証明書チェーンは分離され、個別の </a:t>
            </a:r>
            <a:r>
              <a:rPr lang="en-US" altLang="ja-JP" sz="1200" dirty="0"/>
              <a:t>PEM </a:t>
            </a:r>
            <a:r>
              <a:rPr lang="ja-JP" altLang="en-US" sz="1200" dirty="0"/>
              <a:t>ファイルとして保存されることに留意すること。</a:t>
            </a:r>
            <a:r>
              <a:rPr lang="en-US" altLang="ja-JP" sz="1200" dirty="0"/>
              <a:t>)</a:t>
            </a:r>
          </a:p>
          <a:p>
            <a:pPr lvl="1">
              <a:lnSpc>
                <a:spcPct val="100000"/>
              </a:lnSpc>
            </a:pPr>
            <a:r>
              <a:rPr kumimoji="1" lang="ja-JP" altLang="en-US" sz="1200" dirty="0"/>
              <a:t>上記がうまくいかない場合は、コントローラの設定の誤りか、</a:t>
            </a:r>
            <a:r>
              <a:rPr lang="ja-JP" altLang="en-US" sz="1200" dirty="0"/>
              <a:t>独自の「</a:t>
            </a:r>
            <a:r>
              <a:rPr lang="en-US" altLang="ja-JP" sz="1200" dirty="0"/>
              <a:t>SSL </a:t>
            </a:r>
            <a:r>
              <a:rPr lang="ja-JP" altLang="en-US" sz="1200" dirty="0"/>
              <a:t>証明書インフラ」の </a:t>
            </a:r>
            <a:r>
              <a:rPr lang="en-US" altLang="ja-JP" sz="1200" dirty="0"/>
              <a:t>HTTP/HTTPS Basic </a:t>
            </a:r>
            <a:r>
              <a:rPr lang="ja-JP" altLang="en-US" sz="1200" dirty="0"/>
              <a:t>認証付きサーバーの設定の誤り、または設置している証明書ファイルの内容が異常である等の原因が考えられる。この場合は、コントローラの「</a:t>
            </a:r>
            <a:r>
              <a:rPr lang="en-US" altLang="ja-JP" sz="1200" dirty="0"/>
              <a:t>8-11</a:t>
            </a:r>
            <a:r>
              <a:rPr lang="ja-JP" altLang="en-US" sz="1200" dirty="0"/>
              <a:t>」の「</a:t>
            </a:r>
            <a:r>
              <a:rPr lang="en-US" altLang="ja-JP" sz="1200" dirty="0"/>
              <a:t>Debug</a:t>
            </a:r>
            <a:r>
              <a:rPr lang="ja-JP" altLang="en-US" sz="1200" dirty="0"/>
              <a:t>」ログを参照して、原因を特定して改善する。</a:t>
            </a:r>
            <a:endParaRPr lang="en-US" altLang="ja-JP" sz="1200" dirty="0"/>
          </a:p>
          <a:p>
            <a:pPr>
              <a:lnSpc>
                <a:spcPct val="100000"/>
              </a:lnSpc>
            </a:pPr>
            <a:r>
              <a:rPr lang="ja-JP" altLang="en-US" sz="1600" dirty="0"/>
              <a:t>実際に、ある </a:t>
            </a:r>
            <a:r>
              <a:rPr lang="en-US" altLang="ja-JP" sz="1600" dirty="0"/>
              <a:t>1 </a:t>
            </a:r>
            <a:r>
              <a:rPr lang="ja-JP" altLang="en-US" sz="1600" dirty="0"/>
              <a:t>台の中継ゲートウェイの </a:t>
            </a:r>
            <a:r>
              <a:rPr lang="en-US" altLang="ja-JP" sz="1600" dirty="0"/>
              <a:t>SSL (HTTPS, TCP 443) </a:t>
            </a:r>
            <a:r>
              <a:rPr lang="ja-JP" altLang="en-US" sz="1600" dirty="0"/>
              <a:t>ポート宛に手元の任意の端末の </a:t>
            </a:r>
            <a:r>
              <a:rPr lang="en-US" altLang="ja-JP" sz="1600" dirty="0"/>
              <a:t>OpenSSL </a:t>
            </a:r>
            <a:r>
              <a:rPr lang="ja-JP" altLang="en-US" sz="1600" dirty="0"/>
              <a:t>コマンドを用いて </a:t>
            </a:r>
            <a:r>
              <a:rPr lang="en-US" altLang="ja-JP" sz="1600" dirty="0"/>
              <a:t>SNI </a:t>
            </a:r>
            <a:r>
              <a:rPr lang="ja-JP" altLang="en-US" sz="1600" dirty="0"/>
              <a:t>を付けてアクセスしてみる。</a:t>
            </a:r>
            <a:endParaRPr lang="en-US" altLang="ja-JP" sz="1600" dirty="0"/>
          </a:p>
          <a:p>
            <a:pPr lvl="1">
              <a:lnSpc>
                <a:spcPct val="100000"/>
              </a:lnSpc>
            </a:pPr>
            <a:r>
              <a:rPr lang="ja-JP" altLang="en-US" sz="1200" dirty="0"/>
              <a:t>中継ゲートウェイは、</a:t>
            </a:r>
            <a:r>
              <a:rPr lang="en-US" altLang="ja-JP" sz="1200" dirty="0"/>
              <a:t>TLS SNI </a:t>
            </a:r>
            <a:r>
              <a:rPr lang="ja-JP" altLang="en-US" sz="1200" dirty="0"/>
              <a:t>ホスト名として先頭に </a:t>
            </a:r>
            <a:r>
              <a:rPr lang="en-US" altLang="ja-JP" sz="1200" dirty="0"/>
              <a:t>"</a:t>
            </a:r>
            <a:r>
              <a:rPr lang="en-US" altLang="ja-JP" sz="1200" dirty="0" err="1"/>
              <a:t>ws</a:t>
            </a:r>
            <a:r>
              <a:rPr lang="en-US" altLang="ja-JP" sz="1200" dirty="0"/>
              <a:t>-" </a:t>
            </a:r>
            <a:r>
              <a:rPr lang="ja-JP" altLang="en-US" sz="1200" dirty="0"/>
              <a:t>という文字が付いていれば、</a:t>
            </a:r>
            <a:r>
              <a:rPr lang="en-US" altLang="ja-JP" sz="1200" dirty="0" err="1"/>
              <a:t>WebSocket</a:t>
            </a:r>
            <a:r>
              <a:rPr lang="en-US" altLang="ja-JP" sz="1200" dirty="0"/>
              <a:t> </a:t>
            </a:r>
            <a:r>
              <a:rPr lang="ja-JP" altLang="en-US" sz="1200" dirty="0"/>
              <a:t>用証明書を応答し、それ以外の場合は、シン・テレワークシステム用の証明書 </a:t>
            </a:r>
            <a:r>
              <a:rPr lang="en-US" altLang="ja-JP" sz="1200" dirty="0"/>
              <a:t>ThinGate.cer (</a:t>
            </a:r>
            <a:r>
              <a:rPr lang="ja-JP" altLang="en-US" sz="1200" dirty="0"/>
              <a:t>「</a:t>
            </a:r>
            <a:r>
              <a:rPr lang="en-US" altLang="ja-JP" sz="1200" dirty="0"/>
              <a:t>8-7</a:t>
            </a:r>
            <a:r>
              <a:rPr lang="ja-JP" altLang="en-US" sz="1200" dirty="0"/>
              <a:t>」および「</a:t>
            </a:r>
            <a:r>
              <a:rPr lang="en-US" altLang="ja-JP" sz="1200" dirty="0"/>
              <a:t>8-8</a:t>
            </a:r>
            <a:r>
              <a:rPr lang="ja-JP" altLang="en-US" sz="1200" dirty="0"/>
              <a:t>」を参照</a:t>
            </a:r>
            <a:r>
              <a:rPr lang="en-US" altLang="ja-JP" sz="1200" dirty="0"/>
              <a:t>)</a:t>
            </a:r>
            <a:r>
              <a:rPr lang="ja-JP" altLang="en-US" sz="1200" dirty="0"/>
              <a:t> を応答するようになっている。</a:t>
            </a:r>
            <a:endParaRPr lang="en-US" altLang="ja-JP" sz="1200" dirty="0"/>
          </a:p>
          <a:p>
            <a:pPr>
              <a:lnSpc>
                <a:spcPct val="100000"/>
              </a:lnSpc>
            </a:pPr>
            <a:endParaRPr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259</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9-13. HTML5 </a:t>
            </a:r>
            <a:r>
              <a:rPr lang="ja-JP" altLang="en-US" sz="2800" dirty="0"/>
              <a:t>版 </a:t>
            </a:r>
            <a:r>
              <a:rPr lang="en-US" altLang="ja-JP" sz="2800" dirty="0"/>
              <a:t>Web </a:t>
            </a:r>
            <a:r>
              <a:rPr lang="ja-JP" altLang="en-US" sz="2800" dirty="0"/>
              <a:t>クライアントで使用される </a:t>
            </a:r>
            <a:r>
              <a:rPr lang="en-US" altLang="ja-JP" sz="2800" dirty="0" err="1"/>
              <a:t>WebSocket</a:t>
            </a:r>
            <a:r>
              <a:rPr lang="en-US" altLang="ja-JP" sz="2800" dirty="0"/>
              <a:t> </a:t>
            </a:r>
            <a:r>
              <a:rPr lang="ja-JP" altLang="en-US" sz="2800" dirty="0"/>
              <a:t>用ワイルドカード </a:t>
            </a:r>
            <a:r>
              <a:rPr lang="en-US" altLang="ja-JP" sz="2800" dirty="0"/>
              <a:t>DNS </a:t>
            </a:r>
            <a:r>
              <a:rPr lang="ja-JP" altLang="en-US" sz="2800" dirty="0"/>
              <a:t>サーバーおよび </a:t>
            </a:r>
            <a:r>
              <a:rPr lang="en-US" altLang="ja-JP" sz="2800" dirty="0"/>
              <a:t>SSL </a:t>
            </a:r>
            <a:r>
              <a:rPr lang="ja-JP" altLang="en-US" sz="2800" dirty="0"/>
              <a:t>証明書インフラの自前構築 </a:t>
            </a:r>
            <a:r>
              <a:rPr lang="en-US" altLang="ja-JP" sz="2800" dirty="0"/>
              <a:t>(</a:t>
            </a:r>
            <a:r>
              <a:rPr lang="ja-JP" altLang="en-US" sz="2800" dirty="0"/>
              <a:t>続き</a:t>
            </a:r>
            <a:r>
              <a:rPr lang="en-US" altLang="ja-JP" sz="2800" dirty="0"/>
              <a:t>)</a:t>
            </a:r>
            <a:endParaRPr kumimoji="1" lang="ja-JP" altLang="en-US" sz="2800" dirty="0"/>
          </a:p>
        </p:txBody>
      </p:sp>
      <p:sp>
        <p:nvSpPr>
          <p:cNvPr id="5" name="テキスト ボックス 4"/>
          <p:cNvSpPr txBox="1"/>
          <p:nvPr/>
        </p:nvSpPr>
        <p:spPr>
          <a:xfrm>
            <a:off x="332741" y="3681453"/>
            <a:ext cx="11353780" cy="338554"/>
          </a:xfrm>
          <a:prstGeom prst="rect">
            <a:avLst/>
          </a:prstGeom>
          <a:solidFill>
            <a:schemeClr val="tx1"/>
          </a:solidFill>
        </p:spPr>
        <p:txBody>
          <a:bodyPr wrap="square" rtlCol="0">
            <a:spAutoFit/>
          </a:bodyPr>
          <a:lstStyle/>
          <a:p>
            <a:r>
              <a:rPr lang="en-US" altLang="ja-JP" sz="1600" dirty="0" err="1">
                <a:solidFill>
                  <a:schemeClr val="bg1"/>
                </a:solidFill>
                <a:latin typeface="Consolas" panose="020B0609020204030204" pitchFamily="49" charset="0"/>
              </a:rPr>
              <a:t>openssl</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s_client</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showcerts</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servername</a:t>
            </a:r>
            <a:r>
              <a:rPr lang="en-US" altLang="ja-JP" sz="1600" dirty="0">
                <a:solidFill>
                  <a:schemeClr val="bg1"/>
                </a:solidFill>
                <a:latin typeface="Consolas" panose="020B0609020204030204" pitchFamily="49" charset="0"/>
              </a:rPr>
              <a:t> ws-1-2-3-4.example.org -connect ws-1-2-3-4.example.org:443</a:t>
            </a:r>
          </a:p>
        </p:txBody>
      </p:sp>
      <p:sp>
        <p:nvSpPr>
          <p:cNvPr id="6" name="下矢印 5"/>
          <p:cNvSpPr/>
          <p:nvPr/>
        </p:nvSpPr>
        <p:spPr>
          <a:xfrm>
            <a:off x="3418430" y="4013891"/>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1418907" y="4383223"/>
            <a:ext cx="9953973" cy="2123658"/>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CONNECTED(00000003)</a:t>
            </a:r>
          </a:p>
          <a:p>
            <a:r>
              <a:rPr lang="en-US" altLang="ja-JP" sz="1100" dirty="0">
                <a:solidFill>
                  <a:schemeClr val="bg1"/>
                </a:solidFill>
                <a:latin typeface="Consolas" panose="020B0609020204030204" pitchFamily="49" charset="0"/>
              </a:rPr>
              <a:t>depth=2 C = US, O = Internet Security Research Group, CN = ISRG Root X1</a:t>
            </a:r>
          </a:p>
          <a:p>
            <a:r>
              <a:rPr lang="en-US" altLang="ja-JP" sz="1100" dirty="0">
                <a:solidFill>
                  <a:schemeClr val="bg1"/>
                </a:solidFill>
                <a:latin typeface="Consolas" panose="020B0609020204030204" pitchFamily="49" charset="0"/>
              </a:rPr>
              <a:t>verify </a:t>
            </a:r>
            <a:r>
              <a:rPr lang="en-US" altLang="ja-JP" sz="1100" dirty="0" err="1">
                <a:solidFill>
                  <a:schemeClr val="bg1"/>
                </a:solidFill>
                <a:latin typeface="Consolas" panose="020B0609020204030204" pitchFamily="49" charset="0"/>
              </a:rPr>
              <a:t>error:num</a:t>
            </a:r>
            <a:r>
              <a:rPr lang="en-US" altLang="ja-JP" sz="1100" dirty="0">
                <a:solidFill>
                  <a:schemeClr val="bg1"/>
                </a:solidFill>
                <a:latin typeface="Consolas" panose="020B0609020204030204" pitchFamily="49" charset="0"/>
              </a:rPr>
              <a:t>=20:unable to get local issuer certificate</a:t>
            </a:r>
          </a:p>
          <a:p>
            <a:r>
              <a:rPr lang="en-US" altLang="ja-JP" sz="1100" dirty="0">
                <a:solidFill>
                  <a:schemeClr val="bg1"/>
                </a:solidFill>
                <a:latin typeface="Consolas" panose="020B0609020204030204" pitchFamily="49" charset="0"/>
              </a:rPr>
              <a:t>verify return:0</a:t>
            </a:r>
          </a:p>
          <a:p>
            <a:r>
              <a:rPr lang="en-US" altLang="ja-JP" sz="1100" dirty="0">
                <a:solidFill>
                  <a:schemeClr val="bg1"/>
                </a:solidFill>
                <a:latin typeface="Consolas" panose="020B0609020204030204" pitchFamily="49" charset="0"/>
              </a:rPr>
              <a:t>---</a:t>
            </a:r>
          </a:p>
          <a:p>
            <a:r>
              <a:rPr lang="en-US" altLang="ja-JP" sz="1100" dirty="0">
                <a:solidFill>
                  <a:schemeClr val="bg1"/>
                </a:solidFill>
                <a:latin typeface="Consolas" panose="020B0609020204030204" pitchFamily="49" charset="0"/>
              </a:rPr>
              <a:t>Certificate chain</a:t>
            </a:r>
          </a:p>
          <a:p>
            <a:r>
              <a:rPr lang="en-US" altLang="ja-JP" sz="1100" dirty="0">
                <a:solidFill>
                  <a:schemeClr val="bg1"/>
                </a:solidFill>
                <a:latin typeface="Consolas" panose="020B0609020204030204" pitchFamily="49" charset="0"/>
              </a:rPr>
              <a:t> 0 s:/CN=example.org</a:t>
            </a:r>
          </a:p>
          <a:p>
            <a:r>
              <a:rPr lang="en-US" altLang="ja-JP" sz="1100" dirty="0">
                <a:solidFill>
                  <a:schemeClr val="bg1"/>
                </a:solidFill>
                <a:latin typeface="Consolas" panose="020B0609020204030204" pitchFamily="49" charset="0"/>
              </a:rPr>
              <a:t>   i:/C=US/O=Let's Encrypt/CN=R3</a:t>
            </a:r>
          </a:p>
          <a:p>
            <a:r>
              <a:rPr lang="en-US" altLang="ja-JP" sz="1100" dirty="0">
                <a:solidFill>
                  <a:schemeClr val="bg1"/>
                </a:solidFill>
                <a:latin typeface="Consolas" panose="020B0609020204030204" pitchFamily="49" charset="0"/>
              </a:rPr>
              <a:t>-----BEGIN CERTIFICATE-----</a:t>
            </a:r>
          </a:p>
          <a:p>
            <a:r>
              <a:rPr lang="en-US" altLang="ja-JP" sz="1100" dirty="0">
                <a:solidFill>
                  <a:schemeClr val="bg1"/>
                </a:solidFill>
                <a:latin typeface="Consolas" panose="020B0609020204030204" pitchFamily="49" charset="0"/>
              </a:rPr>
              <a:t>MIIFVDCCBDygAwIBAgISA5hJIPxVluaN1/</a:t>
            </a:r>
            <a:r>
              <a:rPr lang="en-US" altLang="ja-JP" sz="1100" dirty="0" err="1">
                <a:solidFill>
                  <a:schemeClr val="bg1"/>
                </a:solidFill>
                <a:latin typeface="Consolas" panose="020B0609020204030204" pitchFamily="49" charset="0"/>
              </a:rPr>
              <a:t>OxDqIfz</a:t>
            </a:r>
            <a:r>
              <a:rPr lang="en-US" altLang="ja-JP" sz="1100" dirty="0">
                <a:solidFill>
                  <a:schemeClr val="bg1"/>
                </a:solidFill>
                <a:latin typeface="Consolas" panose="020B0609020204030204" pitchFamily="49" charset="0"/>
              </a:rPr>
              <a:t>/IkMA0GCSqGSIb3DQEBCwUA</a:t>
            </a:r>
          </a:p>
          <a:p>
            <a:r>
              <a:rPr lang="en-US" altLang="ja-JP" sz="1100" dirty="0">
                <a:solidFill>
                  <a:schemeClr val="bg1"/>
                </a:solidFill>
                <a:latin typeface="Consolas" panose="020B0609020204030204" pitchFamily="49" charset="0"/>
              </a:rPr>
              <a:t>MDIxCzAJBgNVBAYTAlVTMRYwFAYDVQQKEw1MZXQncyBFbmNyeXB0MQswCQYDVQQD</a:t>
            </a:r>
          </a:p>
          <a:p>
            <a:r>
              <a:rPr lang="en-US" altLang="ja-JP" sz="1100" dirty="0">
                <a:solidFill>
                  <a:schemeClr val="bg1"/>
                </a:solidFill>
                <a:latin typeface="Consolas" panose="020B0609020204030204" pitchFamily="49" charset="0"/>
              </a:rPr>
              <a:t>(</a:t>
            </a:r>
            <a:r>
              <a:rPr lang="ja-JP" altLang="en-US" sz="1100" dirty="0">
                <a:solidFill>
                  <a:schemeClr val="bg1"/>
                </a:solidFill>
                <a:latin typeface="Consolas" panose="020B0609020204030204" pitchFamily="49" charset="0"/>
              </a:rPr>
              <a:t>略</a:t>
            </a:r>
            <a:r>
              <a:rPr lang="en-US" altLang="ja-JP" sz="1100" dirty="0">
                <a:solidFill>
                  <a:schemeClr val="bg1"/>
                </a:solidFill>
                <a:latin typeface="Consolas" panose="020B0609020204030204" pitchFamily="49" charset="0"/>
              </a:rPr>
              <a:t>)</a:t>
            </a:r>
          </a:p>
        </p:txBody>
      </p:sp>
      <p:sp>
        <p:nvSpPr>
          <p:cNvPr id="9" name="正方形/長方形 8"/>
          <p:cNvSpPr/>
          <p:nvPr/>
        </p:nvSpPr>
        <p:spPr>
          <a:xfrm>
            <a:off x="1483555" y="5169665"/>
            <a:ext cx="5142266" cy="127884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32741" y="3363009"/>
            <a:ext cx="11305470" cy="307777"/>
          </a:xfrm>
          <a:prstGeom prst="rect">
            <a:avLst/>
          </a:prstGeom>
          <a:noFill/>
        </p:spPr>
        <p:txBody>
          <a:bodyPr wrap="square" rtlCol="0">
            <a:spAutoFit/>
          </a:bodyPr>
          <a:lstStyle/>
          <a:p>
            <a:r>
              <a:rPr kumimoji="1" lang="ja-JP" altLang="en-US" sz="1400" b="1" dirty="0">
                <a:solidFill>
                  <a:srgbClr val="0000FF"/>
                </a:solidFill>
              </a:rPr>
              <a:t>ある </a:t>
            </a:r>
            <a:r>
              <a:rPr kumimoji="1" lang="en-US" altLang="ja-JP" sz="1400" b="1" dirty="0">
                <a:solidFill>
                  <a:srgbClr val="0000FF"/>
                </a:solidFill>
              </a:rPr>
              <a:t>1 </a:t>
            </a:r>
            <a:r>
              <a:rPr kumimoji="1" lang="ja-JP" altLang="en-US" sz="1400" b="1" dirty="0">
                <a:solidFill>
                  <a:srgbClr val="0000FF"/>
                </a:solidFill>
              </a:rPr>
              <a:t>台の中継ゲートウェイの </a:t>
            </a:r>
            <a:r>
              <a:rPr lang="en-US" altLang="ja-JP" sz="1400" b="1" dirty="0">
                <a:solidFill>
                  <a:srgbClr val="0000FF"/>
                </a:solidFill>
              </a:rPr>
              <a:t>IPv4 </a:t>
            </a:r>
            <a:r>
              <a:rPr lang="ja-JP" altLang="en-US" sz="1400" b="1" dirty="0">
                <a:solidFill>
                  <a:srgbClr val="0000FF"/>
                </a:solidFill>
              </a:rPr>
              <a:t>アドレスが </a:t>
            </a:r>
            <a:r>
              <a:rPr lang="en-US" altLang="ja-JP" sz="1400" b="1" dirty="0">
                <a:solidFill>
                  <a:srgbClr val="0000FF"/>
                </a:solidFill>
              </a:rPr>
              <a:t>1.2.3.4 </a:t>
            </a:r>
            <a:r>
              <a:rPr lang="ja-JP" altLang="en-US" sz="1400" b="1" dirty="0">
                <a:solidFill>
                  <a:srgbClr val="0000FF"/>
                </a:solidFill>
              </a:rPr>
              <a:t>で、運用している </a:t>
            </a:r>
            <a:r>
              <a:rPr lang="en-US" altLang="ja-JP" sz="1400" b="1" dirty="0" err="1">
                <a:solidFill>
                  <a:srgbClr val="0000FF"/>
                </a:solidFill>
              </a:rPr>
              <a:t>WebSocket</a:t>
            </a:r>
            <a:r>
              <a:rPr lang="en-US" altLang="ja-JP" sz="1400" b="1" dirty="0">
                <a:solidFill>
                  <a:srgbClr val="0000FF"/>
                </a:solidFill>
              </a:rPr>
              <a:t> </a:t>
            </a:r>
            <a:r>
              <a:rPr lang="ja-JP" altLang="en-US" sz="1400" b="1" dirty="0">
                <a:solidFill>
                  <a:srgbClr val="0000FF"/>
                </a:solidFill>
              </a:rPr>
              <a:t>用ワイルドカードドメインが </a:t>
            </a:r>
            <a:r>
              <a:rPr lang="en-US" altLang="ja-JP" sz="1400" b="1" dirty="0">
                <a:solidFill>
                  <a:srgbClr val="0000FF"/>
                </a:solidFill>
              </a:rPr>
              <a:t>example.org </a:t>
            </a:r>
            <a:r>
              <a:rPr lang="ja-JP" altLang="en-US" sz="1400" b="1" dirty="0">
                <a:solidFill>
                  <a:srgbClr val="0000FF"/>
                </a:solidFill>
              </a:rPr>
              <a:t>の場合、以下のようにする</a:t>
            </a:r>
            <a:r>
              <a:rPr lang="en-US" altLang="ja-JP" sz="1400" b="1" dirty="0">
                <a:solidFill>
                  <a:srgbClr val="0000FF"/>
                </a:solidFill>
              </a:rPr>
              <a:t>:</a:t>
            </a:r>
            <a:endParaRPr kumimoji="1" lang="ja-JP" altLang="en-US" sz="1400" b="1" dirty="0">
              <a:solidFill>
                <a:srgbClr val="0000FF"/>
              </a:solidFill>
            </a:endParaRPr>
          </a:p>
        </p:txBody>
      </p:sp>
      <p:sp>
        <p:nvSpPr>
          <p:cNvPr id="11" name="テキスト ボックス 10"/>
          <p:cNvSpPr txBox="1"/>
          <p:nvPr/>
        </p:nvSpPr>
        <p:spPr>
          <a:xfrm>
            <a:off x="572494" y="6506881"/>
            <a:ext cx="11463996" cy="307777"/>
          </a:xfrm>
          <a:prstGeom prst="rect">
            <a:avLst/>
          </a:prstGeom>
          <a:noFill/>
        </p:spPr>
        <p:txBody>
          <a:bodyPr wrap="square" rtlCol="0">
            <a:spAutoFit/>
          </a:bodyPr>
          <a:lstStyle/>
          <a:p>
            <a:r>
              <a:rPr kumimoji="1" lang="ja-JP" altLang="en-US" sz="1400" b="1" dirty="0">
                <a:solidFill>
                  <a:srgbClr val="0000FF"/>
                </a:solidFill>
              </a:rPr>
              <a:t>このように、構築した独自の </a:t>
            </a:r>
            <a:r>
              <a:rPr kumimoji="1" lang="en-US" altLang="ja-JP" sz="1400" b="1" dirty="0">
                <a:solidFill>
                  <a:srgbClr val="0000FF"/>
                </a:solidFill>
              </a:rPr>
              <a:t>SSL </a:t>
            </a:r>
            <a:r>
              <a:rPr kumimoji="1" lang="ja-JP" altLang="en-US" sz="1400" b="1" dirty="0">
                <a:solidFill>
                  <a:srgbClr val="0000FF"/>
                </a:solidFill>
              </a:rPr>
              <a:t>証明書インフラが供給する </a:t>
            </a:r>
            <a:r>
              <a:rPr lang="en-US" altLang="ja-JP" sz="1400" b="1" dirty="0">
                <a:solidFill>
                  <a:srgbClr val="0000FF"/>
                </a:solidFill>
              </a:rPr>
              <a:t>SSL </a:t>
            </a:r>
            <a:r>
              <a:rPr lang="ja-JP" altLang="en-US" sz="1400" b="1" dirty="0">
                <a:solidFill>
                  <a:srgbClr val="0000FF"/>
                </a:solidFill>
              </a:rPr>
              <a:t>証明書チェーンが、中間証明書も含めて中継ゲートウェイから応答されれば、成功である。</a:t>
            </a:r>
            <a:endParaRPr kumimoji="1" lang="ja-JP" altLang="en-US" sz="1400" b="1" dirty="0">
              <a:solidFill>
                <a:srgbClr val="0000FF"/>
              </a:solidFill>
            </a:endParaRPr>
          </a:p>
        </p:txBody>
      </p:sp>
    </p:spTree>
    <p:extLst>
      <p:ext uri="{BB962C8B-B14F-4D97-AF65-F5344CB8AC3E}">
        <p14:creationId xmlns:p14="http://schemas.microsoft.com/office/powerpoint/2010/main" val="23987516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19169"/>
          </a:xfrm>
        </p:spPr>
        <p:txBody>
          <a:bodyPr>
            <a:normAutofit fontScale="92500" lnSpcReduction="10000"/>
          </a:bodyPr>
          <a:lstStyle/>
          <a:p>
            <a:pPr>
              <a:lnSpc>
                <a:spcPct val="100000"/>
              </a:lnSpc>
            </a:pPr>
            <a:r>
              <a:rPr kumimoji="1" lang="ja-JP" altLang="en-US" sz="1600" dirty="0"/>
              <a:t>本ドキュメントでは、</a:t>
            </a:r>
            <a:r>
              <a:rPr lang="ja-JP" altLang="en-US" sz="1600" dirty="0"/>
              <a:t>コントローラ、中継サーバー、</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 </a:t>
            </a:r>
            <a:r>
              <a:rPr lang="en-US" altLang="ja-JP" sz="1600" dirty="0"/>
              <a:t>AWS </a:t>
            </a:r>
            <a:r>
              <a:rPr lang="ja-JP" altLang="en-US" sz="1600" dirty="0"/>
              <a:t>上で構築する手順を述べる。</a:t>
            </a:r>
            <a:endParaRPr lang="en-US" altLang="ja-JP" sz="1600" dirty="0"/>
          </a:p>
          <a:p>
            <a:pPr>
              <a:lnSpc>
                <a:spcPct val="100000"/>
              </a:lnSpc>
            </a:pPr>
            <a:r>
              <a:rPr lang="en-US" altLang="ja-JP" sz="1600" dirty="0"/>
              <a:t>AWS </a:t>
            </a:r>
            <a:r>
              <a:rPr lang="ja-JP" altLang="en-US" sz="1600" dirty="0"/>
              <a:t>環境は、第 </a:t>
            </a:r>
            <a:r>
              <a:rPr lang="en-US" altLang="ja-JP" sz="1600" dirty="0"/>
              <a:t>2 </a:t>
            </a:r>
            <a:r>
              <a:rPr lang="ja-JP" altLang="en-US" sz="1600" dirty="0"/>
              <a:t>章で述べている必要な環境をすべて満たした環境である。</a:t>
            </a:r>
            <a:br>
              <a:rPr lang="en-US" altLang="ja-JP" sz="1600" dirty="0"/>
            </a:br>
            <a:r>
              <a:rPr kumimoji="1" lang="ja-JP" altLang="en-US" sz="1600" dirty="0"/>
              <a:t>「シン・テレワークシステム」の開発チームは、本ドキュメントにおいて規定される方法で作成された </a:t>
            </a:r>
            <a:r>
              <a:rPr kumimoji="1" lang="en-US" altLang="ja-JP" sz="1600" dirty="0"/>
              <a:t>AWS </a:t>
            </a:r>
            <a:r>
              <a:rPr kumimoji="1" lang="ja-JP" altLang="en-US" sz="1600" dirty="0"/>
              <a:t>環境を、「リファレンス環境」として考える。本ドキュメントに従って </a:t>
            </a:r>
            <a:r>
              <a:rPr kumimoji="1" lang="en-US" altLang="ja-JP" sz="1600" dirty="0"/>
              <a:t>AWS </a:t>
            </a:r>
            <a:r>
              <a:rPr kumimoji="1" lang="ja-JP" altLang="en-US" sz="1600" dirty="0"/>
              <a:t>の仮想マシンの作成等を行ない、</a:t>
            </a:r>
            <a:r>
              <a:rPr lang="ja-JP" altLang="en-US" sz="1600" dirty="0"/>
              <a:t>リファレンス環境を構築し、その上で</a:t>
            </a:r>
            <a:r>
              <a:rPr kumimoji="1" lang="ja-JP" altLang="en-US" sz="1600" dirty="0"/>
              <a:t>本ドキュメントに従って仮想マシン内で </a:t>
            </a:r>
            <a:r>
              <a:rPr kumimoji="1" lang="en-US" altLang="ja-JP" sz="1600" dirty="0"/>
              <a:t>SSH </a:t>
            </a:r>
            <a:r>
              <a:rPr kumimoji="1" lang="ja-JP" altLang="en-US" sz="1600" dirty="0"/>
              <a:t>または </a:t>
            </a:r>
            <a:r>
              <a:rPr kumimoji="1" lang="en-US" altLang="ja-JP" sz="1600" dirty="0"/>
              <a:t>RDP </a:t>
            </a:r>
            <a:r>
              <a:rPr kumimoji="1" lang="ja-JP" altLang="en-US" sz="1600" dirty="0"/>
              <a:t>でリモート操作を行なった場合は、本ドキュメントで記述されている機能が問題無く動作することを、本ドキュメントにより保証する。</a:t>
            </a:r>
            <a:endParaRPr kumimoji="1" lang="en-US" altLang="ja-JP" sz="1600" dirty="0"/>
          </a:p>
          <a:p>
            <a:pPr>
              <a:lnSpc>
                <a:spcPct val="100000"/>
              </a:lnSpc>
            </a:pPr>
            <a:r>
              <a:rPr lang="ja-JP" altLang="en-US" sz="1600" dirty="0"/>
              <a:t>「シン・テレワークシステム」を用いてシステムを構築しようとするサービス構築者は、</a:t>
            </a:r>
            <a:r>
              <a:rPr lang="en-US" altLang="ja-JP" sz="1600" dirty="0"/>
              <a:t>AWS </a:t>
            </a:r>
            <a:r>
              <a:rPr lang="ja-JP" altLang="en-US" sz="1600" dirty="0"/>
              <a:t>環境に拘らず、第 </a:t>
            </a:r>
            <a:r>
              <a:rPr lang="en-US" altLang="ja-JP" sz="1600" dirty="0"/>
              <a:t>2 </a:t>
            </a:r>
            <a:r>
              <a:rPr lang="ja-JP" altLang="en-US" sz="1600" dirty="0"/>
              <a:t>章で規定される環境を満たした、任意の物理マシンまたは </a:t>
            </a:r>
            <a:r>
              <a:rPr lang="en-US" altLang="ja-JP" sz="1600" dirty="0"/>
              <a:t>VM</a:t>
            </a:r>
            <a:r>
              <a:rPr lang="ja-JP" altLang="en-US" sz="1600" dirty="0"/>
              <a:t> およびインターネット接続回線環境で、システムの構築を実施できる。しかしながら、まず、初回の </a:t>
            </a:r>
            <a:r>
              <a:rPr lang="en-US" altLang="ja-JP" sz="1600" dirty="0"/>
              <a:t>1 </a:t>
            </a:r>
            <a:r>
              <a:rPr lang="ja-JP" altLang="en-US" sz="1600" dirty="0"/>
              <a:t>回は、</a:t>
            </a:r>
            <a:r>
              <a:rPr lang="en-US" altLang="ja-JP" sz="1600" dirty="0"/>
              <a:t>AWS </a:t>
            </a:r>
            <a:r>
              <a:rPr lang="ja-JP" altLang="en-US" sz="1600" dirty="0"/>
              <a:t>リファレンス環境でシステムを構築してみることを推奨する。</a:t>
            </a:r>
            <a:r>
              <a:rPr lang="en-US" altLang="ja-JP" sz="1600" dirty="0"/>
              <a:t>AWS </a:t>
            </a:r>
            <a:r>
              <a:rPr lang="ja-JP" altLang="en-US" sz="1600" dirty="0"/>
              <a:t>リファレンス環境では本システムは確実に動作することが予め確認されていることから、一通りのシステム構築方法を障害無く習得することが可能であるためである。</a:t>
            </a:r>
            <a:endParaRPr lang="en-US" altLang="ja-JP" sz="1600" dirty="0"/>
          </a:p>
          <a:p>
            <a:pPr>
              <a:lnSpc>
                <a:spcPct val="100000"/>
              </a:lnSpc>
            </a:pPr>
            <a:r>
              <a:rPr lang="ja-JP" altLang="en-US" sz="1600" dirty="0"/>
              <a:t>また、</a:t>
            </a:r>
            <a:r>
              <a:rPr lang="en-US" altLang="ja-JP" sz="1600" dirty="0"/>
              <a:t>AWS </a:t>
            </a:r>
            <a:r>
              <a:rPr lang="ja-JP" altLang="en-US" sz="1600" dirty="0"/>
              <a:t>リファレンス環境上で一度正しく動作するシステムを構築できている場合、システム構築者は、自らの独自の環境でシステムを構築しようとして不具合が発生した場合は、同じ不具合が </a:t>
            </a:r>
            <a:r>
              <a:rPr lang="en-US" altLang="ja-JP" sz="1600" dirty="0"/>
              <a:t>AWS </a:t>
            </a:r>
            <a:r>
              <a:rPr lang="ja-JP" altLang="en-US" sz="1600" dirty="0"/>
              <a:t>リファレンス環境上で発生しないかどうかを確認できる。不具合が </a:t>
            </a:r>
            <a:r>
              <a:rPr lang="en-US" altLang="ja-JP" sz="1600" dirty="0"/>
              <a:t>AWS </a:t>
            </a:r>
            <a:r>
              <a:rPr lang="ja-JP" altLang="en-US" sz="1600" dirty="0"/>
              <a:t>リファレンス環境上では発生せず、自らの独自システムでのみ発生している場合、その不具合は「シン・テレワークシステム」の不具合ではなく、自らの独自システムが原因であることが明らかとなる。この場合、自らの独自システムの側の不具合の原因究明に直ちに着手できるので、原因切り分けのために時間をかける必要がなくなる。</a:t>
            </a:r>
            <a:endParaRPr lang="en-US" altLang="ja-JP" sz="1600" dirty="0"/>
          </a:p>
          <a:p>
            <a:pPr>
              <a:lnSpc>
                <a:spcPct val="100000"/>
              </a:lnSpc>
            </a:pPr>
            <a:r>
              <a:rPr lang="en-US" altLang="ja-JP" sz="1600" dirty="0"/>
              <a:t>AWS </a:t>
            </a:r>
            <a:r>
              <a:rPr lang="ja-JP" altLang="en-US" sz="1600" dirty="0"/>
              <a:t>リファレンス環境を活用した問題の切り分けと修正は、以下の手順で実施される。</a:t>
            </a:r>
            <a:endParaRPr lang="en-US" altLang="ja-JP" sz="1600" dirty="0"/>
          </a:p>
          <a:p>
            <a:pPr lvl="1">
              <a:lnSpc>
                <a:spcPct val="100000"/>
              </a:lnSpc>
              <a:buFont typeface="+mj-lt"/>
              <a:buAutoNum type="arabicPeriod"/>
            </a:pPr>
            <a:r>
              <a:rPr lang="ja-JP" altLang="en-US" sz="1200" dirty="0"/>
              <a:t>「シン・テレワークシステム」の開発チームは、ハイパースケール版に関して、特定の環境上で発生する何らかの不具合の申告を受けた場合、</a:t>
            </a:r>
            <a:r>
              <a:rPr lang="en-US" altLang="ja-JP" sz="1200" dirty="0"/>
              <a:t>AWS </a:t>
            </a:r>
            <a:r>
              <a:rPr lang="ja-JP" altLang="en-US" sz="1200" dirty="0"/>
              <a:t>リファレンス環境において再現するかどうかのテストを行なう。問題が再現した場合は、 「シン・テレワークシステム」の側に不具合があるということになるため、問題の修正作業を実施する。</a:t>
            </a:r>
            <a:endParaRPr lang="en-US" altLang="ja-JP" sz="1200" dirty="0"/>
          </a:p>
          <a:p>
            <a:pPr lvl="1">
              <a:lnSpc>
                <a:spcPct val="100000"/>
              </a:lnSpc>
              <a:buFont typeface="+mj-lt"/>
              <a:buAutoNum type="arabicPeriod"/>
            </a:pPr>
            <a:r>
              <a:rPr lang="en-US" altLang="ja-JP" sz="1200" dirty="0"/>
              <a:t>AWS </a:t>
            </a:r>
            <a:r>
              <a:rPr lang="ja-JP" altLang="en-US" sz="1200" dirty="0"/>
              <a:t>リファレンス環境において問題が再現しない場合は、</a:t>
            </a:r>
            <a:r>
              <a:rPr lang="en-US" altLang="ja-JP" sz="1200" dirty="0"/>
              <a:t> </a:t>
            </a:r>
            <a:r>
              <a:rPr lang="ja-JP" altLang="en-US" sz="1200" dirty="0"/>
              <a:t>「シン・テレワークシステム」の開発チームは、 申告者の独自の環境に関する知識を有さないので、その時点ではそれ以上の原因究明が困難である。そこで、申告者は、自らの独自環境と </a:t>
            </a:r>
            <a:r>
              <a:rPr lang="en-US" altLang="ja-JP" sz="1200" dirty="0"/>
              <a:t>AWS </a:t>
            </a:r>
            <a:r>
              <a:rPr lang="ja-JP" altLang="en-US" sz="1200" dirty="0"/>
              <a:t>リファレンス環境との差異が何であるかの検証を行なう。</a:t>
            </a:r>
            <a:endParaRPr lang="en-US" altLang="ja-JP" sz="1200" dirty="0"/>
          </a:p>
          <a:p>
            <a:pPr lvl="1">
              <a:lnSpc>
                <a:spcPct val="100000"/>
              </a:lnSpc>
              <a:buFont typeface="+mj-lt"/>
              <a:buAutoNum type="arabicPeriod"/>
            </a:pPr>
            <a:r>
              <a:rPr lang="en-US" altLang="ja-JP" sz="1200" dirty="0"/>
              <a:t>2 </a:t>
            </a:r>
            <a:r>
              <a:rPr lang="ja-JP" altLang="en-US" sz="1200" dirty="0"/>
              <a:t>の検証の結果、自らの独自環境が本ドキュメントにおける要件を満たしていないことが判明したら、これは申告者の側の環境の問題であるため、申告者は要件を満たすように環境の修正を行なう。</a:t>
            </a:r>
            <a:endParaRPr lang="en-US" altLang="ja-JP" sz="1200" dirty="0"/>
          </a:p>
          <a:p>
            <a:pPr lvl="1">
              <a:lnSpc>
                <a:spcPct val="100000"/>
              </a:lnSpc>
              <a:buFont typeface="+mj-lt"/>
              <a:buAutoNum type="arabicPeriod"/>
            </a:pPr>
            <a:r>
              <a:rPr lang="ja-JP" altLang="en-US" sz="1200" dirty="0"/>
              <a:t>一方、</a:t>
            </a:r>
            <a:r>
              <a:rPr lang="en-US" altLang="ja-JP" sz="1200" dirty="0"/>
              <a:t>2 </a:t>
            </a:r>
            <a:r>
              <a:rPr lang="ja-JP" altLang="en-US" sz="1200" dirty="0"/>
              <a:t>の検証の結果、申告者の環境が、本ドキュメントにおける要件を満たしているにもかかわらずやはり申告者の環境で不具合が発生する場合は、申告者は、自らの独自環境と </a:t>
            </a:r>
            <a:r>
              <a:rPr lang="en-US" altLang="ja-JP" sz="1200" dirty="0"/>
              <a:t>AWS </a:t>
            </a:r>
            <a:r>
              <a:rPr lang="ja-JP" altLang="en-US" sz="1200" dirty="0"/>
              <a:t>リファレンス環境との差異を、</a:t>
            </a:r>
            <a:r>
              <a:rPr lang="en-US" altLang="ja-JP" sz="1200" dirty="0"/>
              <a:t>AWS </a:t>
            </a:r>
            <a:r>
              <a:rPr lang="ja-JP" altLang="en-US" sz="1200" dirty="0"/>
              <a:t>リファレンス環境に適用する手順を示す。 「シン・テレワークシステム」の開発チームは、その手順に従い、</a:t>
            </a:r>
            <a:r>
              <a:rPr lang="en-US" altLang="ja-JP" sz="1200" dirty="0"/>
              <a:t>AWS </a:t>
            </a:r>
            <a:r>
              <a:rPr lang="ja-JP" altLang="en-US" sz="1200" dirty="0"/>
              <a:t>リファレンス環境上の状態を変更した上で、再度問題の発生の再現を試みる。問題が再現した場合は、「シン・テレワークシステム」の側に不具合があるということになるため、問題の修正作業を実施する。</a:t>
            </a:r>
            <a:endParaRPr lang="en-US" altLang="ja-JP" sz="1200" dirty="0"/>
          </a:p>
          <a:p>
            <a:pPr lvl="1">
              <a:lnSpc>
                <a:spcPct val="100000"/>
              </a:lnSpc>
              <a:buFont typeface="+mj-lt"/>
              <a:buAutoNum type="arabicPeriod"/>
            </a:pPr>
            <a:r>
              <a:rPr lang="ja-JP" altLang="en-US" sz="1200" dirty="0"/>
              <a:t>このように、</a:t>
            </a:r>
            <a:r>
              <a:rPr lang="en-US" altLang="ja-JP" sz="1200" dirty="0"/>
              <a:t>AWS </a:t>
            </a:r>
            <a:r>
              <a:rPr lang="ja-JP" altLang="en-US" sz="1200" dirty="0"/>
              <a:t>リファレンス環境は絶対的基準ではなく、</a:t>
            </a:r>
            <a:r>
              <a:rPr lang="en-US" altLang="ja-JP" sz="1200" dirty="0"/>
              <a:t>AWS </a:t>
            </a:r>
            <a:r>
              <a:rPr lang="ja-JP" altLang="en-US" sz="1200" dirty="0"/>
              <a:t>リファレンス環境上で本ドキュメントの要件を満たしているにもかかわらず不具合が発生する状態を作り出すことができ、その不具合を再現させることができるならば、それは、「シン・テレワークシステム」の側の不具合である。</a:t>
            </a:r>
            <a:endParaRPr lang="en-US" altLang="ja-JP" sz="1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2-8. </a:t>
            </a:r>
            <a:r>
              <a:rPr kumimoji="1" lang="ja-JP" altLang="en-US" sz="3200" dirty="0"/>
              <a:t>本ドキュメント内における </a:t>
            </a:r>
            <a:r>
              <a:rPr kumimoji="1" lang="en-US" altLang="ja-JP" sz="3200" dirty="0"/>
              <a:t>AWS </a:t>
            </a:r>
            <a:r>
              <a:rPr kumimoji="1" lang="ja-JP" altLang="en-US" sz="3200" dirty="0"/>
              <a:t>環境のリファレンス環境としての意義と、不具合が発生している場合の原因切り分け手順</a:t>
            </a:r>
          </a:p>
        </p:txBody>
      </p:sp>
    </p:spTree>
    <p:extLst>
      <p:ext uri="{BB962C8B-B14F-4D97-AF65-F5344CB8AC3E}">
        <p14:creationId xmlns:p14="http://schemas.microsoft.com/office/powerpoint/2010/main" val="316129210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p:txBody>
          <a:bodyPr>
            <a:normAutofit fontScale="92500" lnSpcReduction="20000"/>
          </a:bodyPr>
          <a:lstStyle/>
          <a:p>
            <a:pPr>
              <a:lnSpc>
                <a:spcPct val="100000"/>
              </a:lnSpc>
            </a:pPr>
            <a:r>
              <a:rPr kumimoji="1" lang="en-US" altLang="ja-JP" sz="1800" dirty="0"/>
              <a:t>9-13 </a:t>
            </a:r>
            <a:r>
              <a:rPr kumimoji="1" lang="ja-JP" altLang="en-US" sz="1800" dirty="0"/>
              <a:t>で述べた「</a:t>
            </a:r>
            <a:r>
              <a:rPr kumimoji="1" lang="en-US" altLang="ja-JP" sz="1800" dirty="0"/>
              <a:t>websocket.jp</a:t>
            </a:r>
            <a:r>
              <a:rPr kumimoji="1" lang="ja-JP" altLang="en-US" sz="1800" dirty="0"/>
              <a:t>」のデフォルト</a:t>
            </a:r>
            <a:r>
              <a:rPr lang="ja-JP" altLang="en-US" sz="1800" dirty="0"/>
              <a:t>のサンプルインフラは、</a:t>
            </a:r>
            <a:r>
              <a:rPr lang="en-US" altLang="ja-JP" sz="1800" dirty="0"/>
              <a:t>HTML5 </a:t>
            </a:r>
            <a:r>
              <a:rPr lang="ja-JP" altLang="en-US" sz="1800" dirty="0"/>
              <a:t>版 </a:t>
            </a:r>
            <a:r>
              <a:rPr lang="en-US" altLang="ja-JP" sz="1800" dirty="0"/>
              <a:t>Web </a:t>
            </a:r>
            <a:r>
              <a:rPr lang="ja-JP" altLang="en-US" sz="1800" dirty="0"/>
              <a:t>クライアントの </a:t>
            </a:r>
            <a:r>
              <a:rPr lang="en-US" altLang="ja-JP" sz="1800" dirty="0" err="1"/>
              <a:t>WebSocket</a:t>
            </a:r>
            <a:r>
              <a:rPr lang="en-US" altLang="ja-JP" sz="1800" dirty="0"/>
              <a:t> </a:t>
            </a:r>
            <a:r>
              <a:rPr lang="ja-JP" altLang="en-US" sz="1800" dirty="0"/>
              <a:t>通信の確立目的でも使用されているが、同時に、通常の </a:t>
            </a:r>
            <a:r>
              <a:rPr lang="en-US" altLang="ja-JP" sz="1800" dirty="0"/>
              <a:t>Win32 </a:t>
            </a:r>
            <a:r>
              <a:rPr lang="ja-JP" altLang="en-US" sz="1800" dirty="0"/>
              <a:t>版アプリケーションの通信においても、内部的に利用されている。具体的には、コントローラ → 中継ゲートウェイのリダイレクションの際において、リダイレクト先の </a:t>
            </a:r>
            <a:r>
              <a:rPr lang="en-US" altLang="ja-JP" sz="1800" dirty="0"/>
              <a:t>IPv4 </a:t>
            </a:r>
            <a:r>
              <a:rPr lang="ja-JP" altLang="en-US" sz="1800" dirty="0"/>
              <a:t>アドレスをダイレクトに指定すると、</a:t>
            </a:r>
            <a:r>
              <a:rPr lang="en-US" altLang="ja-JP" sz="1800" dirty="0"/>
              <a:t>NTT </a:t>
            </a:r>
            <a:r>
              <a:rPr lang="ja-JP" altLang="en-US" sz="1800" dirty="0"/>
              <a:t>ドコモの </a:t>
            </a:r>
            <a:r>
              <a:rPr lang="en-US" altLang="ja-JP" sz="1800" dirty="0"/>
              <a:t>IPv6 SS </a:t>
            </a:r>
            <a:r>
              <a:rPr lang="ja-JP" altLang="en-US" sz="1800" dirty="0"/>
              <a:t>等の </a:t>
            </a:r>
            <a:r>
              <a:rPr lang="en-US" altLang="ja-JP" sz="1800" dirty="0"/>
              <a:t>NAT64/DNS64 </a:t>
            </a:r>
            <a:r>
              <a:rPr lang="ja-JP" altLang="en-US" sz="1800" dirty="0"/>
              <a:t>環境において正常に通信することができないことから、リダイレクト先 </a:t>
            </a:r>
            <a:r>
              <a:rPr lang="en-US" altLang="ja-JP" sz="1800" dirty="0"/>
              <a:t>IPv4 </a:t>
            </a:r>
            <a:r>
              <a:rPr lang="ja-JP" altLang="en-US" sz="1800" dirty="0"/>
              <a:t>アドレスの代わりに、その </a:t>
            </a:r>
            <a:r>
              <a:rPr lang="en-US" altLang="ja-JP" sz="1800" dirty="0"/>
              <a:t>IPv4 </a:t>
            </a:r>
            <a:r>
              <a:rPr lang="ja-JP" altLang="en-US" sz="1800" dirty="0"/>
              <a:t>アドレスを埋め込んだ </a:t>
            </a:r>
            <a:r>
              <a:rPr lang="en-US" altLang="ja-JP" sz="1800" dirty="0"/>
              <a:t>DNS FQDN </a:t>
            </a:r>
            <a:r>
              <a:rPr lang="ja-JP" altLang="en-US" sz="1800" dirty="0"/>
              <a:t>を使用し、</a:t>
            </a:r>
            <a:r>
              <a:rPr lang="en-US" altLang="ja-JP" sz="1800" dirty="0"/>
              <a:t>DNS64 </a:t>
            </a:r>
            <a:r>
              <a:rPr lang="ja-JP" altLang="en-US" sz="1800" dirty="0"/>
              <a:t>によって透過的にそのアドレスを </a:t>
            </a:r>
            <a:r>
              <a:rPr lang="en-US" altLang="ja-JP" sz="1800" dirty="0"/>
              <a:t>NAT64 </a:t>
            </a:r>
            <a:r>
              <a:rPr lang="ja-JP" altLang="en-US" sz="1800" dirty="0"/>
              <a:t>アドレスに変換してもらうような仕組みを実現しているのである。</a:t>
            </a:r>
            <a:endParaRPr lang="en-US" altLang="ja-JP" sz="1800" dirty="0"/>
          </a:p>
          <a:p>
            <a:pPr>
              <a:lnSpc>
                <a:spcPct val="100000"/>
              </a:lnSpc>
            </a:pPr>
            <a:r>
              <a:rPr kumimoji="1" lang="ja-JP" altLang="en-US" sz="1800" dirty="0"/>
              <a:t>これを実現するため、</a:t>
            </a:r>
            <a:r>
              <a:rPr kumimoji="1" lang="en-US" altLang="ja-JP" sz="1800" dirty="0"/>
              <a:t>IPv4 </a:t>
            </a:r>
            <a:r>
              <a:rPr kumimoji="1" lang="ja-JP" altLang="en-US" sz="1800" dirty="0"/>
              <a:t>→ </a:t>
            </a:r>
            <a:r>
              <a:rPr lang="en-US" altLang="ja-JP" sz="1800" dirty="0"/>
              <a:t>DNS FQDN </a:t>
            </a:r>
            <a:r>
              <a:rPr lang="ja-JP" altLang="en-US" sz="1800" dirty="0"/>
              <a:t>のアドレス自動生成に「</a:t>
            </a:r>
            <a:r>
              <a:rPr lang="en-US" altLang="ja-JP" sz="1800" dirty="0"/>
              <a:t>websocket.jp</a:t>
            </a:r>
            <a:r>
              <a:rPr lang="ja-JP" altLang="en-US" sz="1800" dirty="0"/>
              <a:t>」サンプルワイルドカード </a:t>
            </a:r>
            <a:r>
              <a:rPr lang="en-US" altLang="ja-JP" sz="1800" dirty="0"/>
              <a:t>DNS </a:t>
            </a:r>
            <a:r>
              <a:rPr lang="ja-JP" altLang="en-US" sz="1800" dirty="0"/>
              <a:t>インフラを利用している。</a:t>
            </a:r>
            <a:endParaRPr lang="en-US" altLang="ja-JP" sz="1800" dirty="0"/>
          </a:p>
          <a:p>
            <a:pPr>
              <a:lnSpc>
                <a:spcPct val="100000"/>
              </a:lnSpc>
            </a:pPr>
            <a:r>
              <a:rPr kumimoji="1" lang="en-US" altLang="ja-JP" sz="1800" dirty="0"/>
              <a:t>9-13 </a:t>
            </a:r>
            <a:r>
              <a:rPr kumimoji="1" lang="ja-JP" altLang="en-US" sz="1800" dirty="0"/>
              <a:t>で述べたとおり、</a:t>
            </a:r>
            <a:r>
              <a:rPr lang="ja-JP" altLang="en-US" sz="1800" dirty="0"/>
              <a:t> 「</a:t>
            </a:r>
            <a:r>
              <a:rPr lang="en-US" altLang="ja-JP" sz="1800" dirty="0"/>
              <a:t>websocket.jp</a:t>
            </a:r>
            <a:r>
              <a:rPr lang="ja-JP" altLang="en-US" sz="1800" dirty="0"/>
              <a:t>」は、シン・テレワークシステムの本ソースコードを利用してシステムを構築しようとするユーザーの方々が、デフォルトで即日本ソースコードを利用してテストできるようにするための、サンプルの </a:t>
            </a:r>
            <a:r>
              <a:rPr lang="en-US" altLang="ja-JP" sz="1800" dirty="0"/>
              <a:t>DNS </a:t>
            </a:r>
            <a:r>
              <a:rPr lang="ja-JP" altLang="en-US" sz="1800" dirty="0"/>
              <a:t>および証明書インフラストラクチャとして、「</a:t>
            </a:r>
            <a:r>
              <a:rPr lang="en-US" altLang="ja-JP" sz="1800" dirty="0"/>
              <a:t>NTT </a:t>
            </a:r>
            <a:r>
              <a:rPr lang="ja-JP" altLang="en-US" sz="1800" dirty="0"/>
              <a:t>東日本</a:t>
            </a:r>
            <a:r>
              <a:rPr lang="en-US" altLang="ja-JP" sz="1800" dirty="0"/>
              <a:t>-IPA </a:t>
            </a:r>
            <a:r>
              <a:rPr lang="ja-JP" altLang="en-US" sz="1800" dirty="0"/>
              <a:t>シン・テレワークシステム」の開発チームによって、無償・無保証で運用されている、デフォルトのサンプルインフラである。</a:t>
            </a:r>
            <a:endParaRPr kumimoji="1" lang="en-US" altLang="ja-JP" sz="1800" dirty="0"/>
          </a:p>
          <a:p>
            <a:pPr>
              <a:lnSpc>
                <a:spcPct val="100000"/>
              </a:lnSpc>
            </a:pPr>
            <a:r>
              <a:rPr kumimoji="1" lang="ja-JP" altLang="en-US" sz="1800" dirty="0"/>
              <a:t>したがって、</a:t>
            </a:r>
            <a:r>
              <a:rPr lang="ja-JP" altLang="en-US" sz="1800" dirty="0"/>
              <a:t> 「</a:t>
            </a:r>
            <a:r>
              <a:rPr lang="en-US" altLang="ja-JP" sz="1800" dirty="0"/>
              <a:t>websocket.jp</a:t>
            </a:r>
            <a:r>
              <a:rPr lang="ja-JP" altLang="en-US" sz="1800" dirty="0"/>
              <a:t>」サンプルワイルドカード </a:t>
            </a:r>
            <a:r>
              <a:rPr lang="en-US" altLang="ja-JP" sz="1800" dirty="0"/>
              <a:t>DNS </a:t>
            </a:r>
            <a:r>
              <a:rPr lang="ja-JP" altLang="en-US" sz="1800" dirty="0"/>
              <a:t>インフラが停止した場合は、通常の </a:t>
            </a:r>
            <a:r>
              <a:rPr lang="en-US" altLang="ja-JP" sz="1800" dirty="0"/>
              <a:t>Win32 </a:t>
            </a:r>
            <a:r>
              <a:rPr lang="ja-JP" altLang="en-US" sz="1800" dirty="0"/>
              <a:t>版アプリケーションの通信においても、コントローラ → 中継ゲートウェイのリダイレクションの際において、リダイレクトに失敗することになる。</a:t>
            </a:r>
          </a:p>
          <a:p>
            <a:pPr>
              <a:lnSpc>
                <a:spcPct val="100000"/>
              </a:lnSpc>
            </a:pPr>
            <a:r>
              <a:rPr kumimoji="1" lang="ja-JP" altLang="en-US" sz="1800" dirty="0"/>
              <a:t>そこで、</a:t>
            </a:r>
            <a:r>
              <a:rPr kumimoji="1" lang="en-US" altLang="ja-JP" sz="1800" dirty="0"/>
              <a:t>9-13</a:t>
            </a:r>
            <a:r>
              <a:rPr kumimoji="1" lang="ja-JP" altLang="en-US" sz="1800" dirty="0"/>
              <a:t> の注意事項と同様</a:t>
            </a:r>
            <a:r>
              <a:rPr lang="ja-JP" altLang="en-US" sz="1800" dirty="0"/>
              <a:t>に、本番システムにおいては、仮に「</a:t>
            </a:r>
            <a:r>
              <a:rPr lang="en-US" altLang="ja-JP" sz="1800" dirty="0"/>
              <a:t> 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a:t>サーバー」を構築する予定がなく、通常の </a:t>
            </a:r>
            <a:r>
              <a:rPr lang="en-US" altLang="ja-JP" sz="1800" dirty="0"/>
              <a:t>Win32 </a:t>
            </a:r>
            <a:r>
              <a:rPr lang="ja-JP" altLang="en-US" sz="1800" dirty="0"/>
              <a:t>版アプリケーションの通信のみを利用する場合であっても、システム構築者は、</a:t>
            </a:r>
            <a:r>
              <a:rPr lang="en-US" altLang="ja-JP" sz="1800" dirty="0"/>
              <a:t> </a:t>
            </a:r>
            <a:r>
              <a:rPr lang="ja-JP" altLang="en-US" sz="1800" dirty="0"/>
              <a:t>ワイルドカード </a:t>
            </a:r>
            <a:r>
              <a:rPr lang="en-US" altLang="ja-JP" sz="1800" dirty="0"/>
              <a:t>DNS </a:t>
            </a:r>
            <a:r>
              <a:rPr lang="ja-JP" altLang="en-US" sz="1800" dirty="0"/>
              <a:t>サーバー </a:t>
            </a:r>
            <a:r>
              <a:rPr lang="en-US" altLang="ja-JP" sz="1800" dirty="0"/>
              <a:t>(SSL </a:t>
            </a:r>
            <a:r>
              <a:rPr lang="ja-JP" altLang="en-US" sz="1800" dirty="0"/>
              <a:t>証明書インフラは不要である</a:t>
            </a:r>
            <a:r>
              <a:rPr lang="en-US" altLang="ja-JP" sz="1800" dirty="0"/>
              <a:t>) </a:t>
            </a:r>
            <a:r>
              <a:rPr lang="ja-JP" altLang="en-US" sz="1800" dirty="0"/>
              <a:t>の自前構築を行なうことを強く推奨する。構築に必要な時間は </a:t>
            </a:r>
            <a:r>
              <a:rPr lang="en-US" altLang="ja-JP" sz="1800" dirty="0"/>
              <a:t>1 </a:t>
            </a:r>
            <a:r>
              <a:rPr lang="ja-JP" altLang="en-US" sz="1800" dirty="0"/>
              <a:t>～ </a:t>
            </a:r>
            <a:r>
              <a:rPr lang="en-US" altLang="ja-JP" sz="1800" dirty="0"/>
              <a:t>2 </a:t>
            </a:r>
            <a:r>
              <a:rPr lang="ja-JP" altLang="en-US" sz="1800" dirty="0"/>
              <a:t>時間程度であり、初期コストはほとんどかからず、ランニングコストは、年間 </a:t>
            </a:r>
            <a:r>
              <a:rPr lang="en-US" altLang="ja-JP" sz="1800" dirty="0"/>
              <a:t>1 </a:t>
            </a:r>
            <a:r>
              <a:rPr lang="ja-JP" altLang="en-US" sz="1800" dirty="0"/>
              <a:t>～ </a:t>
            </a:r>
            <a:r>
              <a:rPr lang="en-US" altLang="ja-JP" sz="1800" dirty="0"/>
              <a:t>2 </a:t>
            </a:r>
            <a:r>
              <a:rPr lang="ja-JP" altLang="en-US" sz="1800" dirty="0"/>
              <a:t>万円程度である。</a:t>
            </a:r>
            <a:endParaRPr lang="en-US" altLang="ja-JP" sz="1800" dirty="0"/>
          </a:p>
          <a:p>
            <a:pPr>
              <a:lnSpc>
                <a:spcPct val="100000"/>
              </a:lnSpc>
            </a:pPr>
            <a:r>
              <a:rPr lang="ja-JP" altLang="en-US" sz="1800" dirty="0"/>
              <a:t>独自の「ワイルドカード </a:t>
            </a:r>
            <a:r>
              <a:rPr lang="en-US" altLang="ja-JP" sz="1800" dirty="0"/>
              <a:t>DNS </a:t>
            </a:r>
            <a:r>
              <a:rPr lang="ja-JP" altLang="en-US" sz="1800" dirty="0"/>
              <a:t>サーバー」の自前構築手順は、「</a:t>
            </a:r>
            <a:r>
              <a:rPr lang="en-US" altLang="ja-JP" sz="1800" dirty="0"/>
              <a:t>9-13</a:t>
            </a:r>
            <a:r>
              <a:rPr lang="ja-JP" altLang="en-US" sz="1800" dirty="0"/>
              <a:t>」の </a:t>
            </a:r>
            <a:r>
              <a:rPr lang="en-US" altLang="ja-JP" sz="1800" dirty="0"/>
              <a:t>(3) </a:t>
            </a:r>
            <a:r>
              <a:rPr lang="ja-JP" altLang="en-US" sz="1800" dirty="0"/>
              <a:t>と同一でよい。また、「</a:t>
            </a:r>
            <a:r>
              <a:rPr lang="en-US" altLang="ja-JP" sz="1800" dirty="0"/>
              <a:t> </a:t>
            </a:r>
            <a:r>
              <a:rPr lang="en-US" altLang="ja-JP" sz="1800" dirty="0" err="1"/>
              <a:t>IPA_DN_WildCardDnsServer</a:t>
            </a:r>
            <a:r>
              <a:rPr lang="ja-JP" altLang="en-US" sz="1800" dirty="0"/>
              <a:t>」プログラムを利用することが可能である。</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260</a:t>
            </a:fld>
            <a:endParaRPr kumimoji="1" lang="ja-JP" altLang="en-US" dirty="0"/>
          </a:p>
        </p:txBody>
      </p:sp>
      <p:sp>
        <p:nvSpPr>
          <p:cNvPr id="5" name="タイトル 4"/>
          <p:cNvSpPr>
            <a:spLocks noGrp="1"/>
          </p:cNvSpPr>
          <p:nvPr>
            <p:ph type="title"/>
          </p:nvPr>
        </p:nvSpPr>
        <p:spPr/>
        <p:txBody>
          <a:bodyPr>
            <a:noAutofit/>
          </a:bodyPr>
          <a:lstStyle/>
          <a:p>
            <a:r>
              <a:rPr kumimoji="1" lang="en-US" altLang="ja-JP" sz="2000" dirty="0"/>
              <a:t>9-13B. </a:t>
            </a:r>
            <a:r>
              <a:rPr kumimoji="1" lang="ja-JP" altLang="en-US" sz="2000" dirty="0"/>
              <a:t>「</a:t>
            </a:r>
            <a:r>
              <a:rPr kumimoji="1" lang="en-US" altLang="ja-JP" sz="2000" dirty="0"/>
              <a:t>websocket.jp</a:t>
            </a:r>
            <a:r>
              <a:rPr kumimoji="1" lang="ja-JP" altLang="en-US" sz="2000" dirty="0"/>
              <a:t>」サンプルワイルドカード </a:t>
            </a:r>
            <a:r>
              <a:rPr kumimoji="1" lang="en-US" altLang="ja-JP" sz="2000" dirty="0"/>
              <a:t>DNS </a:t>
            </a:r>
            <a:r>
              <a:rPr kumimoji="1" lang="ja-JP" altLang="en-US" sz="2000" dirty="0"/>
              <a:t>インフラについて 補足 </a:t>
            </a:r>
            <a:r>
              <a:rPr kumimoji="1" lang="en-US" altLang="ja-JP" sz="2000" dirty="0"/>
              <a:t>(HTML5 </a:t>
            </a:r>
            <a:r>
              <a:rPr kumimoji="1" lang="ja-JP" altLang="en-US" sz="2000" dirty="0"/>
              <a:t>版 </a:t>
            </a:r>
            <a:r>
              <a:rPr kumimoji="1" lang="en-US" altLang="ja-JP" sz="2000" dirty="0"/>
              <a:t>Web </a:t>
            </a:r>
            <a:r>
              <a:rPr kumimoji="1" lang="ja-JP" altLang="en-US" sz="2000" dirty="0"/>
              <a:t>クライアントを使用しない場合でもワイルドカード </a:t>
            </a:r>
            <a:r>
              <a:rPr kumimoji="1" lang="en-US" altLang="ja-JP" sz="2000" dirty="0"/>
              <a:t>DNS </a:t>
            </a:r>
            <a:r>
              <a:rPr kumimoji="1" lang="ja-JP" altLang="en-US" sz="2000" dirty="0"/>
              <a:t>インフラは必要である</a:t>
            </a:r>
            <a:r>
              <a:rPr kumimoji="1" lang="en-US" altLang="ja-JP" sz="2000" dirty="0"/>
              <a:t>)</a:t>
            </a:r>
            <a:endParaRPr kumimoji="1" lang="ja-JP" altLang="en-US" sz="2000" dirty="0"/>
          </a:p>
        </p:txBody>
      </p:sp>
    </p:spTree>
    <p:extLst>
      <p:ext uri="{BB962C8B-B14F-4D97-AF65-F5344CB8AC3E}">
        <p14:creationId xmlns:p14="http://schemas.microsoft.com/office/powerpoint/2010/main" val="99700222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5781562"/>
          </a:xfrm>
        </p:spPr>
        <p:txBody>
          <a:bodyPr>
            <a:normAutofit fontScale="85000" lnSpcReduction="20000"/>
          </a:bodyPr>
          <a:lstStyle/>
          <a:p>
            <a:pPr>
              <a:lnSpc>
                <a:spcPct val="110000"/>
              </a:lnSpc>
            </a:pPr>
            <a:r>
              <a:rPr kumimoji="1" lang="ja-JP" altLang="en-US" sz="2000" dirty="0"/>
              <a:t>「コントローラ」は冗長化の仕組みを内蔵しており、「中継ゲートウェイ」はそもそも多数台でロードバランス・冗長構成が可能である一方</a:t>
            </a:r>
            <a:r>
              <a:rPr lang="ja-JP" altLang="en-US" sz="2000" dirty="0"/>
              <a:t>で、「</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サーバー」には、そのプログラム内部には冗長化の仕組みを有していない。</a:t>
            </a:r>
            <a:endParaRPr lang="en-US" altLang="ja-JP" sz="2000" dirty="0"/>
          </a:p>
          <a:p>
            <a:pPr lvl="1">
              <a:lnSpc>
                <a:spcPct val="110000"/>
              </a:lnSpc>
            </a:pPr>
            <a:r>
              <a:rPr lang="ja-JP" altLang="en-US" sz="1600" dirty="0"/>
              <a:t>「シン・テレワークシステム パブリック版」で無償公開している </a:t>
            </a:r>
            <a:r>
              <a:rPr lang="en-US" altLang="ja-JP" sz="1600" dirty="0"/>
              <a:t>HTML5 </a:t>
            </a:r>
            <a:r>
              <a:rPr lang="ja-JP" altLang="en-US" sz="1600" dirty="0"/>
              <a:t>版 </a:t>
            </a:r>
            <a:r>
              <a:rPr lang="en-US" altLang="ja-JP" sz="1600" dirty="0"/>
              <a:t>Web </a:t>
            </a:r>
            <a:r>
              <a:rPr lang="ja-JP" altLang="en-US" sz="1600" dirty="0"/>
              <a:t>クライアント </a:t>
            </a:r>
            <a:r>
              <a:rPr lang="en-US" altLang="ja-JP" sz="1600" u="sng" dirty="0">
                <a:solidFill>
                  <a:srgbClr val="0000FF"/>
                </a:solidFill>
              </a:rPr>
              <a:t>https://webapp.telework.cyber.ipa.go.jp/</a:t>
            </a:r>
            <a:r>
              <a:rPr lang="en-US" altLang="ja-JP" sz="1600" dirty="0"/>
              <a:t> </a:t>
            </a:r>
            <a:r>
              <a:rPr lang="ja-JP" altLang="en-US" sz="1600" dirty="0"/>
              <a:t>の </a:t>
            </a:r>
            <a:r>
              <a:rPr lang="en-US" altLang="ja-JP" sz="1600" dirty="0"/>
              <a:t>Web </a:t>
            </a:r>
            <a:r>
              <a:rPr lang="ja-JP" altLang="en-US" sz="1600" dirty="0"/>
              <a:t>サーバーも、実は本ドキュメント執筆時点では全く冗長化しておらず、適当な汎用・共用 </a:t>
            </a:r>
            <a:r>
              <a:rPr lang="en-US" altLang="ja-JP" sz="1600" dirty="0"/>
              <a:t>VM </a:t>
            </a:r>
            <a:r>
              <a:rPr lang="ja-JP" altLang="en-US" sz="1600" dirty="0"/>
              <a:t>の上で動作させている。</a:t>
            </a:r>
            <a:endParaRPr lang="en-US" altLang="ja-JP" sz="1600" dirty="0"/>
          </a:p>
          <a:p>
            <a:pPr>
              <a:lnSpc>
                <a:spcPct val="110000"/>
              </a:lnSpc>
            </a:pPr>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サーバー」の冗長化が必要な場合は、一般的な </a:t>
            </a:r>
            <a:r>
              <a:rPr lang="en-US" altLang="ja-JP" sz="2000" dirty="0"/>
              <a:t>Web </a:t>
            </a:r>
            <a:r>
              <a:rPr lang="ja-JP" altLang="en-US" sz="2000" dirty="0"/>
              <a:t>サーバーの冗長化と同じ手法で、以下のいずれかの方法を取ることが可能である。</a:t>
            </a:r>
            <a:endParaRPr lang="en-US" altLang="ja-JP" sz="2000" dirty="0"/>
          </a:p>
          <a:p>
            <a:pPr lvl="1">
              <a:lnSpc>
                <a:spcPct val="110000"/>
              </a:lnSpc>
            </a:pPr>
            <a:r>
              <a:rPr lang="ja-JP" altLang="en-US" sz="1600" dirty="0"/>
              <a:t>手法 </a:t>
            </a:r>
            <a:r>
              <a:rPr lang="en-US" altLang="ja-JP" sz="1600" dirty="0"/>
              <a:t>1. </a:t>
            </a:r>
            <a:r>
              <a:rPr lang="ja-JP" altLang="en-US" sz="1600" dirty="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 を </a:t>
            </a:r>
            <a:r>
              <a:rPr lang="en-US" altLang="ja-JP" sz="1600" dirty="0"/>
              <a:t>2 </a:t>
            </a:r>
            <a:r>
              <a:rPr lang="ja-JP" altLang="en-US" sz="1600" dirty="0"/>
              <a:t>台以上構築し、並行動作させる。それぞれに異なる </a:t>
            </a:r>
            <a:r>
              <a:rPr lang="en-US" altLang="ja-JP" sz="1600" dirty="0"/>
              <a:t>DNS FQDN (</a:t>
            </a:r>
            <a:r>
              <a:rPr lang="ja-JP" altLang="en-US" sz="1600" dirty="0"/>
              <a:t>例</a:t>
            </a:r>
            <a:r>
              <a:rPr lang="en-US" altLang="ja-JP" sz="1600" dirty="0"/>
              <a:t>: 1</a:t>
            </a:r>
            <a:r>
              <a:rPr lang="ja-JP" altLang="en-US" sz="1600" dirty="0"/>
              <a:t> 台目は </a:t>
            </a:r>
            <a:r>
              <a:rPr lang="en-US" altLang="ja-JP" sz="1600" dirty="0"/>
              <a:t>webapp1.example.org</a:t>
            </a:r>
            <a:r>
              <a:rPr lang="ja-JP" altLang="en-US" sz="1600" dirty="0" err="1"/>
              <a:t>、</a:t>
            </a:r>
            <a:r>
              <a:rPr lang="en-US" altLang="ja-JP" sz="1600" dirty="0"/>
              <a:t>2 </a:t>
            </a:r>
            <a:r>
              <a:rPr lang="ja-JP" altLang="en-US" sz="1600" dirty="0"/>
              <a:t>台目は </a:t>
            </a:r>
            <a:r>
              <a:rPr lang="en-US" altLang="ja-JP" sz="1600" dirty="0"/>
              <a:t>webapp2.example.org) </a:t>
            </a:r>
            <a:r>
              <a:rPr lang="ja-JP" altLang="en-US" sz="1600" dirty="0"/>
              <a:t>を振り、ユーザーに両方の </a:t>
            </a:r>
            <a:r>
              <a:rPr lang="en-US" altLang="ja-JP" sz="1600" dirty="0"/>
              <a:t>URL </a:t>
            </a:r>
            <a:r>
              <a:rPr lang="ja-JP" altLang="en-US" sz="1600" dirty="0"/>
              <a:t>を周知する。ユーザーは、一方がダウンした場合は、もう一方にアクセスするであろう。実のところ、これが一番堅牢な方法であり、トラブルやコストは最小化できる。しかし、この手法には、「格好が良くない」という問題点がある。</a:t>
            </a:r>
            <a:endParaRPr lang="en-US" altLang="ja-JP" sz="1600" dirty="0"/>
          </a:p>
          <a:p>
            <a:pPr lvl="1">
              <a:lnSpc>
                <a:spcPct val="110000"/>
              </a:lnSpc>
            </a:pPr>
            <a:r>
              <a:rPr lang="ja-JP" altLang="en-US" sz="1600" dirty="0"/>
              <a:t>手法 </a:t>
            </a:r>
            <a:r>
              <a:rPr lang="en-US" altLang="ja-JP" sz="1600" dirty="0"/>
              <a:t>2. VM </a:t>
            </a:r>
            <a:r>
              <a:rPr lang="ja-JP" altLang="en-US" sz="1600" dirty="0"/>
              <a:t>基盤のレイヤーで冗長化 </a:t>
            </a:r>
            <a:r>
              <a:rPr lang="en-US" altLang="ja-JP" sz="1600" dirty="0"/>
              <a:t>(</a:t>
            </a:r>
            <a:r>
              <a:rPr lang="ja-JP" altLang="en-US" sz="1600" dirty="0"/>
              <a:t>ホットスタンバイまたはコールドスタンバイ</a:t>
            </a:r>
            <a:r>
              <a:rPr lang="en-US" altLang="ja-JP" sz="1600" dirty="0"/>
              <a:t>) </a:t>
            </a:r>
            <a:r>
              <a:rPr lang="ja-JP" altLang="en-US" sz="1600" dirty="0"/>
              <a:t>を行なう。これは、</a:t>
            </a:r>
            <a:r>
              <a:rPr lang="en-US" altLang="ja-JP" sz="1600" dirty="0"/>
              <a:t>VM </a:t>
            </a:r>
            <a:r>
              <a:rPr lang="ja-JP" altLang="en-US" sz="1600" dirty="0"/>
              <a:t>基盤の側の冗長化能力を信用することができる場合に取ることができる。クラウドサービス等で有効である。しかし、特定の故障状況によっては、復旧まで時間を要することがある。</a:t>
            </a:r>
            <a:endParaRPr lang="en-US" altLang="ja-JP" sz="1600" dirty="0"/>
          </a:p>
          <a:p>
            <a:pPr lvl="1">
              <a:lnSpc>
                <a:spcPct val="110000"/>
              </a:lnSpc>
            </a:pPr>
            <a:r>
              <a:rPr lang="ja-JP" altLang="en-US" sz="1600" dirty="0"/>
              <a:t>手法 </a:t>
            </a:r>
            <a:r>
              <a:rPr lang="en-US" altLang="ja-JP" sz="1600" dirty="0"/>
              <a:t>3. VM</a:t>
            </a:r>
            <a:r>
              <a:rPr lang="ja-JP" altLang="en-US" sz="1600" dirty="0"/>
              <a:t> 基盤で </a:t>
            </a:r>
            <a:r>
              <a:rPr lang="en-US" altLang="ja-JP" sz="1600" dirty="0"/>
              <a:t>2 </a:t>
            </a:r>
            <a:r>
              <a:rPr lang="ja-JP" altLang="en-US" sz="1600" dirty="0"/>
              <a:t>台を常時立ち上げておき、グローバル </a:t>
            </a:r>
            <a:r>
              <a:rPr lang="en-US" altLang="ja-JP" sz="1600" dirty="0"/>
              <a:t>IPv4 </a:t>
            </a:r>
            <a:r>
              <a:rPr lang="ja-JP" altLang="en-US" sz="1600" dirty="0"/>
              <a:t>アドレス </a:t>
            </a:r>
            <a:r>
              <a:rPr lang="en-US" altLang="ja-JP" sz="1600" dirty="0"/>
              <a:t>(</a:t>
            </a:r>
            <a:r>
              <a:rPr lang="ja-JP" altLang="en-US" sz="1600" dirty="0"/>
              <a:t>固定 </a:t>
            </a:r>
            <a:r>
              <a:rPr lang="en-US" altLang="ja-JP" sz="1600" dirty="0"/>
              <a:t>1 </a:t>
            </a:r>
            <a:r>
              <a:rPr lang="ja-JP" altLang="en-US" sz="1600" dirty="0"/>
              <a:t>つ。例</a:t>
            </a:r>
            <a:r>
              <a:rPr lang="en-US" altLang="ja-JP" sz="1600" dirty="0"/>
              <a:t>: AWS </a:t>
            </a:r>
            <a:r>
              <a:rPr lang="ja-JP" altLang="en-US" sz="1600" dirty="0"/>
              <a:t>の </a:t>
            </a:r>
            <a:r>
              <a:rPr lang="en-US" altLang="ja-JP" sz="1600" dirty="0"/>
              <a:t>Elastic IP) </a:t>
            </a:r>
            <a:r>
              <a:rPr lang="ja-JP" altLang="en-US" sz="1600" dirty="0"/>
              <a:t>をいずれか </a:t>
            </a:r>
            <a:r>
              <a:rPr lang="en-US" altLang="ja-JP" sz="1600" dirty="0"/>
              <a:t>1 </a:t>
            </a:r>
            <a:r>
              <a:rPr lang="ja-JP" altLang="en-US" sz="1600" dirty="0"/>
              <a:t>台に関連付けて普段利用する。その </a:t>
            </a:r>
            <a:r>
              <a:rPr lang="en-US" altLang="ja-JP" sz="1600" dirty="0"/>
              <a:t>1 </a:t>
            </a:r>
            <a:r>
              <a:rPr lang="ja-JP" altLang="en-US" sz="1600" dirty="0"/>
              <a:t>台がダウンした場合は、もう </a:t>
            </a:r>
            <a:r>
              <a:rPr lang="en-US" altLang="ja-JP" sz="1600" dirty="0"/>
              <a:t>1 </a:t>
            </a:r>
            <a:r>
              <a:rPr lang="ja-JP" altLang="en-US" sz="1600" dirty="0"/>
              <a:t>台に関連付けを変更する。これは数秒程度で完了する。</a:t>
            </a:r>
            <a:r>
              <a:rPr lang="en-US" altLang="ja-JP" sz="1600" dirty="0"/>
              <a:t>2 </a:t>
            </a:r>
            <a:r>
              <a:rPr lang="ja-JP" altLang="en-US" sz="1600" dirty="0"/>
              <a:t>台の </a:t>
            </a:r>
            <a:r>
              <a:rPr lang="en-US" altLang="ja-JP" sz="1600" dirty="0"/>
              <a:t>VM </a:t>
            </a:r>
            <a:r>
              <a:rPr lang="ja-JP" altLang="en-US" sz="1600" dirty="0"/>
              <a:t>を異なるアベイビリティゾーンに設置しておけば、両方ダウンする可能性は極めて低い。また、切り替えは自分自身で行なえるので、直ちに完了する。この方法の課題は、この作業を自動化する場合は監視スクリプトの作成が必要である点と、異なるクラウド事業者間で </a:t>
            </a:r>
            <a:r>
              <a:rPr lang="en-US" altLang="ja-JP" sz="1600" dirty="0"/>
              <a:t>VM </a:t>
            </a:r>
            <a:r>
              <a:rPr lang="ja-JP" altLang="en-US" sz="1600" dirty="0"/>
              <a:t>冗長がとれない点である。</a:t>
            </a:r>
            <a:endParaRPr lang="en-US" altLang="ja-JP" sz="1600" dirty="0"/>
          </a:p>
          <a:p>
            <a:pPr lvl="1">
              <a:lnSpc>
                <a:spcPct val="110000"/>
              </a:lnSpc>
            </a:pPr>
            <a:r>
              <a:rPr lang="ja-JP" altLang="en-US" sz="1600" dirty="0"/>
              <a:t>手法 </a:t>
            </a:r>
            <a:r>
              <a:rPr lang="en-US" altLang="ja-JP" sz="1600" dirty="0"/>
              <a:t>4. 2 </a:t>
            </a:r>
            <a:r>
              <a:rPr lang="ja-JP" altLang="en-US" sz="1600" dirty="0"/>
              <a:t>台のサーバーにそれぞれ常時固定グローバル </a:t>
            </a:r>
            <a:r>
              <a:rPr lang="en-US" altLang="ja-JP" sz="1600" dirty="0"/>
              <a:t>IPv4 </a:t>
            </a:r>
            <a:r>
              <a:rPr lang="ja-JP" altLang="en-US" sz="1600" dirty="0"/>
              <a:t>アドレスを割り当てておき、</a:t>
            </a:r>
            <a:r>
              <a:rPr lang="en-US" altLang="ja-JP" sz="1600" dirty="0"/>
              <a:t>DNS </a:t>
            </a:r>
            <a:r>
              <a:rPr lang="ja-JP" altLang="en-US" sz="1600" dirty="0"/>
              <a:t>サーバーの側で切り替えを行なう。死活監視機能付きの </a:t>
            </a:r>
            <a:r>
              <a:rPr lang="en-US" altLang="ja-JP" sz="1600" dirty="0"/>
              <a:t>DNS </a:t>
            </a:r>
            <a:r>
              <a:rPr lang="ja-JP" altLang="en-US" sz="1600" dirty="0"/>
              <a:t>サーバーを用いて、正常な間は </a:t>
            </a:r>
            <a:r>
              <a:rPr lang="en-US" altLang="ja-JP" sz="1600" dirty="0"/>
              <a:t>1 </a:t>
            </a:r>
            <a:r>
              <a:rPr lang="ja-JP" altLang="en-US" sz="1600" dirty="0"/>
              <a:t>台目、</a:t>
            </a:r>
            <a:r>
              <a:rPr lang="en-US" altLang="ja-JP" sz="1600" dirty="0"/>
              <a:t>1 </a:t>
            </a:r>
            <a:r>
              <a:rPr lang="ja-JP" altLang="en-US" sz="1600" dirty="0"/>
              <a:t>台目が異常となった場合は </a:t>
            </a:r>
            <a:r>
              <a:rPr lang="en-US" altLang="ja-JP" sz="1600" dirty="0"/>
              <a:t>2 </a:t>
            </a:r>
            <a:r>
              <a:rPr lang="ja-JP" altLang="en-US" sz="1600" dirty="0"/>
              <a:t>台目を </a:t>
            </a:r>
            <a:r>
              <a:rPr lang="en-US" altLang="ja-JP" sz="1600" dirty="0"/>
              <a:t>DNS </a:t>
            </a:r>
            <a:r>
              <a:rPr lang="ja-JP" altLang="en-US" sz="1600" dirty="0"/>
              <a:t>の </a:t>
            </a:r>
            <a:r>
              <a:rPr lang="en-US" altLang="ja-JP" sz="1600" dirty="0"/>
              <a:t>A </a:t>
            </a:r>
            <a:r>
              <a:rPr lang="ja-JP" altLang="en-US" sz="1600" dirty="0"/>
              <a:t>レコードとして応答するような設定にする。この方法は、このような機能を有する </a:t>
            </a:r>
            <a:r>
              <a:rPr lang="en-US" altLang="ja-JP" sz="1600" dirty="0"/>
              <a:t>DNS </a:t>
            </a:r>
            <a:r>
              <a:rPr lang="ja-JP" altLang="en-US" sz="1600" dirty="0"/>
              <a:t>サーバーを構築するか、そのようなクラウド型 </a:t>
            </a:r>
            <a:r>
              <a:rPr lang="en-US" altLang="ja-JP" sz="1600" dirty="0"/>
              <a:t>DNS </a:t>
            </a:r>
            <a:r>
              <a:rPr lang="ja-JP" altLang="en-US" sz="1600" dirty="0"/>
              <a:t>サービスを利用する必要がある。たとえば、</a:t>
            </a:r>
            <a:r>
              <a:rPr lang="en-US" altLang="ja-JP" sz="1600" dirty="0"/>
              <a:t>AWS Route 53 </a:t>
            </a:r>
            <a:r>
              <a:rPr lang="ja-JP" altLang="en-US" sz="1600" dirty="0"/>
              <a:t>等が、死活監視による自動切り替え機能を有するクラウド型 </a:t>
            </a:r>
            <a:r>
              <a:rPr lang="en-US" altLang="ja-JP" sz="1600" dirty="0"/>
              <a:t>DNS </a:t>
            </a:r>
            <a:r>
              <a:rPr lang="ja-JP" altLang="en-US" sz="1600" dirty="0"/>
              <a:t>サービスとして人気がある。</a:t>
            </a:r>
            <a:r>
              <a:rPr lang="en-US" altLang="ja-JP" sz="1600" dirty="0"/>
              <a:t>(</a:t>
            </a:r>
            <a:r>
              <a:rPr lang="ja-JP" altLang="en-US" sz="1600" dirty="0"/>
              <a:t>当該 </a:t>
            </a:r>
            <a:r>
              <a:rPr lang="en-US" altLang="ja-JP" sz="1600" dirty="0"/>
              <a:t>DNS </a:t>
            </a:r>
            <a:r>
              <a:rPr lang="ja-JP" altLang="en-US" sz="1600" dirty="0"/>
              <a:t>サービスを特別に推奨するものではない。</a:t>
            </a:r>
            <a:r>
              <a:rPr lang="en-US" altLang="ja-JP" sz="1600" dirty="0"/>
              <a:t>) </a:t>
            </a:r>
            <a:r>
              <a:rPr lang="ja-JP" altLang="en-US" sz="1600" dirty="0"/>
              <a:t>この方法は極めて低コストで済むが、課題は、</a:t>
            </a:r>
            <a:r>
              <a:rPr lang="en-US" altLang="ja-JP" sz="1600" dirty="0"/>
              <a:t>DNS </a:t>
            </a:r>
            <a:r>
              <a:rPr lang="ja-JP" altLang="en-US" sz="1600" dirty="0"/>
              <a:t>の </a:t>
            </a:r>
            <a:r>
              <a:rPr lang="en-US" altLang="ja-JP" sz="1600" dirty="0"/>
              <a:t>TTL (Time To Live) </a:t>
            </a:r>
            <a:r>
              <a:rPr lang="ja-JP" altLang="en-US" sz="1600" dirty="0"/>
              <a:t>の経過まで</a:t>
            </a:r>
            <a:r>
              <a:rPr lang="en-US" altLang="ja-JP" sz="1600" dirty="0"/>
              <a:t> A </a:t>
            </a:r>
            <a:r>
              <a:rPr lang="ja-JP" altLang="en-US" sz="1600" dirty="0"/>
              <a:t>レコードの内容がクライアントやユーザーの近くの </a:t>
            </a:r>
            <a:r>
              <a:rPr lang="en-US" altLang="ja-JP" sz="1600" dirty="0"/>
              <a:t>DNS </a:t>
            </a:r>
            <a:r>
              <a:rPr lang="ja-JP" altLang="en-US" sz="1600" dirty="0"/>
              <a:t>サーバーでキャッシュされてしまい、</a:t>
            </a:r>
            <a:r>
              <a:rPr lang="en-US" altLang="ja-JP" sz="1600" dirty="0"/>
              <a:t>TTL </a:t>
            </a:r>
            <a:r>
              <a:rPr lang="ja-JP" altLang="en-US" sz="1600" dirty="0"/>
              <a:t>を </a:t>
            </a:r>
            <a:r>
              <a:rPr lang="en-US" altLang="ja-JP" sz="1600" dirty="0"/>
              <a:t>1 </a:t>
            </a:r>
            <a:r>
              <a:rPr lang="ja-JP" altLang="en-US" sz="1600" dirty="0"/>
              <a:t>分に設定しても、数分間かかる場合があり、かつ、その高度な </a:t>
            </a:r>
            <a:r>
              <a:rPr lang="en-US" altLang="ja-JP" sz="1600" dirty="0"/>
              <a:t>DNS </a:t>
            </a:r>
            <a:r>
              <a:rPr lang="ja-JP" altLang="en-US" sz="1600" dirty="0"/>
              <a:t>サービスがダウンしてしまった場合 </a:t>
            </a:r>
            <a:r>
              <a:rPr lang="en-US" altLang="ja-JP" sz="1600" dirty="0"/>
              <a:t>(</a:t>
            </a:r>
            <a:r>
              <a:rPr lang="ja-JP" altLang="en-US" sz="1600" dirty="0"/>
              <a:t>例</a:t>
            </a:r>
            <a:r>
              <a:rPr lang="en-US" altLang="ja-JP" sz="1600" dirty="0"/>
              <a:t>: AWS Route 53 </a:t>
            </a:r>
            <a:r>
              <a:rPr lang="ja-JP" altLang="en-US" sz="1600" dirty="0"/>
              <a:t>の障害</a:t>
            </a:r>
            <a:r>
              <a:rPr lang="en-US" altLang="ja-JP" sz="1600" dirty="0"/>
              <a:t>) </a:t>
            </a:r>
            <a:r>
              <a:rPr lang="ja-JP" altLang="en-US" sz="1600" dirty="0"/>
              <a:t>は本システムもダウンしてしまうことである。</a:t>
            </a:r>
            <a:endParaRPr lang="en-US" altLang="ja-JP" sz="1600" dirty="0"/>
          </a:p>
          <a:p>
            <a:pPr lvl="1">
              <a:lnSpc>
                <a:spcPct val="110000"/>
              </a:lnSpc>
            </a:pPr>
            <a:r>
              <a:rPr lang="ja-JP" altLang="en-US" sz="1600" dirty="0"/>
              <a:t>手法 </a:t>
            </a:r>
            <a:r>
              <a:rPr lang="en-US" altLang="ja-JP" sz="1600" dirty="0"/>
              <a:t>5. </a:t>
            </a:r>
            <a:r>
              <a:rPr lang="ja-JP" altLang="en-US" sz="1600" dirty="0"/>
              <a:t>ロードバランサを利用する。しかしながら、ロードバランサというものは色々な種類や実装のものがあり、実装が脆弱であったり、シン・テレワークシステムの </a:t>
            </a:r>
            <a:r>
              <a:rPr lang="en-US" altLang="ja-JP" sz="1600" dirty="0"/>
              <a:t>Web </a:t>
            </a:r>
            <a:r>
              <a:rPr lang="ja-JP" altLang="en-US" sz="1600" dirty="0"/>
              <a:t>サーバーとの間での親和性が十分でないケースもある。できるだけ、手法 </a:t>
            </a:r>
            <a:r>
              <a:rPr lang="en-US" altLang="ja-JP" sz="1600" dirty="0"/>
              <a:t>1 </a:t>
            </a:r>
            <a:r>
              <a:rPr lang="ja-JP" altLang="en-US" sz="1600" dirty="0"/>
              <a:t>～ </a:t>
            </a:r>
            <a:r>
              <a:rPr lang="en-US" altLang="ja-JP" sz="1600" dirty="0"/>
              <a:t>4 </a:t>
            </a:r>
            <a:r>
              <a:rPr lang="ja-JP" altLang="en-US" sz="1600" dirty="0"/>
              <a:t>を選択することを推奨する。</a:t>
            </a:r>
            <a:endParaRPr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261</a:t>
            </a:fld>
            <a:endParaRPr kumimoji="1" lang="ja-JP" altLang="en-US" dirty="0"/>
          </a:p>
        </p:txBody>
      </p:sp>
      <p:sp>
        <p:nvSpPr>
          <p:cNvPr id="5" name="タイトル 4"/>
          <p:cNvSpPr>
            <a:spLocks noGrp="1"/>
          </p:cNvSpPr>
          <p:nvPr>
            <p:ph type="title"/>
          </p:nvPr>
        </p:nvSpPr>
        <p:spPr/>
        <p:txBody>
          <a:bodyPr>
            <a:noAutofit/>
          </a:bodyPr>
          <a:lstStyle/>
          <a:p>
            <a:r>
              <a:rPr lang="en-US" altLang="ja-JP" sz="3600" dirty="0"/>
              <a:t>9-14. HTML5 </a:t>
            </a:r>
            <a:r>
              <a:rPr lang="ja-JP" altLang="en-US" sz="3600" dirty="0"/>
              <a:t>版 </a:t>
            </a:r>
            <a:r>
              <a:rPr lang="en-US" altLang="ja-JP" sz="3600" dirty="0"/>
              <a:t>Web </a:t>
            </a:r>
            <a:r>
              <a:rPr lang="ja-JP" altLang="en-US" sz="3600" dirty="0"/>
              <a:t>クライアント用 </a:t>
            </a:r>
            <a:r>
              <a:rPr lang="en-US" altLang="ja-JP" sz="3600" dirty="0"/>
              <a:t>Web </a:t>
            </a:r>
            <a:r>
              <a:rPr lang="ja-JP" altLang="en-US" sz="3600" dirty="0"/>
              <a:t>サーバーの冗長化</a:t>
            </a:r>
            <a:endParaRPr kumimoji="1" lang="ja-JP" altLang="en-US" sz="3600" dirty="0"/>
          </a:p>
        </p:txBody>
      </p:sp>
    </p:spTree>
    <p:extLst>
      <p:ext uri="{BB962C8B-B14F-4D97-AF65-F5344CB8AC3E}">
        <p14:creationId xmlns:p14="http://schemas.microsoft.com/office/powerpoint/2010/main" val="409120935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2505625"/>
          </a:xfrm>
        </p:spPr>
        <p:txBody>
          <a:bodyPr>
            <a:normAutofit fontScale="62500" lnSpcReduction="20000"/>
          </a:bodyPr>
          <a:lstStyle/>
          <a:p>
            <a:pPr>
              <a:lnSpc>
                <a:spcPct val="110000"/>
              </a:lnSpc>
            </a:pP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err="1"/>
              <a:t>Config</a:t>
            </a:r>
            <a:r>
              <a:rPr lang="en-US" altLang="ja-JP" dirty="0"/>
              <a:t> </a:t>
            </a:r>
            <a:r>
              <a:rPr lang="ja-JP" altLang="en-US" dirty="0"/>
              <a:t>ファイル「</a:t>
            </a:r>
            <a:r>
              <a:rPr lang="en-US" altLang="ja-JP" dirty="0"/>
              <a:t>IPA-DN-</a:t>
            </a:r>
            <a:r>
              <a:rPr lang="en-US" altLang="ja-JP" dirty="0" err="1"/>
              <a:t>ThinController</a:t>
            </a:r>
            <a:r>
              <a:rPr lang="en-US" altLang="ja-JP" dirty="0"/>
              <a:t>-Private/</a:t>
            </a:r>
            <a:r>
              <a:rPr lang="en-US" altLang="ja-JP" dirty="0" err="1"/>
              <a:t>ThinWebClientApp</a:t>
            </a:r>
            <a:r>
              <a:rPr lang="en-US" altLang="ja-JP" dirty="0"/>
              <a:t>/Local/</a:t>
            </a:r>
            <a:r>
              <a:rPr lang="en-US" altLang="ja-JP" dirty="0" err="1"/>
              <a:t>App_IPA.App.ThinWebClientApp</a:t>
            </a:r>
            <a:r>
              <a:rPr lang="en-US" altLang="ja-JP" dirty="0"/>
              <a:t>/</a:t>
            </a:r>
            <a:r>
              <a:rPr lang="en-US" altLang="ja-JP" dirty="0" err="1"/>
              <a:t>Config</a:t>
            </a:r>
            <a:r>
              <a:rPr lang="en-US" altLang="ja-JP" dirty="0"/>
              <a:t>/</a:t>
            </a:r>
            <a:r>
              <a:rPr lang="en-US" altLang="ja-JP" dirty="0" err="1"/>
              <a:t>ThinWebClient.json</a:t>
            </a:r>
            <a:r>
              <a:rPr kumimoji="1" lang="ja-JP" altLang="en-US" dirty="0"/>
              <a:t>」の「</a:t>
            </a:r>
            <a:r>
              <a:rPr lang="en-US" altLang="ja-JP" dirty="0" err="1"/>
              <a:t>CookieEncryptPassword</a:t>
            </a:r>
            <a:r>
              <a:rPr lang="ja-JP" altLang="en-US" dirty="0"/>
              <a:t>」は、デフォルトで </a:t>
            </a:r>
            <a:r>
              <a:rPr lang="en-US" altLang="ja-JP" dirty="0"/>
              <a:t>"pLkw4jkN8YxcD54AJ2rVvaD3sdnJEzMN" </a:t>
            </a:r>
            <a:r>
              <a:rPr lang="ja-JP" altLang="en-US" dirty="0"/>
              <a:t>という文字列となっている。</a:t>
            </a:r>
            <a:endParaRPr lang="en-US" altLang="ja-JP" dirty="0"/>
          </a:p>
          <a:p>
            <a:pPr>
              <a:lnSpc>
                <a:spcPct val="110000"/>
              </a:lnSpc>
            </a:pPr>
            <a:r>
              <a:rPr kumimoji="1" lang="ja-JP" altLang="en-US" dirty="0"/>
              <a:t>これは、</a:t>
            </a:r>
            <a:r>
              <a:rPr kumimoji="1" lang="en-US" altLang="ja-JP" dirty="0"/>
              <a:t>HTML5 </a:t>
            </a:r>
            <a:r>
              <a:rPr kumimoji="1" lang="ja-JP" altLang="en-US" dirty="0"/>
              <a:t>版 </a:t>
            </a:r>
            <a:r>
              <a:rPr kumimoji="1" lang="en-US" altLang="ja-JP" dirty="0"/>
              <a:t>Web </a:t>
            </a:r>
            <a:r>
              <a:rPr kumimoji="1" lang="ja-JP" altLang="en-US" dirty="0"/>
              <a:t>クライアントのユーザーブラウザに保存される各種の重要な </a:t>
            </a:r>
            <a:r>
              <a:rPr kumimoji="1" lang="en-US" altLang="ja-JP" dirty="0"/>
              <a:t>Cookie </a:t>
            </a:r>
            <a:r>
              <a:rPr kumimoji="1" lang="ja-JP" altLang="en-US" dirty="0"/>
              <a:t>文字列を暗号化するためのキーである。仮に攻撃者がユーザーの </a:t>
            </a:r>
            <a:r>
              <a:rPr kumimoji="1" lang="en-US" altLang="ja-JP" dirty="0"/>
              <a:t>Web </a:t>
            </a:r>
            <a:r>
              <a:rPr kumimoji="1" lang="ja-JP" altLang="en-US" dirty="0"/>
              <a:t>ブラウザの </a:t>
            </a:r>
            <a:r>
              <a:rPr kumimoji="1" lang="en-US" altLang="ja-JP" dirty="0"/>
              <a:t>Cookie </a:t>
            </a:r>
            <a:r>
              <a:rPr kumimoji="1" lang="ja-JP" altLang="en-US" dirty="0"/>
              <a:t>データを奪取した場合でも、キー文字列を知らない攻撃者は、その内容を復号化することが困難である。</a:t>
            </a:r>
          </a:p>
          <a:p>
            <a:pPr>
              <a:lnSpc>
                <a:spcPct val="110000"/>
              </a:lnSpc>
            </a:pPr>
            <a:r>
              <a:rPr kumimoji="1" lang="ja-JP" altLang="en-US" dirty="0"/>
              <a:t>セキュリティ上の観点から、この </a:t>
            </a:r>
            <a:r>
              <a:rPr lang="en-US" altLang="ja-JP" dirty="0" err="1"/>
              <a:t>CookieEncryptPassword</a:t>
            </a:r>
            <a:r>
              <a:rPr lang="en-US" altLang="ja-JP" dirty="0"/>
              <a:t> </a:t>
            </a:r>
            <a:r>
              <a:rPr lang="ja-JP" altLang="en-US" dirty="0"/>
              <a:t>の値を別の任意の文字列に変更することができる。この場合は、複数台の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サーバーを構築している場合は、すべてのサーバーで同一の文字列を設定すること。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262</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9-15</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 </a:t>
            </a:r>
            <a:r>
              <a:rPr lang="en-US" altLang="ja-JP" sz="3200" dirty="0" err="1"/>
              <a:t>CookieEncryptPassword</a:t>
            </a:r>
            <a:r>
              <a:rPr lang="en-US" altLang="ja-JP" sz="3200" dirty="0"/>
              <a:t> </a:t>
            </a:r>
            <a:r>
              <a:rPr lang="ja-JP" altLang="en-US" sz="3200" dirty="0"/>
              <a:t>の変更</a:t>
            </a:r>
            <a:endParaRPr kumimoji="1" lang="ja-JP" altLang="en-US" sz="3200" dirty="0"/>
          </a:p>
        </p:txBody>
      </p:sp>
      <p:sp>
        <p:nvSpPr>
          <p:cNvPr id="8" name="テキスト ボックス 7"/>
          <p:cNvSpPr txBox="1"/>
          <p:nvPr/>
        </p:nvSpPr>
        <p:spPr>
          <a:xfrm>
            <a:off x="332741" y="3582452"/>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"https://specify_address_here.example.org/</a:t>
            </a:r>
            <a:r>
              <a:rPr lang="en-US" altLang="ja-JP" sz="1200" dirty="0" err="1">
                <a:solidFill>
                  <a:schemeClr val="bg1"/>
                </a:solidFill>
                <a:latin typeface="Consolas" panose="020B0609020204030204" pitchFamily="49" charset="0"/>
              </a:rPr>
              <a:t>thincontrol</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b="1" dirty="0">
                <a:solidFill>
                  <a:srgbClr val="92D050"/>
                </a:solidFill>
                <a:latin typeface="Consolas" panose="020B0609020204030204" pitchFamily="49" charset="0"/>
              </a:rPr>
              <a:t>  </a:t>
            </a:r>
            <a:r>
              <a:rPr lang="en-US" altLang="ja-JP" sz="1200" b="1" u="sng" dirty="0">
                <a:solidFill>
                  <a:srgbClr val="66FFFF"/>
                </a:solidFill>
                <a:latin typeface="Consolas" panose="020B0609020204030204" pitchFamily="49" charset="0"/>
              </a:rPr>
              <a:t>"</a:t>
            </a:r>
            <a:r>
              <a:rPr lang="en-US" altLang="ja-JP" sz="1200" b="1" u="sng" dirty="0" err="1">
                <a:solidFill>
                  <a:srgbClr val="66FFFF"/>
                </a:solidFill>
                <a:latin typeface="Consolas" panose="020B0609020204030204" pitchFamily="49" charset="0"/>
              </a:rPr>
              <a:t>CookieDomainName</a:t>
            </a:r>
            <a:r>
              <a:rPr lang="en-US" altLang="ja-JP" sz="1200" b="1" u="sng" dirty="0">
                <a:solidFill>
                  <a:srgbClr val="66FFFF"/>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a:t>
            </a:r>
            <a:r>
              <a:rPr lang="en-US" altLang="ja-JP" sz="1200" b="1" u="sng" dirty="0" err="1">
                <a:solidFill>
                  <a:srgbClr val="FFFF00"/>
                </a:solidFill>
                <a:latin typeface="Consolas" panose="020B0609020204030204" pitchFamily="49" charset="0"/>
              </a:rPr>
              <a:t>CookieEncryptPassword</a:t>
            </a:r>
            <a:r>
              <a:rPr lang="en-US" altLang="ja-JP" sz="1200" b="1" u="sng" dirty="0">
                <a:solidFill>
                  <a:srgbClr val="FFFF00"/>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p>
        </p:txBody>
      </p:sp>
      <p:sp>
        <p:nvSpPr>
          <p:cNvPr id="9" name="テキスト ボックス 8"/>
          <p:cNvSpPr txBox="1"/>
          <p:nvPr/>
        </p:nvSpPr>
        <p:spPr>
          <a:xfrm>
            <a:off x="652007" y="6154955"/>
            <a:ext cx="11044362" cy="646331"/>
          </a:xfrm>
          <a:prstGeom prst="rect">
            <a:avLst/>
          </a:prstGeom>
          <a:solidFill>
            <a:srgbClr val="FFFFCC"/>
          </a:solidFill>
          <a:ln>
            <a:solidFill>
              <a:schemeClr val="tx1"/>
            </a:solidFill>
          </a:ln>
        </p:spPr>
        <p:txBody>
          <a:bodyPr wrap="square" rtlCol="0">
            <a:spAutoFit/>
          </a:bodyPr>
          <a:lstStyle/>
          <a:p>
            <a:r>
              <a:rPr kumimoji="1" lang="ja-JP" altLang="en-US" sz="1200" dirty="0"/>
              <a:t>なお、上記の </a:t>
            </a:r>
            <a:r>
              <a:rPr kumimoji="1" lang="en-US" altLang="ja-JP" sz="1200" dirty="0"/>
              <a:t>"</a:t>
            </a:r>
            <a:r>
              <a:rPr kumimoji="1" lang="en-US" altLang="ja-JP" sz="1200" dirty="0" err="1"/>
              <a:t>CookieDomainName</a:t>
            </a:r>
            <a:r>
              <a:rPr kumimoji="1" lang="en-US" altLang="ja-JP" sz="1200" dirty="0"/>
              <a:t>" </a:t>
            </a:r>
            <a:r>
              <a:rPr kumimoji="1" lang="ja-JP" altLang="en-US" sz="1200" dirty="0"/>
              <a:t>は、</a:t>
            </a:r>
            <a:r>
              <a:rPr kumimoji="1" lang="en-US" altLang="ja-JP" sz="1200" dirty="0"/>
              <a:t>Cookie</a:t>
            </a:r>
            <a:r>
              <a:rPr kumimoji="1" lang="ja-JP" altLang="en-US" sz="1200" dirty="0"/>
              <a:t> をユーザーの </a:t>
            </a:r>
            <a:r>
              <a:rPr kumimoji="1" lang="en-US" altLang="ja-JP" sz="1200" dirty="0"/>
              <a:t>Web </a:t>
            </a:r>
            <a:r>
              <a:rPr kumimoji="1" lang="ja-JP" altLang="en-US" sz="1200" dirty="0"/>
              <a:t>ブラウザに返すときのドメイン有効範囲を指定可能なものである。標準では </a:t>
            </a:r>
            <a:r>
              <a:rPr kumimoji="1" lang="en-US" altLang="ja-JP" sz="1200" dirty="0"/>
              <a:t>"" = </a:t>
            </a:r>
            <a:r>
              <a:rPr kumimoji="1" lang="ja-JP" altLang="en-US" sz="1200" dirty="0"/>
              <a:t>未指定を意味し、</a:t>
            </a:r>
            <a:r>
              <a:rPr kumimoji="1" lang="en-US" altLang="ja-JP" sz="1200" dirty="0"/>
              <a:t>Web </a:t>
            </a:r>
            <a:r>
              <a:rPr kumimoji="1" lang="ja-JP" altLang="en-US" sz="1200" dirty="0"/>
              <a:t>ブラウザの挙動に委ねる </a:t>
            </a:r>
            <a:r>
              <a:rPr kumimoji="1" lang="en-US" altLang="ja-JP" sz="1200" dirty="0"/>
              <a:t>(</a:t>
            </a:r>
            <a:r>
              <a:rPr kumimoji="1" lang="ja-JP" altLang="en-US" sz="1200" dirty="0"/>
              <a:t>通常、</a:t>
            </a:r>
            <a:r>
              <a:rPr kumimoji="1" lang="en-US" altLang="ja-JP" sz="1200" dirty="0"/>
              <a:t>Cookie </a:t>
            </a:r>
            <a:r>
              <a:rPr kumimoji="1" lang="ja-JP" altLang="en-US" sz="1200" dirty="0"/>
              <a:t>保存時と同一の </a:t>
            </a:r>
            <a:r>
              <a:rPr kumimoji="1" lang="en-US" altLang="ja-JP" sz="1200" dirty="0"/>
              <a:t>FQDN </a:t>
            </a:r>
            <a:r>
              <a:rPr kumimoji="1" lang="ja-JP" altLang="en-US" sz="1200" dirty="0"/>
              <a:t>名を有するサーバーにアクセスする際のみ </a:t>
            </a:r>
            <a:r>
              <a:rPr kumimoji="1" lang="en-US" altLang="ja-JP" sz="1200" dirty="0"/>
              <a:t>Cookie </a:t>
            </a:r>
            <a:r>
              <a:rPr kumimoji="1" lang="ja-JP" altLang="en-US" sz="1200" dirty="0"/>
              <a:t>が利用される</a:t>
            </a:r>
            <a:r>
              <a:rPr kumimoji="1" lang="en-US" altLang="ja-JP" sz="1200" dirty="0"/>
              <a:t>)</a:t>
            </a:r>
            <a:r>
              <a:rPr kumimoji="1" lang="ja-JP" altLang="en-US" sz="1200" dirty="0" err="1"/>
              <a:t>。</a:t>
            </a:r>
            <a:r>
              <a:rPr kumimoji="1" lang="ja-JP" altLang="en-US" sz="1200" dirty="0"/>
              <a:t>もし、同一の親ドメイン内で複数の </a:t>
            </a:r>
            <a:r>
              <a:rPr kumimoji="1" lang="en-US" altLang="ja-JP" sz="1200" dirty="0"/>
              <a:t>FQDN </a:t>
            </a:r>
            <a:r>
              <a:rPr kumimoji="1" lang="ja-JP" altLang="en-US" sz="1200" dirty="0"/>
              <a:t>名を作成し、それぞれで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サーバーを稼働させる場合 </a:t>
            </a:r>
            <a:r>
              <a:rPr lang="en-US" altLang="ja-JP" sz="1200" dirty="0"/>
              <a:t>(</a:t>
            </a:r>
            <a:r>
              <a:rPr lang="ja-JP" altLang="en-US" sz="1200" dirty="0"/>
              <a:t>「</a:t>
            </a:r>
            <a:r>
              <a:rPr lang="en-US" altLang="ja-JP" sz="1200" dirty="0"/>
              <a:t>9-14</a:t>
            </a:r>
            <a:r>
              <a:rPr lang="ja-JP" altLang="en-US" sz="1200" dirty="0"/>
              <a:t>」 の「手法 </a:t>
            </a:r>
            <a:r>
              <a:rPr lang="en-US" altLang="ja-JP" sz="1200" dirty="0"/>
              <a:t>1</a:t>
            </a:r>
            <a:r>
              <a:rPr lang="ja-JP" altLang="en-US" sz="1200" dirty="0"/>
              <a:t>」 の場合等</a:t>
            </a:r>
            <a:r>
              <a:rPr lang="en-US" altLang="ja-JP" sz="1200" dirty="0"/>
              <a:t>) </a:t>
            </a:r>
            <a:r>
              <a:rPr lang="ja-JP" altLang="en-US" sz="1200" dirty="0"/>
              <a:t>で、かつ、</a:t>
            </a:r>
            <a:r>
              <a:rPr lang="en-US" altLang="ja-JP" sz="1200" dirty="0"/>
              <a:t>Cookie </a:t>
            </a:r>
            <a:r>
              <a:rPr lang="ja-JP" altLang="en-US" sz="1200" dirty="0"/>
              <a:t>は共通としたい場合は、ここに親ドメイン名を指定すること。</a:t>
            </a:r>
            <a:endParaRPr kumimoji="1" lang="ja-JP" altLang="en-US" sz="1200" dirty="0"/>
          </a:p>
        </p:txBody>
      </p:sp>
    </p:spTree>
    <p:extLst>
      <p:ext uri="{BB962C8B-B14F-4D97-AF65-F5344CB8AC3E}">
        <p14:creationId xmlns:p14="http://schemas.microsoft.com/office/powerpoint/2010/main" val="217622826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Autofit/>
          </a:bodyPr>
          <a:lstStyle/>
          <a:p>
            <a:r>
              <a:rPr kumimoji="1" lang="ja-JP" altLang="en-US" sz="1800" dirty="0"/>
              <a:t>背景</a:t>
            </a:r>
            <a:endParaRPr kumimoji="1" lang="en-US" altLang="ja-JP" sz="1800" dirty="0"/>
          </a:p>
          <a:p>
            <a:pPr lvl="1"/>
            <a:r>
              <a:rPr kumimoji="1" lang="ja-JP" altLang="en-US" sz="1400" dirty="0"/>
              <a:t>シン・テレワークシステム クライアントアプリは、</a:t>
            </a:r>
            <a:r>
              <a:rPr kumimoji="1" lang="en-US" altLang="ja-JP" sz="1400" dirty="0" err="1"/>
              <a:t>mstsc</a:t>
            </a:r>
            <a:r>
              <a:rPr kumimoji="1" lang="en-US" altLang="ja-JP" sz="1400" dirty="0"/>
              <a:t> </a:t>
            </a:r>
            <a:r>
              <a:rPr kumimoji="1" lang="ja-JP" altLang="en-US" sz="1400" dirty="0"/>
              <a:t>等のリモートデスクトップクライアントプロセスを内部的に呼び出し、その際の接続先を、同クライアントアプリが一時的に開設する、</a:t>
            </a:r>
            <a:r>
              <a:rPr kumimoji="1" lang="en-US" altLang="ja-JP" sz="1400" dirty="0"/>
              <a:t>localhost </a:t>
            </a:r>
            <a:r>
              <a:rPr kumimoji="1" lang="ja-JP" altLang="en-US" sz="1400" dirty="0"/>
              <a:t>からの接続のみを受付ける </a:t>
            </a:r>
            <a:r>
              <a:rPr kumimoji="1" lang="en-US" altLang="ja-JP" sz="1400" dirty="0"/>
              <a:t>TCP </a:t>
            </a:r>
            <a:r>
              <a:rPr kumimoji="1" lang="ja-JP" altLang="en-US" sz="1400" dirty="0"/>
              <a:t>ポートフォワーダに設定する。</a:t>
            </a:r>
            <a:endParaRPr kumimoji="1" lang="en-US" altLang="ja-JP" sz="1400" dirty="0"/>
          </a:p>
          <a:p>
            <a:pPr lvl="1"/>
            <a:r>
              <a:rPr kumimoji="1" lang="ja-JP" altLang="en-US" sz="1400" dirty="0"/>
              <a:t>この際、これらの被呼び出しプロセスの接続先表示名をフレンドリ文字列 </a:t>
            </a:r>
            <a:r>
              <a:rPr kumimoji="1" lang="en-US" altLang="ja-JP" sz="1400" dirty="0"/>
              <a:t>(</a:t>
            </a:r>
            <a:r>
              <a:rPr kumimoji="1" lang="ja-JP" altLang="en-US" sz="1400" dirty="0"/>
              <a:t>ユーザーにとって親しみやすい文字列であるという意味</a:t>
            </a:r>
            <a:r>
              <a:rPr kumimoji="1" lang="en-US" altLang="ja-JP" sz="1400" dirty="0"/>
              <a:t>) </a:t>
            </a:r>
            <a:r>
              <a:rPr kumimoji="1" lang="ja-JP" altLang="en-US" sz="1400" dirty="0"/>
              <a:t>とするため、以下の工夫を実施している。</a:t>
            </a:r>
            <a:endParaRPr kumimoji="1" lang="en-US" altLang="ja-JP" sz="1400" dirty="0"/>
          </a:p>
          <a:p>
            <a:pPr lvl="2"/>
            <a:r>
              <a:rPr kumimoji="1" lang="ja-JP" altLang="en-US" sz="1200" dirty="0"/>
              <a:t>接続先を </a:t>
            </a:r>
            <a:r>
              <a:rPr kumimoji="1" lang="en-US" altLang="ja-JP" sz="1200" dirty="0"/>
              <a:t>"127.0.0.1" </a:t>
            </a:r>
            <a:r>
              <a:rPr kumimoji="1" lang="ja-JP" altLang="en-US" sz="1200" dirty="0"/>
              <a:t>または </a:t>
            </a:r>
            <a:r>
              <a:rPr kumimoji="1" lang="en-US" altLang="ja-JP" sz="1200" dirty="0"/>
              <a:t>"[::1]" </a:t>
            </a:r>
            <a:r>
              <a:rPr kumimoji="1" lang="ja-JP" altLang="en-US" sz="1200" dirty="0"/>
              <a:t>の </a:t>
            </a:r>
            <a:r>
              <a:rPr kumimoji="1" lang="en-US" altLang="ja-JP" sz="1200" dirty="0"/>
              <a:t>localhost </a:t>
            </a:r>
            <a:r>
              <a:rPr kumimoji="1" lang="ja-JP" altLang="en-US" sz="1200" dirty="0"/>
              <a:t>を意味する </a:t>
            </a:r>
            <a:r>
              <a:rPr kumimoji="1" lang="en-US" altLang="ja-JP" sz="1200" dirty="0"/>
              <a:t>IP </a:t>
            </a:r>
            <a:r>
              <a:rPr kumimoji="1" lang="ja-JP" altLang="en-US" sz="1200" dirty="0"/>
              <a:t>アドレスで指定する代わりに、例えばコンピュータ </a:t>
            </a:r>
            <a:r>
              <a:rPr kumimoji="1" lang="en-US" altLang="ja-JP" sz="1200" dirty="0"/>
              <a:t>ID </a:t>
            </a:r>
            <a:r>
              <a:rPr kumimoji="1" lang="ja-JP" altLang="en-US" sz="1200" dirty="0"/>
              <a:t>が </a:t>
            </a:r>
            <a:r>
              <a:rPr kumimoji="1" lang="en-US" altLang="ja-JP" sz="1200" dirty="0" err="1"/>
              <a:t>abc</a:t>
            </a:r>
            <a:r>
              <a:rPr kumimoji="1" lang="en-US" altLang="ja-JP" sz="1200" dirty="0"/>
              <a:t> </a:t>
            </a:r>
            <a:r>
              <a:rPr kumimoji="1" lang="ja-JP" altLang="en-US" sz="1200" dirty="0"/>
              <a:t>の場合、</a:t>
            </a:r>
            <a:r>
              <a:rPr kumimoji="1" lang="en-US" altLang="ja-JP" sz="1200" dirty="0"/>
              <a:t>"abc.secure.ipantt.net" </a:t>
            </a:r>
            <a:r>
              <a:rPr kumimoji="1" lang="ja-JP" altLang="en-US" sz="1200" dirty="0"/>
              <a:t>または </a:t>
            </a:r>
            <a:r>
              <a:rPr kumimoji="1" lang="en-US" altLang="ja-JP" sz="1200" dirty="0"/>
              <a:t>"abc.secure6.ipantt.net" </a:t>
            </a:r>
            <a:r>
              <a:rPr kumimoji="1" lang="ja-JP" altLang="en-US" sz="1200" dirty="0"/>
              <a:t>という </a:t>
            </a:r>
            <a:r>
              <a:rPr kumimoji="1" lang="en-US" altLang="ja-JP" sz="1200" dirty="0"/>
              <a:t>FQDN DNS </a:t>
            </a:r>
            <a:r>
              <a:rPr kumimoji="1" lang="ja-JP" altLang="en-US" sz="1200" dirty="0"/>
              <a:t>を指定する。これらの </a:t>
            </a:r>
            <a:r>
              <a:rPr kumimoji="1" lang="en-US" altLang="ja-JP" sz="1200" dirty="0"/>
              <a:t>FQDN DNS </a:t>
            </a:r>
            <a:r>
              <a:rPr kumimoji="1" lang="ja-JP" altLang="en-US" sz="1200" dirty="0"/>
              <a:t>が</a:t>
            </a:r>
            <a:r>
              <a:rPr lang="en-US" altLang="ja-JP" sz="1200" dirty="0"/>
              <a:t> "127.0.0.1" </a:t>
            </a:r>
            <a:r>
              <a:rPr lang="ja-JP" altLang="en-US" sz="1200" dirty="0"/>
              <a:t>または </a:t>
            </a:r>
            <a:r>
              <a:rPr lang="en-US" altLang="ja-JP" sz="1200" dirty="0"/>
              <a:t>"[::1]"</a:t>
            </a:r>
            <a:r>
              <a:rPr lang="ja-JP" altLang="en-US" sz="1200" dirty="0"/>
              <a:t> に関連付けられているならば、これらの </a:t>
            </a:r>
            <a:r>
              <a:rPr lang="en-US" altLang="ja-JP" sz="1200" dirty="0"/>
              <a:t>FQDN DNS </a:t>
            </a:r>
            <a:r>
              <a:rPr lang="ja-JP" altLang="en-US" sz="1200" dirty="0"/>
              <a:t>が使用される。一方、これらの </a:t>
            </a:r>
            <a:r>
              <a:rPr lang="en-US" altLang="ja-JP" sz="1200" dirty="0"/>
              <a:t>FQDN DNS </a:t>
            </a:r>
            <a:r>
              <a:rPr lang="ja-JP" altLang="en-US" sz="1200" dirty="0"/>
              <a:t>に対する </a:t>
            </a:r>
            <a:r>
              <a:rPr lang="en-US" altLang="ja-JP" sz="1200" dirty="0"/>
              <a:t>DNS </a:t>
            </a:r>
            <a:r>
              <a:rPr lang="ja-JP" altLang="en-US" sz="1200" dirty="0"/>
              <a:t>クエリの結果、異なる </a:t>
            </a:r>
            <a:r>
              <a:rPr lang="en-US" altLang="ja-JP" sz="1200" dirty="0"/>
              <a:t>IP </a:t>
            </a:r>
            <a:r>
              <a:rPr lang="ja-JP" altLang="en-US" sz="1200" dirty="0"/>
              <a:t>アドレスが応答されたり、応答がなかったりした場合は、</a:t>
            </a:r>
            <a:r>
              <a:rPr lang="en-US" altLang="ja-JP" sz="1200" dirty="0"/>
              <a:t> "127.0.0.1" </a:t>
            </a:r>
            <a:r>
              <a:rPr lang="ja-JP" altLang="en-US" sz="1200" dirty="0"/>
              <a:t>または </a:t>
            </a:r>
            <a:r>
              <a:rPr lang="en-US" altLang="ja-JP" sz="1200" dirty="0"/>
              <a:t>"[::1]"</a:t>
            </a:r>
            <a:r>
              <a:rPr lang="ja-JP" altLang="en-US" sz="1200" dirty="0"/>
              <a:t> という </a:t>
            </a:r>
            <a:r>
              <a:rPr lang="en-US" altLang="ja-JP" sz="1200" dirty="0"/>
              <a:t>IP </a:t>
            </a:r>
            <a:r>
              <a:rPr lang="ja-JP" altLang="en-US" sz="1200" dirty="0"/>
              <a:t>アドレスを直接指定する。</a:t>
            </a:r>
            <a:endParaRPr lang="en-US" altLang="ja-JP" sz="1200" dirty="0"/>
          </a:p>
          <a:p>
            <a:pPr lvl="1"/>
            <a:r>
              <a:rPr kumimoji="1" lang="ja-JP" altLang="en-US" sz="1400" dirty="0"/>
              <a:t>上記における </a:t>
            </a:r>
            <a:r>
              <a:rPr kumimoji="1" lang="en-US" altLang="ja-JP" sz="1400" dirty="0"/>
              <a:t>"ipantt.net" </a:t>
            </a:r>
            <a:r>
              <a:rPr kumimoji="1" lang="ja-JP" altLang="en-US" sz="1400" dirty="0"/>
              <a:t>というドメイン名は、サンプルドメイン名であり、シン・テレワークシステム 開発チームによって開発のために一時的に運営されているドメイン名である。未来永劫、このドメイン名が維持される保証はなく、また、</a:t>
            </a:r>
            <a:r>
              <a:rPr kumimoji="1" lang="en-US" altLang="ja-JP" sz="1400" dirty="0"/>
              <a:t>DNS </a:t>
            </a:r>
            <a:r>
              <a:rPr kumimoji="1" lang="ja-JP" altLang="en-US" sz="1400" dirty="0"/>
              <a:t>サーバーの運用も永続的である保証はない。将来、</a:t>
            </a:r>
            <a:r>
              <a:rPr kumimoji="1" lang="en-US" altLang="ja-JP" sz="1400" dirty="0"/>
              <a:t>"ipantt.net" </a:t>
            </a:r>
            <a:r>
              <a:rPr kumimoji="1" lang="ja-JP" altLang="en-US" sz="1400" dirty="0"/>
              <a:t>のサンプルドメイン名が廃止されたり、第三者が取得したりした場合、上記の名前解決が失敗するおそれがある。その場合、クライアントアプリは、</a:t>
            </a:r>
            <a:r>
              <a:rPr lang="en-US" altLang="ja-JP" sz="1400" dirty="0" err="1"/>
              <a:t>mstsc</a:t>
            </a:r>
            <a:r>
              <a:rPr lang="en-US" altLang="ja-JP" sz="1400" dirty="0"/>
              <a:t> </a:t>
            </a:r>
            <a:r>
              <a:rPr lang="ja-JP" altLang="en-US" sz="1400" dirty="0"/>
              <a:t>等のリモートデスクトップクライアントプロセスを内部的に呼び出す際、</a:t>
            </a:r>
            <a:r>
              <a:rPr kumimoji="1" lang="ja-JP" altLang="en-US" sz="1400" dirty="0"/>
              <a:t>安全のため、代わりに </a:t>
            </a:r>
            <a:r>
              <a:rPr lang="en-US" altLang="ja-JP" sz="1400" dirty="0"/>
              <a:t>"127.0.0.1" </a:t>
            </a:r>
            <a:r>
              <a:rPr lang="ja-JP" altLang="en-US" sz="1400" dirty="0"/>
              <a:t>または </a:t>
            </a:r>
            <a:r>
              <a:rPr lang="en-US" altLang="ja-JP" sz="1400" dirty="0"/>
              <a:t>"[::1]"</a:t>
            </a:r>
            <a:r>
              <a:rPr lang="ja-JP" altLang="en-US" sz="1400" dirty="0"/>
              <a:t> を指定するようになる。</a:t>
            </a:r>
            <a:endParaRPr lang="en-US" altLang="ja-JP" sz="1400" dirty="0"/>
          </a:p>
          <a:p>
            <a:r>
              <a:rPr kumimoji="1" lang="ja-JP" altLang="en-US" sz="1800" dirty="0"/>
              <a:t>推奨事項</a:t>
            </a:r>
            <a:endParaRPr kumimoji="1" lang="en-US" altLang="ja-JP" sz="1800" dirty="0"/>
          </a:p>
          <a:p>
            <a:pPr lvl="1"/>
            <a:r>
              <a:rPr kumimoji="1" lang="ja-JP" altLang="en-US" sz="1400" dirty="0"/>
              <a:t>上記の問題を避け、安定した稼働を実現するためには、システム構築者は、自らの責任と権限で永続的に運用することができるドメインを用いて、上記の </a:t>
            </a:r>
            <a:r>
              <a:rPr lang="en-US" altLang="ja-JP" sz="1400" dirty="0"/>
              <a:t>"*.secure.ipantt.net" </a:t>
            </a:r>
            <a:r>
              <a:rPr lang="ja-JP" altLang="en-US" sz="1400" dirty="0"/>
              <a:t>または </a:t>
            </a:r>
            <a:r>
              <a:rPr lang="en-US" altLang="ja-JP" sz="1400" dirty="0"/>
              <a:t>"*.secure6.ipantt.net"</a:t>
            </a:r>
            <a:r>
              <a:rPr lang="ja-JP" altLang="en-US" sz="1400" dirty="0"/>
              <a:t> に相当する独自の </a:t>
            </a:r>
            <a:r>
              <a:rPr lang="en-US" altLang="ja-JP" sz="1400" dirty="0"/>
              <a:t>DNS </a:t>
            </a:r>
            <a:r>
              <a:rPr lang="ja-JP" altLang="en-US" sz="1400" dirty="0"/>
              <a:t>サーバーを運用する必要がある。</a:t>
            </a:r>
            <a:endParaRPr lang="en-US" altLang="ja-JP" sz="1400" dirty="0"/>
          </a:p>
          <a:p>
            <a:pPr lvl="1"/>
            <a:r>
              <a:rPr kumimoji="1" lang="ja-JP" altLang="en-US" sz="1400" dirty="0"/>
              <a:t>具体的には、</a:t>
            </a:r>
            <a:r>
              <a:rPr lang="en-US" altLang="ja-JP" sz="1400" dirty="0"/>
              <a:t>"*.secure.&lt;</a:t>
            </a:r>
            <a:r>
              <a:rPr lang="ja-JP" altLang="en-US" sz="1400" dirty="0"/>
              <a:t>独自のドメインまたはサブドメイン</a:t>
            </a:r>
            <a:r>
              <a:rPr lang="en-US" altLang="ja-JP" sz="1400" dirty="0"/>
              <a:t>&gt;" </a:t>
            </a:r>
            <a:r>
              <a:rPr lang="ja-JP" altLang="en-US" sz="1400" dirty="0"/>
              <a:t>と </a:t>
            </a:r>
            <a:r>
              <a:rPr lang="en-US" altLang="ja-JP" sz="1400" dirty="0"/>
              <a:t>"*.secure6.&lt;</a:t>
            </a:r>
            <a:r>
              <a:rPr lang="ja-JP" altLang="en-US" sz="1400" dirty="0"/>
              <a:t>独自のドメインまたはサブドメイン</a:t>
            </a:r>
            <a:r>
              <a:rPr lang="en-US" altLang="ja-JP" sz="1400" dirty="0"/>
              <a:t>&gt;"  </a:t>
            </a:r>
            <a:r>
              <a:rPr lang="ja-JP" altLang="en-US" sz="1400" dirty="0"/>
              <a:t>というワイルドカード </a:t>
            </a:r>
            <a:r>
              <a:rPr lang="en-US" altLang="ja-JP" sz="1400" dirty="0"/>
              <a:t>DNS </a:t>
            </a:r>
            <a:r>
              <a:rPr lang="ja-JP" altLang="en-US" sz="1400" dirty="0"/>
              <a:t>レコードを用意する。</a:t>
            </a:r>
            <a:r>
              <a:rPr lang="en-US" altLang="ja-JP" sz="1400" dirty="0"/>
              <a:t>"&lt;</a:t>
            </a:r>
            <a:r>
              <a:rPr lang="ja-JP" altLang="en-US" sz="1400" dirty="0"/>
              <a:t>独自のドメインまたはサブドメイン</a:t>
            </a:r>
            <a:r>
              <a:rPr lang="en-US" altLang="ja-JP" sz="1400" dirty="0"/>
              <a:t>&gt;" </a:t>
            </a:r>
            <a:r>
              <a:rPr lang="ja-JP" altLang="en-US" sz="1400" dirty="0"/>
              <a:t>の部分は、すでに組織が有しているドメイン名のサブドメインと </a:t>
            </a:r>
            <a:r>
              <a:rPr lang="en-US" altLang="ja-JP" sz="1400" dirty="0"/>
              <a:t>DNS </a:t>
            </a:r>
            <a:r>
              <a:rPr lang="ja-JP" altLang="en-US" sz="1400" dirty="0"/>
              <a:t>サーバーを利用できるので、運営・維持コストはほぼ </a:t>
            </a:r>
            <a:r>
              <a:rPr lang="en-US" altLang="ja-JP" sz="1400" dirty="0"/>
              <a:t>0 </a:t>
            </a:r>
            <a:r>
              <a:rPr lang="ja-JP" altLang="en-US" sz="1400" dirty="0"/>
              <a:t>円に近い。新たにドメインを取得する必要も、新たに </a:t>
            </a:r>
            <a:r>
              <a:rPr lang="en-US" altLang="ja-JP" sz="1400" dirty="0"/>
              <a:t>DNS </a:t>
            </a:r>
            <a:r>
              <a:rPr lang="ja-JP" altLang="en-US" sz="1400" dirty="0"/>
              <a:t>サーバーを構築する必要もない。単にワイルドカードレコードを登録すればよい。</a:t>
            </a:r>
          </a:p>
          <a:p>
            <a:pPr lvl="1"/>
            <a:r>
              <a:rPr lang="en-US" altLang="ja-JP" sz="1400" dirty="0"/>
              <a:t>"*.secure.&lt;</a:t>
            </a:r>
            <a:r>
              <a:rPr lang="ja-JP" altLang="en-US" sz="1400" dirty="0"/>
              <a:t>独自のドメインまたはサブドメイン</a:t>
            </a:r>
            <a:r>
              <a:rPr lang="en-US" altLang="ja-JP" sz="1400" dirty="0"/>
              <a:t>&gt;" </a:t>
            </a:r>
            <a:r>
              <a:rPr kumimoji="1" lang="ja-JP" altLang="en-US" sz="1400" dirty="0"/>
              <a:t>は、</a:t>
            </a:r>
            <a:r>
              <a:rPr kumimoji="1" lang="en-US" altLang="ja-JP" sz="1400" dirty="0"/>
              <a:t>IPv4 A </a:t>
            </a:r>
            <a:r>
              <a:rPr kumimoji="1" lang="ja-JP" altLang="en-US" sz="1400" dirty="0"/>
              <a:t>レコードのみを登録し、「</a:t>
            </a:r>
            <a:r>
              <a:rPr kumimoji="1" lang="en-US" altLang="ja-JP" sz="1400" dirty="0"/>
              <a:t>127.0.0.1</a:t>
            </a:r>
            <a:r>
              <a:rPr kumimoji="1" lang="ja-JP" altLang="en-US" sz="1400" dirty="0"/>
              <a:t>」が常に返るようにする。</a:t>
            </a:r>
          </a:p>
          <a:p>
            <a:pPr lvl="1"/>
            <a:r>
              <a:rPr lang="en-US" altLang="ja-JP" sz="1400" dirty="0"/>
              <a:t>"*.secure6.&lt;</a:t>
            </a:r>
            <a:r>
              <a:rPr lang="ja-JP" altLang="en-US" sz="1400" dirty="0"/>
              <a:t>独自のドメインまたはサブドメイン</a:t>
            </a:r>
            <a:r>
              <a:rPr lang="en-US" altLang="ja-JP" sz="1400" dirty="0"/>
              <a:t>&gt;" </a:t>
            </a:r>
            <a:r>
              <a:rPr kumimoji="1" lang="ja-JP" altLang="en-US" sz="1400" dirty="0"/>
              <a:t>は、</a:t>
            </a:r>
            <a:r>
              <a:rPr kumimoji="1" lang="en-US" altLang="ja-JP" sz="1400" dirty="0"/>
              <a:t>IPv6 AAAA </a:t>
            </a:r>
            <a:r>
              <a:rPr kumimoji="1" lang="ja-JP" altLang="en-US" sz="1400" dirty="0"/>
              <a:t>レコードのみを登録し、「</a:t>
            </a:r>
            <a:r>
              <a:rPr kumimoji="1" lang="en-US" altLang="ja-JP" sz="1400" dirty="0"/>
              <a:t>::1</a:t>
            </a:r>
            <a:r>
              <a:rPr kumimoji="1" lang="ja-JP" altLang="en-US" sz="1400" dirty="0"/>
              <a:t>」が常に返るようにする。</a:t>
            </a:r>
            <a:endParaRPr lang="en-US" altLang="ja-JP" sz="1800" dirty="0"/>
          </a:p>
          <a:p>
            <a:pPr lvl="1"/>
            <a:r>
              <a:rPr lang="ja-JP" altLang="en-US" sz="1400" dirty="0"/>
              <a:t>シン・テレワークシステムのアプリをビルドする際に、「</a:t>
            </a:r>
            <a:r>
              <a:rPr lang="en-US" altLang="ja-JP" sz="1400" dirty="0"/>
              <a:t>IPA-DN-</a:t>
            </a:r>
            <a:r>
              <a:rPr lang="en-US" altLang="ja-JP" sz="1400" dirty="0" err="1"/>
              <a:t>ThinApps</a:t>
            </a:r>
            <a:r>
              <a:rPr lang="en-US" altLang="ja-JP" sz="1400" dirty="0"/>
              <a:t>-Private/</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Vars.h</a:t>
            </a:r>
            <a:r>
              <a:rPr lang="ja-JP" altLang="en-US" sz="1400" dirty="0"/>
              <a:t>」の注意書きに従い、「</a:t>
            </a:r>
            <a:r>
              <a:rPr lang="en-US" altLang="ja-JP" sz="1400" dirty="0"/>
              <a:t>DESK_LOCALHOST_DUMMY_FQDN</a:t>
            </a:r>
            <a:r>
              <a:rPr lang="ja-JP" altLang="en-US" sz="1400" dirty="0"/>
              <a:t>」および「</a:t>
            </a:r>
            <a:r>
              <a:rPr lang="en-US" altLang="ja-JP" sz="1400" dirty="0"/>
              <a:t>DESK_LOCALHOST_DUMMY_FQDN_V6</a:t>
            </a:r>
            <a:r>
              <a:rPr lang="ja-JP" altLang="en-US" sz="1400" dirty="0"/>
              <a:t>」の内容を変更する。</a:t>
            </a:r>
          </a:p>
          <a:p>
            <a:pPr lvl="1"/>
            <a:r>
              <a:rPr kumimoji="1" lang="ja-JP" altLang="en-US" sz="1400" dirty="0"/>
              <a:t>上記が完了すれば、シン・テレワークシステム クライアントアプリはもはや </a:t>
            </a:r>
            <a:r>
              <a:rPr kumimoji="1" lang="en-US" altLang="ja-JP" sz="1400" dirty="0"/>
              <a:t>"ipa</a:t>
            </a:r>
            <a:r>
              <a:rPr lang="en-US" altLang="ja-JP" sz="1400" dirty="0"/>
              <a:t>ntt.net" (</a:t>
            </a:r>
            <a:r>
              <a:rPr lang="ja-JP" altLang="en-US" sz="1400" dirty="0"/>
              <a:t>サンプルドメイン</a:t>
            </a:r>
            <a:r>
              <a:rPr lang="en-US" altLang="ja-JP" sz="1400" dirty="0"/>
              <a:t>) </a:t>
            </a:r>
            <a:r>
              <a:rPr lang="ja-JP" altLang="en-US" sz="1400" dirty="0" err="1"/>
              <a:t>に依</a:t>
            </a:r>
            <a:r>
              <a:rPr lang="ja-JP" altLang="en-US" sz="1400" dirty="0"/>
              <a:t>存することはなくなる。</a:t>
            </a:r>
            <a:endParaRPr kumimoji="1" lang="en-US" altLang="ja-JP"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263</a:t>
            </a:fld>
            <a:endParaRPr kumimoji="1" lang="ja-JP" altLang="en-US" dirty="0"/>
          </a:p>
        </p:txBody>
      </p:sp>
      <p:sp>
        <p:nvSpPr>
          <p:cNvPr id="4" name="タイトル 3"/>
          <p:cNvSpPr>
            <a:spLocks noGrp="1"/>
          </p:cNvSpPr>
          <p:nvPr>
            <p:ph type="title"/>
          </p:nvPr>
        </p:nvSpPr>
        <p:spPr/>
        <p:txBody>
          <a:bodyPr>
            <a:noAutofit/>
          </a:bodyPr>
          <a:lstStyle/>
          <a:p>
            <a:r>
              <a:rPr lang="en-US" altLang="ja-JP" sz="2400" dirty="0"/>
              <a:t>9-16. Loopback </a:t>
            </a:r>
            <a:r>
              <a:rPr lang="ja-JP" altLang="en-US" sz="2400" dirty="0"/>
              <a:t>アドレス </a:t>
            </a:r>
            <a:r>
              <a:rPr lang="en-US" altLang="ja-JP" sz="2400" dirty="0"/>
              <a:t>(127.0.0.1 </a:t>
            </a:r>
            <a:r>
              <a:rPr lang="ja-JP" altLang="en-US" sz="2400" dirty="0"/>
              <a:t>または </a:t>
            </a:r>
            <a:r>
              <a:rPr lang="en-US" altLang="ja-JP" sz="2400" dirty="0"/>
              <a:t>::1) </a:t>
            </a:r>
            <a:r>
              <a:rPr lang="ja-JP" altLang="en-US" sz="2400" dirty="0"/>
              <a:t>を返すサンプル </a:t>
            </a:r>
            <a:r>
              <a:rPr lang="en-US" altLang="ja-JP" sz="2400" dirty="0"/>
              <a:t>DNS FQDN </a:t>
            </a:r>
            <a:r>
              <a:rPr lang="ja-JP" altLang="en-US" sz="2400" dirty="0"/>
              <a:t>である </a:t>
            </a:r>
            <a:r>
              <a:rPr lang="en-US" altLang="ja-JP" sz="2400" dirty="0"/>
              <a:t>"*.secure.ipantt.net" </a:t>
            </a:r>
            <a:r>
              <a:rPr lang="ja-JP" altLang="en-US" sz="2400" dirty="0"/>
              <a:t>および </a:t>
            </a:r>
            <a:r>
              <a:rPr lang="en-US" altLang="ja-JP" sz="2400" dirty="0"/>
              <a:t>"*.secure6.ipantt.net" </a:t>
            </a:r>
            <a:r>
              <a:rPr lang="ja-JP" altLang="en-US" sz="2400" dirty="0"/>
              <a:t>について</a:t>
            </a:r>
            <a:endParaRPr kumimoji="1" lang="ja-JP" altLang="en-US" sz="2400" dirty="0"/>
          </a:p>
        </p:txBody>
      </p:sp>
    </p:spTree>
    <p:extLst>
      <p:ext uri="{BB962C8B-B14F-4D97-AF65-F5344CB8AC3E}">
        <p14:creationId xmlns:p14="http://schemas.microsoft.com/office/powerpoint/2010/main" val="125329334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7913" y="4012589"/>
            <a:ext cx="1510748" cy="1510748"/>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264</a:t>
            </a:fld>
            <a:endParaRPr kumimoji="1" lang="ja-JP" altLang="en-US" dirty="0"/>
          </a:p>
        </p:txBody>
      </p:sp>
      <p:sp>
        <p:nvSpPr>
          <p:cNvPr id="3" name="テキスト ボックス 2"/>
          <p:cNvSpPr txBox="1"/>
          <p:nvPr/>
        </p:nvSpPr>
        <p:spPr>
          <a:xfrm>
            <a:off x="275896" y="960627"/>
            <a:ext cx="11603421" cy="1569660"/>
          </a:xfrm>
          <a:prstGeom prst="rect">
            <a:avLst/>
          </a:prstGeom>
          <a:solidFill>
            <a:schemeClr val="accent4"/>
          </a:solidFill>
        </p:spPr>
        <p:txBody>
          <a:bodyPr wrap="square" rtlCol="0" anchor="ctr">
            <a:spAutoFit/>
          </a:bodyPr>
          <a:lstStyle/>
          <a:p>
            <a:pPr algn="ctr"/>
            <a:r>
              <a:rPr kumimoji="1" lang="en-US" altLang="ja-JP" sz="4800" dirty="0"/>
              <a:t>10.</a:t>
            </a:r>
            <a:r>
              <a:rPr kumimoji="1" lang="ja-JP" altLang="en-US" sz="4800" dirty="0"/>
              <a:t>「</a:t>
            </a:r>
            <a:r>
              <a:rPr kumimoji="1" lang="en-US" altLang="ja-JP" sz="4800" dirty="0"/>
              <a:t>NTT </a:t>
            </a:r>
            <a:r>
              <a:rPr kumimoji="1" lang="ja-JP" altLang="en-US" sz="4800" dirty="0"/>
              <a:t>東日本 </a:t>
            </a:r>
            <a:r>
              <a:rPr kumimoji="1" lang="en-US" altLang="ja-JP" sz="4800" dirty="0"/>
              <a:t>– IPA </a:t>
            </a:r>
            <a:r>
              <a:rPr lang="ja-JP" altLang="en-US" sz="4800" dirty="0"/>
              <a:t>シン・テレワークシステム パブリック版」 の運用ノウハウ</a:t>
            </a:r>
            <a:endParaRPr kumimoji="1" lang="ja-JP" altLang="en-US" sz="4800" dirty="0"/>
          </a:p>
        </p:txBody>
      </p:sp>
      <p:pic>
        <p:nvPicPr>
          <p:cNvPr id="27" name="Picture 2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2060" y="4556097"/>
            <a:ext cx="1431083" cy="1473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テキスト ボックス 24"/>
          <p:cNvSpPr txBox="1"/>
          <p:nvPr/>
        </p:nvSpPr>
        <p:spPr>
          <a:xfrm>
            <a:off x="9682853" y="4049351"/>
            <a:ext cx="1281384" cy="461665"/>
          </a:xfrm>
          <a:prstGeom prst="rect">
            <a:avLst/>
          </a:prstGeom>
          <a:noFill/>
        </p:spPr>
        <p:txBody>
          <a:bodyPr wrap="square" rtlCol="0">
            <a:spAutoFit/>
          </a:bodyPr>
          <a:lstStyle/>
          <a:p>
            <a:r>
              <a:rPr kumimoji="1" lang="ja-JP" altLang="en-US" sz="2400" b="1" dirty="0"/>
              <a:t>特 殊 局</a:t>
            </a:r>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6696" y="5028129"/>
            <a:ext cx="805527" cy="1165088"/>
          </a:xfrm>
          <a:prstGeom prst="rect">
            <a:avLst/>
          </a:prstGeom>
        </p:spPr>
      </p:pic>
      <p:pic>
        <p:nvPicPr>
          <p:cNvPr id="31" name="図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26591" y="4908195"/>
            <a:ext cx="812575" cy="1121888"/>
          </a:xfrm>
          <a:prstGeom prst="rect">
            <a:avLst/>
          </a:prstGeom>
        </p:spPr>
      </p:pic>
    </p:spTree>
    <p:extLst>
      <p:ext uri="{BB962C8B-B14F-4D97-AF65-F5344CB8AC3E}">
        <p14:creationId xmlns:p14="http://schemas.microsoft.com/office/powerpoint/2010/main" val="123982185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a:t>この章で</a:t>
            </a:r>
            <a:r>
              <a:rPr lang="ja-JP" altLang="en-US" dirty="0"/>
              <a:t>は、 「</a:t>
            </a:r>
            <a:r>
              <a:rPr lang="en-US" altLang="ja-JP" dirty="0"/>
              <a:t>NTT </a:t>
            </a:r>
            <a:r>
              <a:rPr lang="ja-JP" altLang="en-US" dirty="0"/>
              <a:t>東日本 </a:t>
            </a:r>
            <a:r>
              <a:rPr lang="en-US" altLang="ja-JP" dirty="0"/>
              <a:t>– IPA </a:t>
            </a:r>
            <a:r>
              <a:rPr lang="ja-JP" altLang="en-US" dirty="0"/>
              <a:t>シン・テレワークシステム パブリック版」 を </a:t>
            </a:r>
            <a:r>
              <a:rPr lang="en-US" altLang="ja-JP" dirty="0"/>
              <a:t>2020/04 </a:t>
            </a:r>
            <a:r>
              <a:rPr lang="ja-JP" altLang="en-US" dirty="0"/>
              <a:t>から現在まで運用してきたことによって生じたノウハウを説明する。</a:t>
            </a:r>
          </a:p>
          <a:p>
            <a:r>
              <a:rPr lang="ja-JP" altLang="en-US" dirty="0"/>
              <a:t>これらのノウハウを用いることにより、共通的ノウハウについてすでに十分な知識を有する読者は、 「</a:t>
            </a:r>
            <a:r>
              <a:rPr lang="en-US" altLang="ja-JP" dirty="0"/>
              <a:t>NTT </a:t>
            </a:r>
            <a:r>
              <a:rPr lang="ja-JP" altLang="en-US" dirty="0"/>
              <a:t>東日本 </a:t>
            </a:r>
            <a:r>
              <a:rPr lang="en-US" altLang="ja-JP" dirty="0"/>
              <a:t>– IPA </a:t>
            </a:r>
            <a:r>
              <a:rPr lang="ja-JP" altLang="en-US" dirty="0"/>
              <a:t>シン・テレワークシステム パブリック版」 と同じ規模のものをインターネット上に自ら低コストで構築することができるようになる。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265</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10-1. </a:t>
            </a:r>
            <a:r>
              <a:rPr lang="ja-JP" altLang="en-US" sz="3200" dirty="0"/>
              <a:t>「</a:t>
            </a:r>
            <a:r>
              <a:rPr lang="en-US" altLang="ja-JP" sz="3200" dirty="0"/>
              <a:t>NTT </a:t>
            </a:r>
            <a:r>
              <a:rPr lang="ja-JP" altLang="en-US" sz="3200" dirty="0"/>
              <a:t>東日本 </a:t>
            </a:r>
            <a:r>
              <a:rPr lang="en-US" altLang="ja-JP" sz="3200" dirty="0"/>
              <a:t>– IPA </a:t>
            </a:r>
            <a:r>
              <a:rPr lang="ja-JP" altLang="en-US" sz="3200" dirty="0"/>
              <a:t>シン・テレワークシステム パブリック版」 の運用ノウハウについて</a:t>
            </a:r>
            <a:endParaRPr kumimoji="1" lang="ja-JP" altLang="en-US" sz="3200" dirty="0"/>
          </a:p>
        </p:txBody>
      </p:sp>
    </p:spTree>
    <p:extLst>
      <p:ext uri="{BB962C8B-B14F-4D97-AF65-F5344CB8AC3E}">
        <p14:creationId xmlns:p14="http://schemas.microsoft.com/office/powerpoint/2010/main" val="104649275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テキスト ボックス 202"/>
          <p:cNvSpPr txBox="1"/>
          <p:nvPr/>
        </p:nvSpPr>
        <p:spPr>
          <a:xfrm>
            <a:off x="2503642" y="3251212"/>
            <a:ext cx="839579" cy="584775"/>
          </a:xfrm>
          <a:prstGeom prst="rect">
            <a:avLst/>
          </a:prstGeom>
          <a:solidFill>
            <a:schemeClr val="accent4">
              <a:lumMod val="40000"/>
              <a:lumOff val="60000"/>
            </a:schemeClr>
          </a:solidFill>
        </p:spPr>
        <p:txBody>
          <a:bodyPr wrap="square" rtlCol="0">
            <a:spAutoFit/>
          </a:bodyPr>
          <a:lstStyle/>
          <a:p>
            <a:pPr algn="ctr"/>
            <a:r>
              <a:rPr kumimoji="1" lang="ja-JP" altLang="en-US" sz="1600" b="1" dirty="0"/>
              <a:t>完全</a:t>
            </a:r>
            <a:endParaRPr kumimoji="1" lang="en-US" altLang="ja-JP" sz="1600" b="1" dirty="0"/>
          </a:p>
          <a:p>
            <a:pPr algn="ctr"/>
            <a:r>
              <a:rPr kumimoji="1" lang="ja-JP" altLang="en-US" sz="1600" b="1" dirty="0"/>
              <a:t>冗長化</a:t>
            </a:r>
          </a:p>
        </p:txBody>
      </p:sp>
      <p:sp>
        <p:nvSpPr>
          <p:cNvPr id="33" name="楕円 32"/>
          <p:cNvSpPr/>
          <p:nvPr/>
        </p:nvSpPr>
        <p:spPr>
          <a:xfrm>
            <a:off x="101026" y="2356416"/>
            <a:ext cx="2392824" cy="2036897"/>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7" name="楕円 36"/>
          <p:cNvSpPr/>
          <p:nvPr/>
        </p:nvSpPr>
        <p:spPr>
          <a:xfrm>
            <a:off x="2308751" y="3887420"/>
            <a:ext cx="2392824" cy="1531622"/>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コンテンツ プレースホルダー 1"/>
          <p:cNvSpPr>
            <a:spLocks noGrp="1"/>
          </p:cNvSpPr>
          <p:nvPr>
            <p:ph idx="1"/>
          </p:nvPr>
        </p:nvSpPr>
        <p:spPr>
          <a:xfrm>
            <a:off x="347937" y="1018078"/>
            <a:ext cx="11545223" cy="843627"/>
          </a:xfrm>
        </p:spPr>
        <p:txBody>
          <a:bodyPr>
            <a:noAutofit/>
          </a:bodyPr>
          <a:lstStyle/>
          <a:p>
            <a:r>
              <a:rPr kumimoji="1" lang="ja-JP" altLang="en-US" sz="1400" dirty="0"/>
              <a:t>パブリック版では、「</a:t>
            </a:r>
            <a:r>
              <a:rPr kumimoji="1" lang="en-US" altLang="ja-JP" sz="1400" dirty="0"/>
              <a:t>7-1</a:t>
            </a:r>
            <a:r>
              <a:rPr kumimoji="1" lang="ja-JP" altLang="en-US" sz="1400" dirty="0"/>
              <a:t>」の冗長トポロジ </a:t>
            </a:r>
            <a:r>
              <a:rPr kumimoji="1" lang="en-US" altLang="ja-JP" sz="1400" dirty="0"/>
              <a:t>#5 </a:t>
            </a:r>
            <a:r>
              <a:rPr kumimoji="1" lang="ja-JP" altLang="en-US" sz="1400" dirty="0"/>
              <a:t>のネットワークを構築した。これにより、どのシステム </a:t>
            </a:r>
            <a:r>
              <a:rPr kumimoji="1" lang="en-US" altLang="ja-JP" sz="1400" dirty="0"/>
              <a:t>/ </a:t>
            </a:r>
            <a:r>
              <a:rPr kumimoji="1" lang="ja-JP" altLang="en-US" sz="1400" dirty="0"/>
              <a:t>回線がダウンしても、システム全体は動作継続される。</a:t>
            </a:r>
          </a:p>
          <a:p>
            <a:r>
              <a:rPr kumimoji="1" lang="ja-JP" altLang="en-US" sz="1400" dirty="0"/>
              <a:t>すべてのインターネット接続系は </a:t>
            </a:r>
            <a:r>
              <a:rPr kumimoji="1" lang="en-US" altLang="ja-JP" sz="1400" dirty="0"/>
              <a:t>1 </a:t>
            </a:r>
            <a:r>
              <a:rPr kumimoji="1" lang="ja-JP" altLang="en-US" sz="1400" dirty="0"/>
              <a:t>本である。</a:t>
            </a:r>
            <a:r>
              <a:rPr kumimoji="1" lang="en-US" altLang="ja-JP" sz="1400" dirty="0"/>
              <a:t>(</a:t>
            </a:r>
            <a:r>
              <a:rPr kumimoji="1" lang="ja-JP" altLang="en-US" sz="1400" dirty="0"/>
              <a:t>冗長化していない。</a:t>
            </a:r>
            <a:r>
              <a:rPr kumimoji="1" lang="en-US" altLang="ja-JP" sz="1400" dirty="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266</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10-2. </a:t>
            </a:r>
            <a:r>
              <a:rPr kumimoji="1" lang="ja-JP" altLang="en-US" sz="3200" dirty="0"/>
              <a:t>シン・テレワークシステム パブリック版のネットワーク構成</a:t>
            </a:r>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a:t>コントローラ </a:t>
            </a:r>
            <a:r>
              <a:rPr kumimoji="1" lang="en-US" altLang="ja-JP" dirty="0"/>
              <a:t>1</a:t>
            </a:r>
          </a:p>
          <a:p>
            <a:pPr algn="ctr"/>
            <a:r>
              <a:rPr lang="en-US" altLang="ja-JP" dirty="0"/>
              <a:t>(</a:t>
            </a:r>
            <a:r>
              <a:rPr lang="ja-JP" altLang="en-US" dirty="0"/>
              <a:t>東京</a:t>
            </a:r>
            <a:r>
              <a:rPr lang="en-US" altLang="ja-JP" dirty="0"/>
              <a:t>)</a:t>
            </a:r>
            <a:endParaRPr kumimoji="1" lang="ja-JP" altLang="en-US" dirty="0"/>
          </a:p>
        </p:txBody>
      </p:sp>
      <p:cxnSp>
        <p:nvCxnSpPr>
          <p:cNvPr id="35" name="直線コネクタ 34"/>
          <p:cNvCxnSpPr>
            <a:endCxn id="33" idx="7"/>
          </p:cNvCxnSpPr>
          <p:nvPr/>
        </p:nvCxnSpPr>
        <p:spPr>
          <a:xfrm flipH="1">
            <a:off x="2143429" y="2490952"/>
            <a:ext cx="662834" cy="16376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a:t>コントローラ </a:t>
            </a:r>
            <a:r>
              <a:rPr kumimoji="1" lang="en-US" altLang="ja-JP" dirty="0"/>
              <a:t>2</a:t>
            </a:r>
          </a:p>
          <a:p>
            <a:pPr algn="ctr"/>
            <a:r>
              <a:rPr lang="en-US" altLang="ja-JP" dirty="0"/>
              <a:t>(</a:t>
            </a:r>
            <a:r>
              <a:rPr lang="ja-JP" altLang="en-US" dirty="0"/>
              <a:t>つくば</a:t>
            </a:r>
            <a:r>
              <a:rPr lang="en-US" altLang="ja-JP" dirty="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7" name="楕円 66"/>
          <p:cNvSpPr/>
          <p:nvPr/>
        </p:nvSpPr>
        <p:spPr>
          <a:xfrm>
            <a:off x="4870938" y="410326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3" name="楕円 72"/>
          <p:cNvSpPr/>
          <p:nvPr/>
        </p:nvSpPr>
        <p:spPr>
          <a:xfrm>
            <a:off x="7230361" y="445409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6" name="楕円 75"/>
          <p:cNvSpPr/>
          <p:nvPr/>
        </p:nvSpPr>
        <p:spPr>
          <a:xfrm>
            <a:off x="9636237" y="3921711"/>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solidFill>
            <a:schemeClr val="accent6">
              <a:lumMod val="20000"/>
              <a:lumOff val="80000"/>
            </a:schemeClr>
          </a:solidFill>
          <a:ln w="38100"/>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a:t>THINDB</a:t>
            </a:r>
          </a:p>
          <a:p>
            <a:pPr algn="ctr"/>
            <a:r>
              <a:rPr kumimoji="1" lang="ja-JP" altLang="en-US" dirty="0"/>
              <a:t>データベースサーバー</a:t>
            </a:r>
          </a:p>
          <a:p>
            <a:pPr algn="ctr"/>
            <a:r>
              <a:rPr lang="en-US" altLang="ja-JP" dirty="0"/>
              <a:t>(</a:t>
            </a:r>
            <a:r>
              <a:rPr lang="ja-JP" altLang="en-US" dirty="0"/>
              <a:t>独立</a:t>
            </a:r>
            <a:r>
              <a:rPr lang="en-US" altLang="ja-JP" dirty="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a:solidFill>
                  <a:srgbClr val="FF0000"/>
                </a:solidFill>
              </a:rPr>
              <a:t>プライベート </a:t>
            </a:r>
            <a:r>
              <a:rPr kumimoji="1" lang="en-US" altLang="ja-JP" sz="1100" b="1" dirty="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a:solidFill>
                  <a:srgbClr val="FF0000"/>
                </a:solidFill>
              </a:rPr>
              <a:t>プライベート </a:t>
            </a:r>
            <a:r>
              <a:rPr kumimoji="1" lang="en-US" altLang="ja-JP" sz="1100" b="1" dirty="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836167" y="3738779"/>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41932" y="4189899"/>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24259" y="4237894"/>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2622" y="3746224"/>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6" name="テキスト ボックス 155"/>
          <p:cNvSpPr txBox="1"/>
          <p:nvPr/>
        </p:nvSpPr>
        <p:spPr>
          <a:xfrm>
            <a:off x="3110079" y="6105199"/>
            <a:ext cx="8111676" cy="52322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1400" dirty="0"/>
              <a:t>2 </a:t>
            </a:r>
            <a:r>
              <a:rPr kumimoji="1" lang="ja-JP" altLang="en-US" sz="1400" dirty="0"/>
              <a:t>台のコントローラは、サービス提供用にグローバル </a:t>
            </a:r>
            <a:r>
              <a:rPr lang="en-US" altLang="ja-JP" sz="1400" dirty="0"/>
              <a:t>IP</a:t>
            </a:r>
            <a:r>
              <a:rPr lang="ja-JP" altLang="en-US" sz="1400" dirty="0"/>
              <a:t> を、データベースサーバーへの通信用にプライベート </a:t>
            </a:r>
            <a:r>
              <a:rPr lang="en-US" altLang="ja-JP" sz="1400" dirty="0"/>
              <a:t>IP </a:t>
            </a:r>
            <a:r>
              <a:rPr lang="ja-JP" altLang="en-US" sz="1400" dirty="0"/>
              <a:t>を持つ。データベースサーバーと </a:t>
            </a:r>
            <a:r>
              <a:rPr lang="en-US" altLang="ja-JP" sz="1400" dirty="0"/>
              <a:t>2 </a:t>
            </a:r>
            <a:r>
              <a:rPr lang="ja-JP" altLang="en-US" sz="1400" dirty="0"/>
              <a:t>台のコントローラとの間のプライベート通信路 </a:t>
            </a:r>
            <a:r>
              <a:rPr lang="en-US" altLang="ja-JP" sz="1400" dirty="0"/>
              <a:t>(VPN) </a:t>
            </a:r>
            <a:r>
              <a:rPr lang="ja-JP" altLang="en-US" sz="1400" dirty="0"/>
              <a:t>は、別途用意した。</a:t>
            </a:r>
            <a:endParaRPr kumimoji="1" lang="ja-JP" altLang="en-US" sz="1400" dirty="0"/>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a:solidFill>
                  <a:srgbClr val="0000FF"/>
                </a:solidFill>
              </a:rPr>
              <a:t>RT5</a:t>
            </a:r>
            <a:endParaRPr kumimoji="1" lang="ja-JP" altLang="en-US" dirty="0">
              <a:solidFill>
                <a:srgbClr val="0000FF"/>
              </a:solidFill>
            </a:endParaRPr>
          </a:p>
        </p:txBody>
      </p:sp>
      <p:sp>
        <p:nvSpPr>
          <p:cNvPr id="162" name="楕円 161"/>
          <p:cNvSpPr/>
          <p:nvPr/>
        </p:nvSpPr>
        <p:spPr>
          <a:xfrm>
            <a:off x="9802914" y="154087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つくば</a:t>
            </a:r>
            <a:r>
              <a:rPr lang="en-US" altLang="ja-JP" dirty="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188857" y="1326712"/>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77" name="Group 4338"/>
          <p:cNvGrpSpPr>
            <a:grpSpLocks/>
          </p:cNvGrpSpPr>
          <p:nvPr/>
        </p:nvGrpSpPr>
        <p:grpSpPr bwMode="auto">
          <a:xfrm>
            <a:off x="588407" y="2212884"/>
            <a:ext cx="530685" cy="622311"/>
            <a:chOff x="536" y="997"/>
            <a:chExt cx="492" cy="685"/>
          </a:xfrm>
        </p:grpSpPr>
        <p:sp>
          <p:nvSpPr>
            <p:cNvPr id="17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0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02" name="テキスト ボックス 201"/>
          <p:cNvSpPr txBox="1"/>
          <p:nvPr/>
        </p:nvSpPr>
        <p:spPr>
          <a:xfrm>
            <a:off x="155520" y="1717744"/>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Tree>
    <p:extLst>
      <p:ext uri="{BB962C8B-B14F-4D97-AF65-F5344CB8AC3E}">
        <p14:creationId xmlns:p14="http://schemas.microsoft.com/office/powerpoint/2010/main" val="263053142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a:t>コントローラ用インターネット接続ルータ </a:t>
            </a:r>
            <a:r>
              <a:rPr lang="en-US" altLang="ja-JP" dirty="0"/>
              <a:t>(RT1, RT2) </a:t>
            </a:r>
            <a:r>
              <a:rPr lang="ja-JP" altLang="en-US" dirty="0"/>
              <a:t>のセキュリティ設定は、当初、</a:t>
            </a:r>
            <a:r>
              <a:rPr lang="en-US" altLang="ja-JP" dirty="0"/>
              <a:t>ACL </a:t>
            </a:r>
            <a:r>
              <a:rPr lang="ja-JP" altLang="en-US" dirty="0"/>
              <a:t>を厳重に設定して必要なポート </a:t>
            </a:r>
            <a:r>
              <a:rPr lang="en-US" altLang="ja-JP" dirty="0"/>
              <a:t>(TCP 88, 443) </a:t>
            </a:r>
            <a:r>
              <a:rPr lang="ja-JP" altLang="en-US" dirty="0"/>
              <a:t>のみ通すようにしていた。</a:t>
            </a:r>
          </a:p>
          <a:p>
            <a:r>
              <a:rPr lang="ja-JP" altLang="en-US" dirty="0"/>
              <a:t>しかし、コントローラサーバー側で不要なサービスを動作させないことで、特に </a:t>
            </a:r>
            <a:r>
              <a:rPr lang="en-US" altLang="ja-JP" dirty="0"/>
              <a:t>TCP </a:t>
            </a:r>
            <a:r>
              <a:rPr lang="ja-JP" altLang="en-US" dirty="0"/>
              <a:t>ポートを制限する必要はないということが分かり、現在では </a:t>
            </a:r>
            <a:r>
              <a:rPr lang="en-US" altLang="ja-JP" dirty="0"/>
              <a:t>RT1, RT2 </a:t>
            </a:r>
            <a:r>
              <a:rPr lang="ja-JP" altLang="en-US" dirty="0"/>
              <a:t>では何らセキュリティ設定を実施していない。</a:t>
            </a:r>
            <a:r>
              <a:rPr lang="en-US" altLang="ja-JP" dirty="0"/>
              <a:t>(</a:t>
            </a:r>
            <a:r>
              <a:rPr lang="ja-JP" altLang="en-US" dirty="0"/>
              <a:t>実験のため実施している時もある。</a:t>
            </a:r>
            <a:r>
              <a:rPr lang="en-US" altLang="ja-JP" dirty="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267</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10-3.</a:t>
            </a:r>
            <a:r>
              <a:rPr kumimoji="1" lang="ja-JP" altLang="en-US" sz="3200" dirty="0"/>
              <a:t> コントローラ用インターネット接続ルータのセキュリティ</a:t>
            </a:r>
          </a:p>
        </p:txBody>
      </p:sp>
    </p:spTree>
    <p:extLst>
      <p:ext uri="{BB962C8B-B14F-4D97-AF65-F5344CB8AC3E}">
        <p14:creationId xmlns:p14="http://schemas.microsoft.com/office/powerpoint/2010/main" val="399338136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a:t>中継ゲートウェイ用インターネット接続ルータ </a:t>
            </a:r>
            <a:r>
              <a:rPr lang="en-US" altLang="ja-JP" dirty="0"/>
              <a:t>(RT3, RT4, RT5) </a:t>
            </a:r>
            <a:r>
              <a:rPr lang="ja-JP" altLang="en-US" dirty="0"/>
              <a:t>のセキュリティ設定は、当初、</a:t>
            </a:r>
            <a:r>
              <a:rPr lang="en-US" altLang="ja-JP" dirty="0"/>
              <a:t>ACL </a:t>
            </a:r>
            <a:r>
              <a:rPr lang="ja-JP" altLang="en-US" dirty="0"/>
              <a:t>を厳重に設定して外部から必要なポート </a:t>
            </a:r>
            <a:r>
              <a:rPr lang="en-US" altLang="ja-JP" dirty="0"/>
              <a:t>(TCP 443, TCP 22) </a:t>
            </a:r>
            <a:r>
              <a:rPr lang="ja-JP" altLang="en-US" dirty="0"/>
              <a:t>のみ通すようにしていた。</a:t>
            </a:r>
          </a:p>
          <a:p>
            <a:r>
              <a:rPr lang="ja-JP" altLang="en-US" dirty="0"/>
              <a:t>しかし、中継ゲートウェイ側で不要なサービスを動作させないことで、特に </a:t>
            </a:r>
            <a:r>
              <a:rPr lang="en-US" altLang="ja-JP" dirty="0"/>
              <a:t>TCP </a:t>
            </a:r>
            <a:r>
              <a:rPr lang="ja-JP" altLang="en-US" dirty="0"/>
              <a:t>ポートを制限する必要はないということが分かり、現在では </a:t>
            </a:r>
            <a:r>
              <a:rPr lang="en-US" altLang="ja-JP" dirty="0"/>
              <a:t>RT3, RT4, RT5 </a:t>
            </a:r>
            <a:r>
              <a:rPr lang="ja-JP" altLang="en-US" dirty="0"/>
              <a:t>では何らセキュリティ設定を実施していない。</a:t>
            </a:r>
            <a:r>
              <a:rPr lang="en-US" altLang="ja-JP" dirty="0"/>
              <a:t>(</a:t>
            </a:r>
            <a:r>
              <a:rPr lang="ja-JP" altLang="en-US" dirty="0"/>
              <a:t>実験のため実施している時もある。</a:t>
            </a:r>
            <a:r>
              <a:rPr lang="en-US" altLang="ja-JP" dirty="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268</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10-4.</a:t>
            </a:r>
            <a:r>
              <a:rPr kumimoji="1" lang="ja-JP" altLang="en-US" sz="3200" dirty="0"/>
              <a:t> 中継ゲートウェイ用インターネット接続ルータのセキュリティ</a:t>
            </a:r>
          </a:p>
        </p:txBody>
      </p:sp>
    </p:spTree>
    <p:extLst>
      <p:ext uri="{BB962C8B-B14F-4D97-AF65-F5344CB8AC3E}">
        <p14:creationId xmlns:p14="http://schemas.microsoft.com/office/powerpoint/2010/main" val="330810926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3932542"/>
          </a:xfrm>
        </p:spPr>
        <p:txBody>
          <a:bodyPr>
            <a:normAutofit fontScale="92500" lnSpcReduction="20000"/>
          </a:bodyPr>
          <a:lstStyle/>
          <a:p>
            <a:r>
              <a:rPr kumimoji="1" lang="ja-JP" altLang="en-US" sz="2000" dirty="0"/>
              <a:t>コントローラ </a:t>
            </a:r>
            <a:r>
              <a:rPr kumimoji="1" lang="en-US" altLang="ja-JP" sz="2000" dirty="0"/>
              <a:t>1, </a:t>
            </a:r>
            <a:r>
              <a:rPr kumimoji="1" lang="ja-JP" altLang="en-US" sz="2000" dirty="0"/>
              <a:t>コントローラ </a:t>
            </a:r>
            <a:r>
              <a:rPr kumimoji="1" lang="en-US" altLang="ja-JP" sz="2000" dirty="0"/>
              <a:t>2 </a:t>
            </a:r>
            <a:r>
              <a:rPr kumimoji="1" lang="ja-JP" altLang="en-US" sz="2000" dirty="0"/>
              <a:t>のハードウェアは、同じ機種・パーツである。</a:t>
            </a:r>
            <a:endParaRPr kumimoji="1" lang="en-US" altLang="ja-JP" sz="2000" dirty="0"/>
          </a:p>
          <a:p>
            <a:pPr lvl="1"/>
            <a:r>
              <a:rPr lang="ja-JP" altLang="en-US" sz="1800" dirty="0"/>
              <a:t>本体</a:t>
            </a:r>
            <a:r>
              <a:rPr lang="en-US" altLang="ja-JP" sz="1800" dirty="0"/>
              <a:t>: </a:t>
            </a:r>
            <a:r>
              <a:rPr lang="pt-BR" altLang="ja-JP" sz="1800" dirty="0"/>
              <a:t>Fujitsu TX1310 M1 (Yahoo! </a:t>
            </a:r>
            <a:r>
              <a:rPr lang="ja-JP" altLang="en-US" sz="1800" dirty="0"/>
              <a:t>オークションで </a:t>
            </a:r>
            <a:r>
              <a:rPr lang="en-US" altLang="ja-JP" sz="1800" dirty="0"/>
              <a:t>3000 </a:t>
            </a:r>
            <a:r>
              <a:rPr lang="ja-JP" altLang="en-US" sz="1800" dirty="0"/>
              <a:t>円で購入した中古</a:t>
            </a:r>
            <a:r>
              <a:rPr lang="en-US" altLang="ja-JP" sz="1800" dirty="0"/>
              <a:t>)</a:t>
            </a:r>
            <a:endParaRPr lang="pt-BR" altLang="ja-JP" sz="1800" dirty="0"/>
          </a:p>
          <a:p>
            <a:pPr lvl="1"/>
            <a:r>
              <a:rPr lang="pt-BR" altLang="ja-JP" sz="1800" dirty="0"/>
              <a:t>CPU: Intel(R) Xeon(R) CPU E3-1226 v3 @ 3.30GHz (eBay </a:t>
            </a:r>
            <a:r>
              <a:rPr lang="ja-JP" altLang="en-US" sz="1800" dirty="0"/>
              <a:t>で </a:t>
            </a:r>
            <a:r>
              <a:rPr lang="en-US" altLang="ja-JP" sz="1800" dirty="0"/>
              <a:t>1 </a:t>
            </a:r>
            <a:r>
              <a:rPr lang="ja-JP" altLang="en-US" sz="1800" dirty="0"/>
              <a:t>万円で購入した中古</a:t>
            </a:r>
            <a:r>
              <a:rPr lang="en-US" altLang="ja-JP" sz="1800" dirty="0"/>
              <a:t>) </a:t>
            </a:r>
          </a:p>
          <a:p>
            <a:pPr lvl="1"/>
            <a:r>
              <a:rPr lang="pt-BR" altLang="ja-JP" sz="1800" dirty="0"/>
              <a:t>RAM: 32GB (</a:t>
            </a:r>
            <a:r>
              <a:rPr lang="ja-JP" altLang="en-US" sz="1800" dirty="0"/>
              <a:t>本来 </a:t>
            </a:r>
            <a:r>
              <a:rPr lang="en-US" altLang="ja-JP" sz="1800" dirty="0"/>
              <a:t>ECC </a:t>
            </a:r>
            <a:r>
              <a:rPr lang="ja-JP" altLang="en-US" sz="1800" dirty="0"/>
              <a:t>メモリが必要であるが、</a:t>
            </a:r>
            <a:r>
              <a:rPr lang="en-US" altLang="ja-JP" sz="1800" dirty="0"/>
              <a:t>Non-ECC </a:t>
            </a:r>
            <a:r>
              <a:rPr lang="ja-JP" altLang="en-US" sz="1800" dirty="0"/>
              <a:t>メモリを </a:t>
            </a:r>
            <a:r>
              <a:rPr lang="en-US" altLang="ja-JP" sz="1800" dirty="0"/>
              <a:t>Amazon </a:t>
            </a:r>
            <a:r>
              <a:rPr lang="ja-JP" altLang="en-US" sz="1800" dirty="0"/>
              <a:t>で半額で見つけたので、</a:t>
            </a:r>
            <a:r>
              <a:rPr lang="en-US" altLang="ja-JP" sz="1800" dirty="0"/>
              <a:t>Non-ECC </a:t>
            </a:r>
            <a:r>
              <a:rPr lang="ja-JP" altLang="en-US" sz="1800" dirty="0"/>
              <a:t>メモリを利用中</a:t>
            </a:r>
            <a:r>
              <a:rPr lang="en-US" altLang="ja-JP" sz="1800" dirty="0"/>
              <a:t>)</a:t>
            </a:r>
            <a:endParaRPr lang="pt-BR" altLang="ja-JP" sz="1800" dirty="0"/>
          </a:p>
          <a:p>
            <a:pPr lvl="1"/>
            <a:r>
              <a:rPr kumimoji="1" lang="pt-BR" altLang="ja-JP" sz="1800" dirty="0"/>
              <a:t>SSD 512GB x 1 </a:t>
            </a:r>
            <a:r>
              <a:rPr kumimoji="1" lang="ja-JP" altLang="en-US" sz="1800" dirty="0"/>
              <a:t>枚 </a:t>
            </a:r>
            <a:r>
              <a:rPr kumimoji="1" lang="en-US" altLang="ja-JP" sz="1800" dirty="0"/>
              <a:t>(Samsung </a:t>
            </a:r>
            <a:r>
              <a:rPr kumimoji="1" lang="ja-JP" altLang="en-US" sz="1800" dirty="0"/>
              <a:t>の一番安価なコンシューマ向けのもの</a:t>
            </a:r>
            <a:r>
              <a:rPr lang="en-US" altLang="ja-JP" sz="1800" dirty="0"/>
              <a:t>)</a:t>
            </a:r>
            <a:endParaRPr kumimoji="1" lang="en-US" altLang="ja-JP" sz="1800" dirty="0"/>
          </a:p>
          <a:p>
            <a:pPr lvl="1"/>
            <a:r>
              <a:rPr kumimoji="1" lang="ja-JP" altLang="en-US" sz="1800" dirty="0"/>
              <a:t>オンボード </a:t>
            </a:r>
            <a:r>
              <a:rPr kumimoji="1" lang="en-US" altLang="ja-JP" sz="1800" dirty="0"/>
              <a:t>NIC </a:t>
            </a:r>
            <a:r>
              <a:rPr kumimoji="1" lang="ja-JP" altLang="en-US" sz="1800" dirty="0"/>
              <a:t>が </a:t>
            </a:r>
            <a:r>
              <a:rPr kumimoji="1" lang="en-US" altLang="ja-JP" sz="1800" dirty="0"/>
              <a:t>2 </a:t>
            </a:r>
            <a:r>
              <a:rPr kumimoji="1" lang="ja-JP" altLang="en-US" sz="1800" dirty="0"/>
              <a:t>枚あり、</a:t>
            </a:r>
            <a:r>
              <a:rPr kumimoji="1" lang="en-US" altLang="ja-JP" sz="1800" dirty="0"/>
              <a:t>1 </a:t>
            </a:r>
            <a:r>
              <a:rPr kumimoji="1" lang="ja-JP" altLang="en-US" sz="1800" dirty="0"/>
              <a:t>枚をグローバル側、もう</a:t>
            </a:r>
            <a:r>
              <a:rPr lang="en-US" altLang="ja-JP" sz="1800" dirty="0"/>
              <a:t> 1</a:t>
            </a:r>
            <a:r>
              <a:rPr lang="ja-JP" altLang="en-US" sz="1800" dirty="0"/>
              <a:t> 枚を </a:t>
            </a:r>
            <a:r>
              <a:rPr lang="en-US" altLang="ja-JP" sz="1800" dirty="0"/>
              <a:t>DB </a:t>
            </a:r>
            <a:r>
              <a:rPr lang="ja-JP" altLang="en-US" sz="1800" dirty="0"/>
              <a:t>との接続用プライベート側としている。</a:t>
            </a:r>
            <a:endParaRPr kumimoji="1" lang="en-US" altLang="ja-JP" sz="1800" dirty="0"/>
          </a:p>
          <a:p>
            <a:r>
              <a:rPr kumimoji="1" lang="en-US" altLang="ja-JP" sz="2000" dirty="0"/>
              <a:t>OS </a:t>
            </a:r>
            <a:r>
              <a:rPr kumimoji="1" lang="ja-JP" altLang="en-US" sz="2000" dirty="0"/>
              <a:t>は、</a:t>
            </a:r>
            <a:r>
              <a:rPr kumimoji="1" lang="en-US" altLang="ja-JP" sz="2000" dirty="0"/>
              <a:t>Linux (Ubuntu 20.04) </a:t>
            </a:r>
            <a:r>
              <a:rPr kumimoji="1" lang="ja-JP" altLang="en-US" sz="2000" dirty="0"/>
              <a:t>である。</a:t>
            </a:r>
            <a:endParaRPr kumimoji="1" lang="en-US" altLang="ja-JP" sz="2000" dirty="0"/>
          </a:p>
          <a:p>
            <a:r>
              <a:rPr kumimoji="1" lang="ja-JP" altLang="en-US" sz="2000" dirty="0"/>
              <a:t>動作させている通信が発生するサービスは、</a:t>
            </a:r>
            <a:r>
              <a:rPr kumimoji="1" lang="en-US" altLang="ja-JP" sz="2000" dirty="0"/>
              <a:t>SSH </a:t>
            </a:r>
            <a:r>
              <a:rPr kumimoji="1" lang="ja-JP" altLang="en-US" sz="2000" dirty="0"/>
              <a:t>サーバーと、シン・テレワークシステム コントローラと、</a:t>
            </a:r>
            <a:r>
              <a:rPr kumimoji="1" lang="en-US" altLang="ja-JP" sz="2000" dirty="0" err="1"/>
              <a:t>ntpd</a:t>
            </a:r>
            <a:r>
              <a:rPr kumimoji="1" lang="en-US" altLang="ja-JP" sz="2000" dirty="0"/>
              <a:t> </a:t>
            </a:r>
            <a:r>
              <a:rPr kumimoji="1" lang="ja-JP" altLang="en-US" sz="2000" dirty="0"/>
              <a:t>と、</a:t>
            </a:r>
            <a:r>
              <a:rPr lang="en-US" altLang="ja-JP" sz="2000" dirty="0" err="1"/>
              <a:t>snmpd</a:t>
            </a:r>
            <a:r>
              <a:rPr kumimoji="1" lang="en-US" altLang="ja-JP" sz="2000" dirty="0"/>
              <a:t> </a:t>
            </a:r>
            <a:r>
              <a:rPr kumimoji="1" lang="ja-JP" altLang="en-US" sz="2000" dirty="0"/>
              <a:t>の </a:t>
            </a:r>
            <a:r>
              <a:rPr kumimoji="1" lang="en-US" altLang="ja-JP" sz="2000" dirty="0"/>
              <a:t>4 </a:t>
            </a:r>
            <a:r>
              <a:rPr kumimoji="1" lang="ja-JP" altLang="en-US" sz="2000" dirty="0"/>
              <a:t>つである。このうち、インターネットからアクセスできるのはシン・テレワークシステムのコントローラのみである。</a:t>
            </a:r>
            <a:endParaRPr kumimoji="1" lang="en-US" altLang="ja-JP" sz="2000" dirty="0"/>
          </a:p>
          <a:p>
            <a:r>
              <a:rPr kumimoji="1" lang="ja-JP" altLang="en-US" sz="2000" dirty="0"/>
              <a:t>なお、時々デバッグのために、</a:t>
            </a:r>
            <a:r>
              <a:rPr kumimoji="1" lang="en-US" altLang="ja-JP" sz="2000" dirty="0"/>
              <a:t>SAMBA </a:t>
            </a:r>
            <a:r>
              <a:rPr kumimoji="1" lang="ja-JP" altLang="en-US" sz="2000" dirty="0"/>
              <a:t>を起動することがある。</a:t>
            </a:r>
            <a:r>
              <a:rPr kumimoji="1" lang="en-US" altLang="ja-JP" sz="2000" dirty="0"/>
              <a:t>(</a:t>
            </a:r>
            <a:r>
              <a:rPr kumimoji="1" lang="ja-JP" altLang="en-US" sz="2000" dirty="0"/>
              <a:t>シン・テレワークシステムとは無関係である。</a:t>
            </a:r>
            <a:r>
              <a:rPr kumimoji="1" lang="en-US" altLang="ja-JP" sz="2000" dirty="0"/>
              <a:t>)</a:t>
            </a:r>
          </a:p>
          <a:p>
            <a:r>
              <a:rPr lang="en-US" altLang="ja-JP" sz="2000" dirty="0"/>
              <a:t>SSH </a:t>
            </a:r>
            <a:r>
              <a:rPr lang="ja-JP" altLang="en-US" sz="2000" dirty="0"/>
              <a:t>によるメンテナンスや、</a:t>
            </a:r>
            <a:r>
              <a:rPr lang="en-US" altLang="ja-JP" sz="2000" dirty="0"/>
              <a:t>SNMP </a:t>
            </a:r>
            <a:r>
              <a:rPr lang="ja-JP" altLang="en-US" sz="2000" dirty="0"/>
              <a:t>によるトラフィック状態等の取得は、プライベート </a:t>
            </a:r>
            <a:r>
              <a:rPr lang="en-US" altLang="ja-JP" sz="2000" dirty="0"/>
              <a:t>IP </a:t>
            </a:r>
            <a:r>
              <a:rPr lang="ja-JP" altLang="en-US" sz="2000" dirty="0"/>
              <a:t>を用いている。</a:t>
            </a:r>
            <a:endParaRPr lang="en-US" altLang="ja-JP" sz="2000" dirty="0"/>
          </a:p>
          <a:p>
            <a:r>
              <a:rPr lang="ja-JP" altLang="en-US" sz="2000" dirty="0"/>
              <a:t>バックアップは、一切取得していない。</a:t>
            </a:r>
            <a:endParaRPr lang="en-US" altLang="ja-JP" sz="2000" dirty="0"/>
          </a:p>
          <a:p>
            <a:r>
              <a:rPr lang="en-US" altLang="ja-JP" sz="2000" dirty="0" err="1"/>
              <a:t>iptables</a:t>
            </a:r>
            <a:r>
              <a:rPr lang="en-US" altLang="ja-JP" sz="2000" dirty="0"/>
              <a:t> </a:t>
            </a:r>
            <a:r>
              <a:rPr lang="ja-JP" altLang="en-US" sz="2000" dirty="0"/>
              <a:t>の設定は、以下のように実施している。</a:t>
            </a:r>
            <a:endParaRPr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10-5. </a:t>
            </a:r>
            <a:r>
              <a:rPr kumimoji="1" lang="ja-JP" altLang="en-US" sz="3600" dirty="0"/>
              <a:t>コントローラ </a:t>
            </a:r>
            <a:r>
              <a:rPr kumimoji="1" lang="en-US" altLang="ja-JP" sz="3600" dirty="0"/>
              <a:t>1, </a:t>
            </a:r>
            <a:r>
              <a:rPr kumimoji="1" lang="ja-JP" altLang="en-US" sz="3600" dirty="0"/>
              <a:t>コントローラ </a:t>
            </a:r>
            <a:r>
              <a:rPr kumimoji="1" lang="en-US" altLang="ja-JP" sz="3600" dirty="0"/>
              <a:t>2 </a:t>
            </a:r>
            <a:r>
              <a:rPr kumimoji="1" lang="ja-JP" altLang="en-US" sz="3600" dirty="0"/>
              <a:t>の構成とセキュリティ</a:t>
            </a:r>
          </a:p>
        </p:txBody>
      </p:sp>
      <p:sp>
        <p:nvSpPr>
          <p:cNvPr id="5" name="テキスト ボックス 4"/>
          <p:cNvSpPr txBox="1"/>
          <p:nvPr/>
        </p:nvSpPr>
        <p:spPr>
          <a:xfrm>
            <a:off x="682710" y="5156021"/>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1414</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OUTPUT -o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1414</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22,23,135,136,137,138,139,445,3333,3389 -j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161,135,136,137,138,139,445 -j DROP</a:t>
            </a:r>
          </a:p>
        </p:txBody>
      </p:sp>
    </p:spTree>
    <p:extLst>
      <p:ext uri="{BB962C8B-B14F-4D97-AF65-F5344CB8AC3E}">
        <p14:creationId xmlns:p14="http://schemas.microsoft.com/office/powerpoint/2010/main" val="17482180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sz="2400" dirty="0"/>
              <a:t>ソフトウェアのバージョンごとの更新履歴・機能追加・バグ修正の履歴・既知の制限事項</a:t>
            </a:r>
            <a:r>
              <a:rPr lang="en-US" altLang="ja-JP" sz="2400" dirty="0"/>
              <a:t>/</a:t>
            </a:r>
            <a:r>
              <a:rPr lang="ja-JP" altLang="en-US" sz="2400" dirty="0"/>
              <a:t>仕様 </a:t>
            </a:r>
            <a:r>
              <a:rPr lang="en-US" altLang="ja-JP" sz="2400" dirty="0"/>
              <a:t>(</a:t>
            </a:r>
            <a:r>
              <a:rPr lang="ja-JP" altLang="en-US" sz="2400" dirty="0"/>
              <a:t>既知の制限事項はすべてのバージョンに対して適用されるものもあります。</a:t>
            </a:r>
            <a:r>
              <a:rPr lang="en-US" altLang="ja-JP" sz="2400" dirty="0"/>
              <a:t>) </a:t>
            </a:r>
            <a:r>
              <a:rPr lang="ja-JP" altLang="en-US" sz="2400" dirty="0"/>
              <a:t>は、以下の </a:t>
            </a:r>
            <a:r>
              <a:rPr lang="en-US" altLang="ja-JP" sz="2400" dirty="0"/>
              <a:t>URL </a:t>
            </a:r>
            <a:r>
              <a:rPr lang="ja-JP" altLang="en-US" sz="2400" dirty="0"/>
              <a:t>のテキストファイル </a:t>
            </a:r>
            <a:r>
              <a:rPr lang="en-US" altLang="ja-JP" sz="2400" dirty="0"/>
              <a:t>(README.md) </a:t>
            </a:r>
            <a:r>
              <a:rPr lang="ja-JP" altLang="en-US" sz="2400" dirty="0"/>
              <a:t>に記載されています。</a:t>
            </a:r>
            <a:br>
              <a:rPr lang="en-US" altLang="ja-JP" sz="2400" dirty="0"/>
            </a:br>
            <a:r>
              <a:rPr lang="ja-JP" altLang="en-US" sz="2400" dirty="0"/>
              <a:t>本ドキュメントをお読みいただく前</a:t>
            </a:r>
            <a:r>
              <a:rPr lang="en-US" altLang="ja-JP" sz="2400" dirty="0"/>
              <a:t>/</a:t>
            </a:r>
            <a:r>
              <a:rPr lang="ja-JP" altLang="en-US" sz="2400" dirty="0"/>
              <a:t>本ソフトウェアをご利用いただく前に、必ずご参照ください。</a:t>
            </a:r>
            <a:endParaRPr lang="en-US" altLang="ja-JP" sz="2400" dirty="0"/>
          </a:p>
          <a:p>
            <a:pPr lvl="1"/>
            <a:r>
              <a:rPr lang="en-US" altLang="ja-JP" sz="2000" b="1" u="sng">
                <a:solidFill>
                  <a:srgbClr val="0000FF"/>
                </a:solidFill>
              </a:rPr>
              <a:t>https://github.com/IPA-CyberLab/IPA-DN-Ultra/blob/master/README.md</a:t>
            </a:r>
          </a:p>
          <a:p>
            <a:pPr lvl="1"/>
            <a:r>
              <a:rPr lang="en-US" altLang="ja-JP" sz="2000" b="1" u="sng">
                <a:solidFill>
                  <a:srgbClr val="0000FF"/>
                </a:solidFill>
              </a:rPr>
              <a:t>https://github.com/IPA-CyberLab/IPA-DN-Docs/</a:t>
            </a:r>
            <a:br>
              <a:rPr lang="en-US" altLang="ja-JP" sz="2000" b="1" dirty="0"/>
            </a:br>
            <a:r>
              <a:rPr lang="ja-JP" altLang="en-US" sz="2000" b="1" dirty="0"/>
              <a:t>制限事項</a:t>
            </a:r>
            <a:r>
              <a:rPr lang="en-US" altLang="ja-JP" sz="2000" b="1" dirty="0"/>
              <a:t>/</a:t>
            </a:r>
            <a:r>
              <a:rPr lang="ja-JP" altLang="en-US" sz="2000" b="1" dirty="0"/>
              <a:t>仕様が記載されていますので、十分注意深くお読みください。</a:t>
            </a:r>
            <a:endParaRPr lang="en-US" altLang="ja-JP" sz="2000" b="1" dirty="0"/>
          </a:p>
          <a:p>
            <a:r>
              <a:rPr lang="ja-JP" altLang="en-US" sz="2400" dirty="0"/>
              <a:t>既知の制限事項</a:t>
            </a:r>
            <a:r>
              <a:rPr lang="en-US" altLang="ja-JP" sz="2400" dirty="0"/>
              <a:t>/</a:t>
            </a:r>
            <a:r>
              <a:rPr lang="ja-JP" altLang="en-US" sz="2400" dirty="0"/>
              <a:t>仕様が記載されている場合、その項目は、開発チームが長期的に改善に努めているものの、現在のバージョンでは制限事項が存在するため、ユーザーにより回避する必要があることを示しています。</a:t>
            </a:r>
            <a:endParaRPr lang="en-US" altLang="ja-JP" sz="2400" dirty="0"/>
          </a:p>
          <a:p>
            <a:pPr lvl="1"/>
            <a:r>
              <a:rPr lang="ja-JP" altLang="en-US" sz="2000" dirty="0"/>
              <a:t>たとえば、上記 </a:t>
            </a:r>
            <a:r>
              <a:rPr lang="en-US" altLang="ja-JP" sz="2000" dirty="0"/>
              <a:t>README </a:t>
            </a:r>
            <a:r>
              <a:rPr lang="ja-JP" altLang="en-US" sz="2000" dirty="0"/>
              <a:t>ファイルに記載のあるとおり、「ユーザーモード リモートデスクトップ」において「</a:t>
            </a:r>
            <a:r>
              <a:rPr lang="ja-JP" altLang="en-US" sz="2000" dirty="0" err="1"/>
              <a:t>かな</a:t>
            </a:r>
            <a:r>
              <a:rPr lang="ja-JP" altLang="en-US" sz="2000" dirty="0"/>
              <a:t>入力」を行なう際に、特定の文字が入力できないという制限事項があります。この制限事項を回避するためには、ユーザーはその文字を入力する際に一時的に「ローマ字入力」にモードを変更したり、 「ユーザーモード リモートデスクトップ」ではなく「システムモード リモートデスクトップ」を使用したりする等の回避策を自ら講じる必要があります。</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2-9. </a:t>
            </a:r>
            <a:r>
              <a:rPr kumimoji="1" lang="ja-JP" altLang="en-US" dirty="0"/>
              <a:t>既知の制限事項</a:t>
            </a:r>
            <a:r>
              <a:rPr kumimoji="1" lang="en-US" altLang="ja-JP" dirty="0"/>
              <a:t>/</a:t>
            </a:r>
            <a:r>
              <a:rPr kumimoji="1" lang="ja-JP" altLang="en-US" dirty="0"/>
              <a:t>仕様について</a:t>
            </a:r>
          </a:p>
        </p:txBody>
      </p:sp>
    </p:spTree>
    <p:extLst>
      <p:ext uri="{BB962C8B-B14F-4D97-AF65-F5344CB8AC3E}">
        <p14:creationId xmlns:p14="http://schemas.microsoft.com/office/powerpoint/2010/main" val="276916702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10-6. </a:t>
            </a:r>
            <a:r>
              <a:rPr kumimoji="1" lang="ja-JP" altLang="en-US" dirty="0"/>
              <a:t>データベースサーバーの構成</a:t>
            </a:r>
            <a:r>
              <a:rPr lang="ja-JP" altLang="en-US" dirty="0"/>
              <a:t>とセキュリティ</a:t>
            </a:r>
            <a:endParaRPr kumimoji="1" lang="ja-JP" altLang="en-US" dirty="0"/>
          </a:p>
        </p:txBody>
      </p:sp>
      <p:sp>
        <p:nvSpPr>
          <p:cNvPr id="6" name="テキスト ボックス 5"/>
          <p:cNvSpPr txBox="1"/>
          <p:nvPr/>
        </p:nvSpPr>
        <p:spPr>
          <a:xfrm>
            <a:off x="512380" y="1033764"/>
            <a:ext cx="11616558" cy="5946243"/>
          </a:xfrm>
          <a:prstGeom prst="rect">
            <a:avLst/>
          </a:prstGeom>
          <a:noFill/>
        </p:spPr>
        <p:txBody>
          <a:bodyPr wrap="square" rtlCol="0">
            <a:spAutoFit/>
          </a:bodyPr>
          <a:lstStyle/>
          <a:p>
            <a:pPr marL="171450" indent="-171450">
              <a:lnSpc>
                <a:spcPct val="120000"/>
              </a:lnSpc>
              <a:buFont typeface="Arial" panose="020B0604020202020204" pitchFamily="34" charset="0"/>
              <a:buChar char="•"/>
            </a:pPr>
            <a:r>
              <a:rPr lang="ja-JP" altLang="en-US" sz="1200" dirty="0"/>
              <a:t>データベースサーバーのハードウェアは、コントローラ </a:t>
            </a:r>
            <a:r>
              <a:rPr lang="en-US" altLang="ja-JP" sz="1200" dirty="0"/>
              <a:t>1, 2 </a:t>
            </a:r>
            <a:r>
              <a:rPr lang="ja-JP" altLang="en-US" sz="1200" dirty="0"/>
              <a:t>とほぼ同じである。</a:t>
            </a:r>
            <a:endParaRPr lang="en-US" altLang="ja-JP" sz="1200" dirty="0"/>
          </a:p>
          <a:p>
            <a:pPr marL="628650" lvl="1" indent="-171450">
              <a:lnSpc>
                <a:spcPct val="120000"/>
              </a:lnSpc>
              <a:buFont typeface="Arial" panose="020B0604020202020204" pitchFamily="34" charset="0"/>
              <a:buChar char="•"/>
            </a:pPr>
            <a:r>
              <a:rPr lang="ja-JP" altLang="en-US" sz="1100" dirty="0"/>
              <a:t>本体</a:t>
            </a:r>
            <a:r>
              <a:rPr lang="en-US" altLang="ja-JP" sz="1100" dirty="0"/>
              <a:t>: </a:t>
            </a:r>
            <a:r>
              <a:rPr lang="pt-BR" altLang="ja-JP" sz="1100" dirty="0"/>
              <a:t>Fujitsu TX1310 M1 (Yahoo! </a:t>
            </a:r>
            <a:r>
              <a:rPr lang="ja-JP" altLang="en-US" sz="1100" dirty="0"/>
              <a:t>オークションで </a:t>
            </a:r>
            <a:r>
              <a:rPr lang="en-US" altLang="ja-JP" sz="1100" dirty="0"/>
              <a:t>3000 </a:t>
            </a:r>
            <a:r>
              <a:rPr lang="ja-JP" altLang="en-US" sz="1100" dirty="0"/>
              <a:t>円で購入した中古</a:t>
            </a:r>
            <a:r>
              <a:rPr lang="en-US" altLang="ja-JP" sz="1100" dirty="0"/>
              <a:t>)</a:t>
            </a:r>
            <a:r>
              <a:rPr lang="ja-JP" altLang="en-US" sz="1100" dirty="0" err="1"/>
              <a:t>、</a:t>
            </a:r>
            <a:r>
              <a:rPr lang="pt-BR" altLang="ja-JP" sz="1100" dirty="0"/>
              <a:t>CPU: Intel(R) Xeon(R) CPU E3-1226 v3 @ 3.30GHz (eBay </a:t>
            </a:r>
            <a:r>
              <a:rPr lang="ja-JP" altLang="en-US" sz="1100" dirty="0"/>
              <a:t>で </a:t>
            </a:r>
            <a:r>
              <a:rPr lang="en-US" altLang="ja-JP" sz="1100" dirty="0"/>
              <a:t>1 </a:t>
            </a:r>
            <a:r>
              <a:rPr lang="ja-JP" altLang="en-US" sz="1100" dirty="0"/>
              <a:t>万円で購入した中古</a:t>
            </a:r>
            <a:r>
              <a:rPr lang="en-US" altLang="ja-JP" sz="1100" dirty="0"/>
              <a:t>) </a:t>
            </a:r>
          </a:p>
          <a:p>
            <a:pPr marL="628650" lvl="1" indent="-171450">
              <a:lnSpc>
                <a:spcPct val="120000"/>
              </a:lnSpc>
              <a:buFont typeface="Arial" panose="020B0604020202020204" pitchFamily="34" charset="0"/>
              <a:buChar char="•"/>
            </a:pPr>
            <a:r>
              <a:rPr lang="pt-BR" altLang="ja-JP" sz="1100" dirty="0"/>
              <a:t>RAM: 8GB RCC </a:t>
            </a:r>
            <a:r>
              <a:rPr lang="ja-JP" altLang="en-US" sz="1100" dirty="0"/>
              <a:t>メモリ</a:t>
            </a:r>
            <a:endParaRPr lang="pt-BR" altLang="ja-JP" sz="1100" dirty="0"/>
          </a:p>
          <a:p>
            <a:pPr marL="628650" lvl="1" indent="-171450">
              <a:lnSpc>
                <a:spcPct val="120000"/>
              </a:lnSpc>
              <a:buFont typeface="Arial" panose="020B0604020202020204" pitchFamily="34" charset="0"/>
              <a:buChar char="•"/>
            </a:pPr>
            <a:r>
              <a:rPr lang="pt-BR" altLang="ja-JP" sz="1100" dirty="0"/>
              <a:t>SSD 512GB x 2 </a:t>
            </a:r>
            <a:r>
              <a:rPr lang="ja-JP" altLang="en-US" sz="1100" dirty="0"/>
              <a:t>枚 </a:t>
            </a:r>
            <a:r>
              <a:rPr lang="en-US" altLang="ja-JP" sz="1100" dirty="0"/>
              <a:t>(Samsung </a:t>
            </a:r>
            <a:r>
              <a:rPr lang="ja-JP" altLang="en-US" sz="1100" dirty="0"/>
              <a:t>の一番安価なコンシューマ向けのもの</a:t>
            </a:r>
            <a:r>
              <a:rPr lang="en-US" altLang="ja-JP" sz="1100" dirty="0"/>
              <a:t>)</a:t>
            </a:r>
            <a:r>
              <a:rPr lang="ja-JP" altLang="en-US" sz="1100" dirty="0" err="1"/>
              <a:t>。</a:t>
            </a:r>
            <a:r>
              <a:rPr lang="en-US" altLang="ja-JP" sz="1100" dirty="0"/>
              <a:t>1 </a:t>
            </a:r>
            <a:r>
              <a:rPr lang="ja-JP" altLang="en-US" sz="1100" dirty="0"/>
              <a:t>枚目を </a:t>
            </a:r>
            <a:r>
              <a:rPr lang="en-US" altLang="ja-JP" sz="1100" dirty="0"/>
              <a:t>C:\ </a:t>
            </a:r>
            <a:r>
              <a:rPr lang="ja-JP" altLang="en-US" sz="1100" dirty="0"/>
              <a:t>ドライブ、</a:t>
            </a:r>
            <a:r>
              <a:rPr lang="en-US" altLang="ja-JP" sz="1100" dirty="0"/>
              <a:t>2 </a:t>
            </a:r>
            <a:r>
              <a:rPr lang="ja-JP" altLang="en-US" sz="1100" dirty="0"/>
              <a:t>枚目を </a:t>
            </a:r>
            <a:r>
              <a:rPr lang="en-US" altLang="ja-JP" sz="1100" dirty="0"/>
              <a:t>D:\ </a:t>
            </a:r>
            <a:r>
              <a:rPr lang="ja-JP" altLang="en-US" sz="1100" dirty="0"/>
              <a:t>ドライブとして、データベースの物理データを </a:t>
            </a:r>
            <a:r>
              <a:rPr lang="en-US" altLang="ja-JP" sz="1100" dirty="0"/>
              <a:t>D:\ </a:t>
            </a:r>
            <a:r>
              <a:rPr lang="ja-JP" altLang="en-US" sz="1100" dirty="0"/>
              <a:t>ドライブにおいている。</a:t>
            </a:r>
            <a:endParaRPr lang="en-US" altLang="ja-JP" sz="1100" dirty="0"/>
          </a:p>
          <a:p>
            <a:pPr marL="628650" lvl="1" indent="-171450">
              <a:lnSpc>
                <a:spcPct val="120000"/>
              </a:lnSpc>
              <a:buFont typeface="Arial" panose="020B0604020202020204" pitchFamily="34" charset="0"/>
              <a:buChar char="•"/>
            </a:pPr>
            <a:r>
              <a:rPr lang="ja-JP" altLang="en-US" sz="1100" dirty="0"/>
              <a:t>東芝の </a:t>
            </a:r>
            <a:r>
              <a:rPr lang="en-US" altLang="ja-JP" sz="1100" dirty="0"/>
              <a:t>4TB </a:t>
            </a:r>
            <a:r>
              <a:rPr lang="ja-JP" altLang="en-US" sz="1100" dirty="0"/>
              <a:t>の </a:t>
            </a:r>
            <a:r>
              <a:rPr lang="en-US" altLang="ja-JP" sz="1100" dirty="0"/>
              <a:t>HDD </a:t>
            </a:r>
            <a:r>
              <a:rPr lang="ja-JP" altLang="en-US" sz="1100" dirty="0"/>
              <a:t>を </a:t>
            </a:r>
            <a:r>
              <a:rPr lang="en-US" altLang="ja-JP" sz="1100" dirty="0"/>
              <a:t>1 </a:t>
            </a:r>
            <a:r>
              <a:rPr lang="ja-JP" altLang="en-US" sz="1100" dirty="0"/>
              <a:t>枚挿しており、</a:t>
            </a:r>
            <a:r>
              <a:rPr lang="en-US" altLang="ja-JP" sz="1100" dirty="0"/>
              <a:t>F:\ </a:t>
            </a:r>
            <a:r>
              <a:rPr lang="ja-JP" altLang="en-US" sz="1100" dirty="0"/>
              <a:t>ドライブとし、システム全体のバックアップおよびデータベースのバックアップを置いている。</a:t>
            </a:r>
          </a:p>
          <a:p>
            <a:pPr marL="628650" lvl="1" indent="-171450">
              <a:lnSpc>
                <a:spcPct val="120000"/>
              </a:lnSpc>
              <a:buFont typeface="Arial" panose="020B0604020202020204" pitchFamily="34" charset="0"/>
              <a:buChar char="•"/>
            </a:pPr>
            <a:r>
              <a:rPr lang="en-US" altLang="ja-JP" sz="1100" dirty="0"/>
              <a:t>F:\ </a:t>
            </a:r>
            <a:r>
              <a:rPr lang="ja-JP" altLang="en-US" sz="1100" dirty="0"/>
              <a:t>ドライブに取得したバックアップと同内容のものを、ネットワークを経由して </a:t>
            </a:r>
            <a:r>
              <a:rPr lang="en-US" altLang="ja-JP" sz="1100" dirty="0"/>
              <a:t>NAS </a:t>
            </a:r>
            <a:r>
              <a:rPr lang="ja-JP" altLang="en-US" sz="1100" dirty="0"/>
              <a:t>にコピーして定期的に取得している。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データベースのバックアップは </a:t>
            </a:r>
            <a:r>
              <a:rPr lang="en-US" altLang="ja-JP" sz="1100" dirty="0"/>
              <a:t>24 </a:t>
            </a:r>
            <a:r>
              <a:rPr lang="ja-JP" altLang="en-US" sz="1100" dirty="0"/>
              <a:t>時間に </a:t>
            </a:r>
            <a:r>
              <a:rPr lang="en-US" altLang="ja-JP" sz="1100" dirty="0"/>
              <a:t>1 </a:t>
            </a:r>
            <a:r>
              <a:rPr lang="ja-JP" altLang="en-US" sz="1100" dirty="0"/>
              <a:t>回取得している。システムのバックアップは </a:t>
            </a:r>
            <a:r>
              <a:rPr lang="en-US" altLang="ja-JP" sz="1100" dirty="0"/>
              <a:t>1</a:t>
            </a:r>
            <a:r>
              <a:rPr lang="ja-JP" altLang="en-US" sz="1100" dirty="0"/>
              <a:t> 週間に </a:t>
            </a:r>
            <a:r>
              <a:rPr lang="en-US" altLang="ja-JP" sz="1100" dirty="0"/>
              <a:t>1 </a:t>
            </a:r>
            <a:r>
              <a:rPr lang="ja-JP" altLang="en-US" sz="1100" dirty="0"/>
              <a:t>回取得している。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プライベート </a:t>
            </a:r>
            <a:r>
              <a:rPr lang="en-US" altLang="ja-JP" sz="1100" dirty="0"/>
              <a:t>IP </a:t>
            </a:r>
            <a:r>
              <a:rPr lang="ja-JP" altLang="en-US" sz="1100" dirty="0"/>
              <a:t>アドレスのみを有している。</a:t>
            </a:r>
            <a:endParaRPr lang="en-US" altLang="ja-JP" sz="1100" dirty="0"/>
          </a:p>
          <a:p>
            <a:pPr marL="171450" indent="-171450">
              <a:lnSpc>
                <a:spcPct val="120000"/>
              </a:lnSpc>
              <a:buFont typeface="Arial" panose="020B0604020202020204" pitchFamily="34" charset="0"/>
              <a:buChar char="•"/>
            </a:pPr>
            <a:r>
              <a:rPr lang="en-US" altLang="ja-JP" sz="1200" dirty="0"/>
              <a:t>OS </a:t>
            </a:r>
            <a:r>
              <a:rPr lang="ja-JP" altLang="en-US" sz="1200" dirty="0"/>
              <a:t>は、</a:t>
            </a:r>
            <a:r>
              <a:rPr lang="en-US" altLang="ja-JP" sz="1200" dirty="0"/>
              <a:t>Windows Server 2019 </a:t>
            </a:r>
            <a:r>
              <a:rPr lang="ja-JP" altLang="en-US" sz="1200" dirty="0"/>
              <a:t>である。</a:t>
            </a:r>
            <a:r>
              <a:rPr lang="en-US" altLang="ja-JP" sz="1200" dirty="0"/>
              <a:t>Linux </a:t>
            </a:r>
            <a:r>
              <a:rPr lang="ja-JP" altLang="en-US" sz="1200" dirty="0"/>
              <a:t>でもよいのであるが、コントローラが </a:t>
            </a:r>
            <a:r>
              <a:rPr lang="en-US" altLang="ja-JP" sz="1200" dirty="0"/>
              <a:t>Linux </a:t>
            </a:r>
            <a:r>
              <a:rPr lang="ja-JP" altLang="en-US" sz="1200" dirty="0"/>
              <a:t>であるので、多様性を生じさせたほうが面白いということで、</a:t>
            </a:r>
            <a:r>
              <a:rPr lang="en-US" altLang="ja-JP" sz="1200" dirty="0"/>
              <a:t>DB </a:t>
            </a:r>
            <a:r>
              <a:rPr lang="ja-JP" altLang="en-US" sz="1200" dirty="0"/>
              <a:t>は </a:t>
            </a:r>
            <a:r>
              <a:rPr lang="en-US" altLang="ja-JP" sz="1200" dirty="0"/>
              <a:t>Windows </a:t>
            </a:r>
            <a:r>
              <a:rPr lang="ja-JP" altLang="en-US" sz="1200" dirty="0"/>
              <a:t>にしている。</a:t>
            </a:r>
            <a:endParaRPr lang="en-US" altLang="ja-JP" sz="1200" dirty="0"/>
          </a:p>
          <a:p>
            <a:pPr marL="171450" indent="-171450">
              <a:lnSpc>
                <a:spcPct val="120000"/>
              </a:lnSpc>
              <a:buFont typeface="Arial" panose="020B0604020202020204" pitchFamily="34" charset="0"/>
              <a:buChar char="•"/>
            </a:pPr>
            <a:r>
              <a:rPr lang="en-US" altLang="ja-JP" sz="1200" dirty="0"/>
              <a:t>OS </a:t>
            </a:r>
            <a:r>
              <a:rPr lang="ja-JP" altLang="en-US" sz="1200" dirty="0"/>
              <a:t>および </a:t>
            </a:r>
            <a:r>
              <a:rPr lang="en-US" altLang="ja-JP" sz="1200" dirty="0"/>
              <a:t>SQL Server 2019 Express </a:t>
            </a:r>
            <a:r>
              <a:rPr lang="ja-JP" altLang="en-US" sz="1200" dirty="0"/>
              <a:t>は、</a:t>
            </a:r>
            <a:r>
              <a:rPr lang="en-US" altLang="ja-JP" sz="1200" dirty="0"/>
              <a:t>Microsoft Update </a:t>
            </a:r>
            <a:r>
              <a:rPr lang="ja-JP" altLang="en-US" sz="1200" dirty="0"/>
              <a:t>により、セキュリティパッチを自動更新する設定としている。</a:t>
            </a:r>
            <a:endParaRPr lang="en-US" altLang="ja-JP" sz="1200" dirty="0"/>
          </a:p>
          <a:p>
            <a:pPr marL="171450" indent="-171450">
              <a:lnSpc>
                <a:spcPct val="120000"/>
              </a:lnSpc>
              <a:buFont typeface="Arial" panose="020B0604020202020204" pitchFamily="34" charset="0"/>
              <a:buChar char="•"/>
            </a:pPr>
            <a:r>
              <a:rPr lang="en-US" altLang="ja-JP" sz="1200" dirty="0"/>
              <a:t>SNMP </a:t>
            </a:r>
            <a:r>
              <a:rPr lang="ja-JP" altLang="en-US" sz="1200" dirty="0"/>
              <a:t>で監視をしている。イベントログを </a:t>
            </a:r>
            <a:r>
              <a:rPr lang="en-US" altLang="ja-JP" sz="1200" dirty="0"/>
              <a:t>Syslog </a:t>
            </a:r>
            <a:r>
              <a:rPr lang="ja-JP" altLang="en-US" sz="1200" dirty="0"/>
              <a:t>に変換し監視をしている。ログ監視ツールは、自作している。何かおかしなイベントが発生すると、</a:t>
            </a:r>
            <a:r>
              <a:rPr lang="en-US" altLang="ja-JP" sz="1200" dirty="0"/>
              <a:t>1 </a:t>
            </a:r>
            <a:r>
              <a:rPr lang="ja-JP" altLang="en-US" sz="1200" dirty="0"/>
              <a:t>分以内にスマートフォンに通知がくる。</a:t>
            </a:r>
            <a:endParaRPr lang="en-US" altLang="ja-JP" sz="1200" dirty="0"/>
          </a:p>
          <a:p>
            <a:pPr marL="171450" indent="-171450">
              <a:lnSpc>
                <a:spcPct val="120000"/>
              </a:lnSpc>
              <a:buFont typeface="Arial" panose="020B0604020202020204" pitchFamily="34" charset="0"/>
              <a:buChar char="•"/>
            </a:pPr>
            <a:r>
              <a:rPr lang="ja-JP" altLang="en-US" sz="1200" dirty="0"/>
              <a:t>基本的に、インターネットからアクセスできないようになっている。パッチの取得のために、インターネットと接続することがあるが、ステートフル・ファイアウォールにより、本サーバーから始動する</a:t>
            </a:r>
            <a:r>
              <a:rPr lang="en-US" altLang="ja-JP" sz="1200" dirty="0"/>
              <a:t> Microsoft Update </a:t>
            </a:r>
            <a:r>
              <a:rPr lang="ja-JP" altLang="en-US" sz="1200" dirty="0"/>
              <a:t>の通信が行なわれるのみである。インターネットを始動とする攻撃を受けることはない。</a:t>
            </a:r>
            <a:endParaRPr lang="en-US" altLang="ja-JP" sz="1200" dirty="0"/>
          </a:p>
          <a:p>
            <a:pPr marL="171450" indent="-171450">
              <a:lnSpc>
                <a:spcPct val="120000"/>
              </a:lnSpc>
              <a:buFont typeface="Arial" panose="020B0604020202020204" pitchFamily="34" charset="0"/>
              <a:buChar char="•"/>
            </a:pPr>
            <a:r>
              <a:rPr lang="ja-JP" altLang="en-US" sz="1200" dirty="0"/>
              <a:t>「</a:t>
            </a:r>
            <a:r>
              <a:rPr lang="en-US" altLang="ja-JP" sz="1200" dirty="0"/>
              <a:t>SoftEther VPN </a:t>
            </a:r>
            <a:r>
              <a:rPr lang="ja-JP" altLang="en-US" sz="1200" dirty="0"/>
              <a:t>のような、内側から外側に対して通信を始動する恐ろしいツールが利用されると、</a:t>
            </a:r>
            <a:r>
              <a:rPr lang="en-US" altLang="ja-JP" sz="1200" dirty="0"/>
              <a:t>FW </a:t>
            </a:r>
            <a:r>
              <a:rPr lang="ja-JP" altLang="en-US" sz="1200" dirty="0"/>
              <a:t>が無効化され、外からの任意の通信を受けてしまうのではないか？」という指摘は、十分了解している。我々は、</a:t>
            </a:r>
            <a:r>
              <a:rPr lang="en-US" altLang="ja-JP" sz="1200" dirty="0"/>
              <a:t>SoftEther VPN </a:t>
            </a:r>
            <a:r>
              <a:rPr lang="ja-JP" altLang="en-US" sz="1200" dirty="0"/>
              <a:t>の開発者であり、これが強力な代物であることは承知している。</a:t>
            </a:r>
            <a:endParaRPr lang="en-US" altLang="ja-JP" sz="1200" dirty="0"/>
          </a:p>
          <a:p>
            <a:pPr marL="171450" indent="-171450">
              <a:lnSpc>
                <a:spcPct val="120000"/>
              </a:lnSpc>
              <a:buFont typeface="Arial" panose="020B0604020202020204" pitchFamily="34" charset="0"/>
              <a:buChar char="•"/>
            </a:pPr>
            <a:r>
              <a:rPr lang="ja-JP" altLang="en-US" sz="1200" dirty="0"/>
              <a:t>「標的型攻撃やマルウェアに感染すると、</a:t>
            </a:r>
            <a:r>
              <a:rPr lang="en-US" altLang="ja-JP" sz="1200" dirty="0"/>
              <a:t>FW </a:t>
            </a:r>
            <a:r>
              <a:rPr lang="ja-JP" altLang="en-US" sz="1200" dirty="0"/>
              <a:t>が一方向でも、</a:t>
            </a:r>
            <a:r>
              <a:rPr lang="en-US" altLang="ja-JP" sz="1200" dirty="0"/>
              <a:t>C&amp;C </a:t>
            </a:r>
            <a:r>
              <a:rPr lang="ja-JP" altLang="en-US" sz="1200" dirty="0"/>
              <a:t>サーバーにアクセスされて攻撃者による遠隔操作を受けるのではないか？」という指摘は、十分了解している。我々 </a:t>
            </a:r>
            <a:r>
              <a:rPr lang="en-US" altLang="ja-JP" sz="1200" dirty="0"/>
              <a:t>IPA </a:t>
            </a:r>
            <a:r>
              <a:rPr lang="ja-JP" altLang="en-US" sz="1200" dirty="0"/>
              <a:t>サイバー技術研究室は、</a:t>
            </a:r>
            <a:r>
              <a:rPr lang="en-US" altLang="ja-JP" sz="1200" dirty="0"/>
              <a:t>C&amp;C </a:t>
            </a:r>
            <a:r>
              <a:rPr lang="ja-JP" altLang="en-US" sz="1200" dirty="0"/>
              <a:t>サーバーやその隠れた運営者を発見し停止させる高度な任務を普段行なっており、基本的に、</a:t>
            </a:r>
            <a:r>
              <a:rPr lang="en-US" altLang="ja-JP" sz="1200" dirty="0"/>
              <a:t>C&amp;C </a:t>
            </a:r>
            <a:r>
              <a:rPr lang="ja-JP" altLang="en-US" sz="1200" dirty="0"/>
              <a:t>サーバーを構築する人達を恐れることはしない。</a:t>
            </a:r>
            <a:endParaRPr lang="en-US" altLang="ja-JP" sz="1200" dirty="0"/>
          </a:p>
          <a:p>
            <a:pPr marL="171450" indent="-171450">
              <a:lnSpc>
                <a:spcPct val="120000"/>
              </a:lnSpc>
              <a:buFont typeface="Arial" panose="020B0604020202020204" pitchFamily="34" charset="0"/>
              <a:buChar char="•"/>
            </a:pPr>
            <a:r>
              <a:rPr lang="ja-JP" altLang="en-US" sz="1200" dirty="0"/>
              <a:t>「本サーバーが閉域 </a:t>
            </a:r>
            <a:r>
              <a:rPr lang="en-US" altLang="ja-JP" sz="1200" dirty="0"/>
              <a:t>LAN </a:t>
            </a:r>
            <a:r>
              <a:rPr lang="ja-JP" altLang="en-US" sz="1200" dirty="0"/>
              <a:t>にあっても、コントローラ </a:t>
            </a:r>
            <a:r>
              <a:rPr lang="en-US" altLang="ja-JP" sz="1200" dirty="0"/>
              <a:t>1, 2 </a:t>
            </a:r>
            <a:r>
              <a:rPr lang="ja-JP" altLang="en-US" sz="1200" dirty="0"/>
              <a:t>はインターネットと閉域 </a:t>
            </a:r>
            <a:r>
              <a:rPr lang="en-US" altLang="ja-JP" sz="1200" dirty="0"/>
              <a:t>LAN </a:t>
            </a:r>
            <a:r>
              <a:rPr lang="ja-JP" altLang="en-US" sz="1200" dirty="0"/>
              <a:t>の両方につながっているので、コントローラプログラムに脆弱性があれば、これを経由して閉域 </a:t>
            </a:r>
            <a:r>
              <a:rPr lang="en-US" altLang="ja-JP" sz="1200" dirty="0"/>
              <a:t>LAN </a:t>
            </a:r>
            <a:r>
              <a:rPr lang="ja-JP" altLang="en-US" sz="1200" dirty="0"/>
              <a:t>に侵入されるのではないか？」という指摘は、十分理解している。我々は、当該コントローラプログラムの開発者である。</a:t>
            </a:r>
            <a:endParaRPr lang="en-US" altLang="ja-JP" sz="1200" dirty="0"/>
          </a:p>
          <a:p>
            <a:pPr marL="171450" indent="-171450">
              <a:lnSpc>
                <a:spcPct val="120000"/>
              </a:lnSpc>
              <a:buFont typeface="Arial" panose="020B0604020202020204" pitchFamily="34" charset="0"/>
              <a:buChar char="•"/>
            </a:pPr>
            <a:r>
              <a:rPr lang="ja-JP" altLang="en-US" sz="1200" dirty="0"/>
              <a:t>プライベート </a:t>
            </a:r>
            <a:r>
              <a:rPr lang="en-US" altLang="ja-JP" sz="1200" dirty="0"/>
              <a:t>LAN (2 </a:t>
            </a:r>
            <a:r>
              <a:rPr lang="ja-JP" altLang="en-US" sz="1200" dirty="0"/>
              <a:t>台のコントローラとの間の通信と、</a:t>
            </a:r>
            <a:r>
              <a:rPr lang="en-US" altLang="ja-JP" sz="1200" dirty="0"/>
              <a:t>Microsoft Update </a:t>
            </a:r>
            <a:r>
              <a:rPr lang="ja-JP" altLang="en-US" sz="1200" dirty="0"/>
              <a:t>の通信にのみ利用される</a:t>
            </a:r>
            <a:r>
              <a:rPr lang="en-US" altLang="ja-JP" sz="1200" dirty="0"/>
              <a:t>) </a:t>
            </a:r>
            <a:r>
              <a:rPr lang="ja-JP" altLang="en-US" sz="1200" dirty="0"/>
              <a:t>は、クリーンな状態を維持しており、数名の高度な技術と経験を有する内部関係者のみがアクセスする。</a:t>
            </a:r>
            <a:r>
              <a:rPr lang="en-US" altLang="ja-JP" sz="1200" dirty="0"/>
              <a:t>(</a:t>
            </a:r>
            <a:r>
              <a:rPr lang="ja-JP" altLang="en-US" sz="1200" dirty="0"/>
              <a:t>コンピュータやネットワークの素人や外注業者に触れさせることがない。</a:t>
            </a:r>
            <a:r>
              <a:rPr lang="en-US" altLang="ja-JP" sz="1200" dirty="0"/>
              <a:t>)</a:t>
            </a:r>
          </a:p>
          <a:p>
            <a:pPr marL="171450" indent="-171450">
              <a:lnSpc>
                <a:spcPct val="120000"/>
              </a:lnSpc>
              <a:buFont typeface="Arial" panose="020B0604020202020204" pitchFamily="34" charset="0"/>
              <a:buChar char="•"/>
            </a:pPr>
            <a:r>
              <a:rPr lang="en-US" altLang="ja-JP" sz="1200" dirty="0"/>
              <a:t>OS</a:t>
            </a:r>
            <a:r>
              <a:rPr lang="ja-JP" altLang="en-US" sz="1200" dirty="0"/>
              <a:t> では、一切パケットフィルタリングを行なっていない。</a:t>
            </a:r>
            <a:r>
              <a:rPr lang="en-US" altLang="ja-JP" sz="1200" dirty="0"/>
              <a:t>Windows </a:t>
            </a:r>
            <a:r>
              <a:rPr lang="ja-JP" altLang="en-US" sz="1200" dirty="0"/>
              <a:t>ファイアウォールは、無効にしてある。</a:t>
            </a:r>
            <a:endParaRPr lang="en-US" altLang="ja-JP" sz="1200" dirty="0"/>
          </a:p>
          <a:p>
            <a:pPr marL="171450" indent="-171450">
              <a:lnSpc>
                <a:spcPct val="120000"/>
              </a:lnSpc>
              <a:buFont typeface="Arial" panose="020B0604020202020204" pitchFamily="34" charset="0"/>
              <a:buChar char="•"/>
            </a:pPr>
            <a:r>
              <a:rPr lang="ja-JP" altLang="en-US" sz="1200" dirty="0"/>
              <a:t>アンチウイルスソフトウェア </a:t>
            </a:r>
            <a:r>
              <a:rPr lang="en-US" altLang="ja-JP" sz="1200" dirty="0"/>
              <a:t>(Windows Defender) </a:t>
            </a:r>
            <a:r>
              <a:rPr lang="ja-JP" altLang="en-US" sz="1200" dirty="0"/>
              <a:t>は、無効にしてある。市販のセキュリティ製品類は、一切インストールをしない。</a:t>
            </a:r>
            <a:endParaRPr lang="en-US" altLang="ja-JP" sz="1200" dirty="0"/>
          </a:p>
          <a:p>
            <a:pPr marL="171450" indent="-171450">
              <a:lnSpc>
                <a:spcPct val="120000"/>
              </a:lnSpc>
              <a:buFont typeface="Arial" panose="020B0604020202020204" pitchFamily="34" charset="0"/>
              <a:buChar char="•"/>
            </a:pPr>
            <a:r>
              <a:rPr lang="ja-JP" altLang="en-US" sz="1200" dirty="0"/>
              <a:t>小手先だけのセキュリティ対策は、意味がないどころか、逆に安心をしてしまって、真の脅威に気付くことを遅らせるためである。さらに、アンチウイルスソフトウェアや市販のセキュリティ製品類は、実のところ、多くの場合セキュリティ </a:t>
            </a:r>
            <a:r>
              <a:rPr lang="en-US" altLang="ja-JP" sz="1200" dirty="0"/>
              <a:t>(</a:t>
            </a:r>
            <a:r>
              <a:rPr lang="ja-JP" altLang="en-US" sz="1200" dirty="0"/>
              <a:t>機密性・完全性・可用性</a:t>
            </a:r>
            <a:r>
              <a:rPr lang="en-US" altLang="ja-JP" sz="1200" dirty="0"/>
              <a:t>) </a:t>
            </a:r>
            <a:r>
              <a:rPr lang="ja-JP" altLang="en-US" sz="1200" dirty="0" err="1"/>
              <a:t>を低</a:t>
            </a:r>
            <a:r>
              <a:rPr lang="ja-JP" altLang="en-US" sz="1200" dirty="0"/>
              <a:t>下させるのである。これは、</a:t>
            </a:r>
            <a:r>
              <a:rPr lang="en-US" altLang="ja-JP" sz="1200" dirty="0"/>
              <a:t>20</a:t>
            </a:r>
            <a:r>
              <a:rPr lang="ja-JP" altLang="en-US" sz="1200" dirty="0"/>
              <a:t> 年弱にわたりシステムやサービスを多数運営していて得られた貴重なノウハウである。また、見たことがない外国人が開発している、</a:t>
            </a:r>
            <a:r>
              <a:rPr lang="en-US" altLang="ja-JP" sz="1200" dirty="0"/>
              <a:t>OS </a:t>
            </a:r>
            <a:r>
              <a:rPr lang="ja-JP" altLang="en-US" sz="1200" dirty="0"/>
              <a:t>を不当に改造するようなセキュリティ・ソリューションのソースコードは、信用することはできない。悪意がなくても、年々プログラマーの質が低下している。</a:t>
            </a:r>
            <a:endParaRPr lang="en-US" altLang="ja-JP" sz="1200" dirty="0"/>
          </a:p>
        </p:txBody>
      </p:sp>
    </p:spTree>
    <p:extLst>
      <p:ext uri="{BB962C8B-B14F-4D97-AF65-F5344CB8AC3E}">
        <p14:creationId xmlns:p14="http://schemas.microsoft.com/office/powerpoint/2010/main" val="116284821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5896" y="1039658"/>
            <a:ext cx="11696661" cy="4481488"/>
          </a:xfrm>
        </p:spPr>
        <p:txBody>
          <a:bodyPr>
            <a:normAutofit lnSpcReduction="10000"/>
          </a:bodyPr>
          <a:lstStyle/>
          <a:p>
            <a:r>
              <a:rPr lang="ja-JP" altLang="en-US" sz="1600" dirty="0"/>
              <a:t>合計 </a:t>
            </a:r>
            <a:r>
              <a:rPr lang="en-US" altLang="ja-JP" sz="1600" dirty="0"/>
              <a:t>240 </a:t>
            </a:r>
            <a:r>
              <a:rPr lang="ja-JP" altLang="en-US" sz="1600" dirty="0"/>
              <a:t>台の中継ゲートウェイは、主に以下のハードウェアを並べて構成されている。</a:t>
            </a:r>
            <a:r>
              <a:rPr lang="en-US" altLang="ja-JP" sz="1600" dirty="0"/>
              <a:t>※</a:t>
            </a:r>
            <a:r>
              <a:rPr lang="ja-JP" altLang="en-US" sz="1600" dirty="0"/>
              <a:t> 一部、</a:t>
            </a:r>
            <a:r>
              <a:rPr lang="en-US" altLang="ja-JP" sz="1600" dirty="0"/>
              <a:t>x64 </a:t>
            </a:r>
            <a:r>
              <a:rPr lang="ja-JP" altLang="en-US" sz="1600" dirty="0"/>
              <a:t>サーバー </a:t>
            </a:r>
            <a:r>
              <a:rPr lang="en-US" altLang="ja-JP" sz="1600" dirty="0"/>
              <a:t>+ LXD </a:t>
            </a:r>
            <a:r>
              <a:rPr lang="ja-JP" altLang="en-US" sz="1600" dirty="0"/>
              <a:t>を利用している個体もある。</a:t>
            </a:r>
            <a:endParaRPr lang="it-IT" altLang="ja-JP" sz="1600" dirty="0"/>
          </a:p>
          <a:p>
            <a:pPr lvl="1"/>
            <a:r>
              <a:rPr lang="it-IT" altLang="ja-JP" sz="1400" dirty="0"/>
              <a:t>Raspberry Pi 4 Model B 4GB</a:t>
            </a:r>
          </a:p>
          <a:p>
            <a:pPr lvl="1"/>
            <a:r>
              <a:rPr lang="it-IT" altLang="ja-JP" sz="1400" dirty="0"/>
              <a:t>Raspberry Pi 4 Model B </a:t>
            </a:r>
            <a:r>
              <a:rPr lang="ja-JP" altLang="en-US" sz="1400" dirty="0"/>
              <a:t>用の電源とケーブル</a:t>
            </a:r>
            <a:endParaRPr lang="en-US" altLang="ja-JP" sz="1400" dirty="0"/>
          </a:p>
          <a:p>
            <a:pPr lvl="1"/>
            <a:r>
              <a:rPr lang="en-US" altLang="ja-JP" sz="1400" dirty="0"/>
              <a:t>Raspberry Pi 4B </a:t>
            </a:r>
            <a:r>
              <a:rPr lang="ja-JP" altLang="en-US" sz="1400" dirty="0"/>
              <a:t>用金属ケース、両面冷却</a:t>
            </a:r>
            <a:endParaRPr lang="it-IT" altLang="ja-JP" sz="1400" dirty="0"/>
          </a:p>
          <a:p>
            <a:pPr lvl="1"/>
            <a:r>
              <a:rPr lang="en-US" altLang="ja-JP" sz="1400" dirty="0"/>
              <a:t>SanDisk 32GB </a:t>
            </a:r>
            <a:r>
              <a:rPr lang="en-US" altLang="ja-JP" sz="1400" dirty="0" err="1"/>
              <a:t>microSD</a:t>
            </a:r>
            <a:r>
              <a:rPr lang="en-US" altLang="ja-JP" sz="1400" dirty="0"/>
              <a:t> Extreme PRO SDSQXCG-032G-GN6MA</a:t>
            </a:r>
            <a:br>
              <a:rPr lang="en-US" altLang="ja-JP" sz="1400" dirty="0"/>
            </a:br>
            <a:r>
              <a:rPr lang="en-US" altLang="ja-JP" sz="1400" dirty="0"/>
              <a:t>(</a:t>
            </a:r>
            <a:r>
              <a:rPr lang="ja-JP" altLang="en-US" sz="1400" dirty="0"/>
              <a:t>人柱として、大量の安価な </a:t>
            </a:r>
            <a:r>
              <a:rPr lang="en-US" altLang="ja-JP" sz="1400" dirty="0"/>
              <a:t>SD </a:t>
            </a:r>
            <a:r>
              <a:rPr lang="ja-JP" altLang="en-US" sz="1400" dirty="0"/>
              <a:t>カードを </a:t>
            </a:r>
            <a:r>
              <a:rPr lang="en-US" altLang="ja-JP" sz="1400" dirty="0"/>
              <a:t>Amazon </a:t>
            </a:r>
            <a:r>
              <a:rPr lang="ja-JP" altLang="en-US" sz="1400" dirty="0"/>
              <a:t>で購入して全部試したところ、この型番が最も安価で高速で壊れにくくて良いことが分かった。</a:t>
            </a:r>
            <a:r>
              <a:rPr lang="en-US" altLang="ja-JP" sz="1400" dirty="0"/>
              <a:t>)</a:t>
            </a:r>
          </a:p>
          <a:p>
            <a:r>
              <a:rPr kumimoji="1" lang="en-US" altLang="ja-JP" sz="1600" dirty="0"/>
              <a:t>OS</a:t>
            </a:r>
            <a:r>
              <a:rPr kumimoji="1" lang="ja-JP" altLang="en-US" sz="1600" dirty="0"/>
              <a:t> は、</a:t>
            </a:r>
            <a:r>
              <a:rPr kumimoji="1" lang="en-US" altLang="ja-JP" sz="1600" dirty="0"/>
              <a:t>Ubuntu (19.10) </a:t>
            </a:r>
            <a:r>
              <a:rPr kumimoji="1" lang="ja-JP" altLang="en-US" sz="1600" dirty="0"/>
              <a:t>である。</a:t>
            </a:r>
            <a:endParaRPr kumimoji="1" lang="en-US" altLang="ja-JP" sz="1600" dirty="0"/>
          </a:p>
          <a:p>
            <a:pPr lvl="1"/>
            <a:r>
              <a:rPr lang="en-US" altLang="ja-JP" sz="1200" dirty="0"/>
              <a:t>19.10 </a:t>
            </a:r>
            <a:r>
              <a:rPr lang="ja-JP" altLang="en-US" sz="1200" dirty="0"/>
              <a:t>は </a:t>
            </a:r>
            <a:r>
              <a:rPr kumimoji="1" lang="en-US" altLang="ja-JP" sz="1200" dirty="0"/>
              <a:t>LTS </a:t>
            </a:r>
            <a:r>
              <a:rPr kumimoji="1" lang="ja-JP" altLang="en-US" sz="1200" dirty="0"/>
              <a:t>ではないため、もはやメンテナンスされておらず、</a:t>
            </a:r>
            <a:r>
              <a:rPr kumimoji="1" lang="en-US" altLang="ja-JP" sz="1200" dirty="0"/>
              <a:t>Ubuntu 19.10 </a:t>
            </a:r>
            <a:r>
              <a:rPr kumimoji="1" lang="ja-JP" altLang="en-US" sz="1200" dirty="0"/>
              <a:t>に同梱された各種のパッケージは脆弱性があっても放置されると考えられるが、</a:t>
            </a:r>
            <a:r>
              <a:rPr lang="en-US" altLang="ja-JP" sz="1200" dirty="0"/>
              <a:t>OS </a:t>
            </a:r>
            <a:r>
              <a:rPr lang="ja-JP" altLang="en-US" sz="1200" dirty="0"/>
              <a:t>そのもの </a:t>
            </a:r>
            <a:r>
              <a:rPr lang="en-US" altLang="ja-JP" sz="1200" dirty="0"/>
              <a:t>(TCP/IP </a:t>
            </a:r>
            <a:r>
              <a:rPr lang="ja-JP" altLang="en-US" sz="1200" dirty="0"/>
              <a:t>スタック</a:t>
            </a:r>
            <a:r>
              <a:rPr lang="en-US" altLang="ja-JP" sz="1200" dirty="0"/>
              <a:t>) </a:t>
            </a:r>
            <a:r>
              <a:rPr lang="ja-JP" altLang="en-US" sz="1200" dirty="0" err="1"/>
              <a:t>、</a:t>
            </a:r>
            <a:r>
              <a:rPr lang="en-US" altLang="ja-JP" sz="1200" dirty="0" err="1"/>
              <a:t>OpenSSH</a:t>
            </a:r>
            <a:r>
              <a:rPr lang="en-US" altLang="ja-JP" sz="1200" dirty="0"/>
              <a:t>, </a:t>
            </a:r>
            <a:r>
              <a:rPr lang="en-US" altLang="ja-JP" sz="1200" dirty="0" err="1"/>
              <a:t>ntpd</a:t>
            </a:r>
            <a:r>
              <a:rPr lang="en-US" altLang="ja-JP" sz="1200" dirty="0"/>
              <a:t> </a:t>
            </a:r>
            <a:r>
              <a:rPr lang="ja-JP" altLang="en-US" sz="1200" dirty="0"/>
              <a:t>または </a:t>
            </a:r>
            <a:r>
              <a:rPr lang="en-US" altLang="ja-JP" sz="1200" dirty="0" err="1"/>
              <a:t>snmpd</a:t>
            </a:r>
            <a:r>
              <a:rPr lang="en-US" altLang="ja-JP" sz="1200" dirty="0"/>
              <a:t> </a:t>
            </a:r>
            <a:r>
              <a:rPr lang="ja-JP" altLang="en-US" sz="1200" dirty="0"/>
              <a:t>に重大で回避不能な脆弱性が発見されない限り、利用し続けて安全である。仮にこれらに脆弱性が発見されても、下記の </a:t>
            </a:r>
            <a:r>
              <a:rPr lang="en-US" altLang="ja-JP" sz="1200" dirty="0" err="1"/>
              <a:t>iptables</a:t>
            </a:r>
            <a:r>
              <a:rPr lang="en-US" altLang="ja-JP" sz="1200" dirty="0"/>
              <a:t> </a:t>
            </a:r>
            <a:r>
              <a:rPr lang="ja-JP" altLang="en-US" sz="1200" dirty="0"/>
              <a:t>のルールで接続元を限定しており、かなり複雑な攻撃をされない限り、直ちに問題は生じない。なお、</a:t>
            </a:r>
            <a:r>
              <a:rPr lang="en-US" altLang="ja-JP" sz="1200" dirty="0"/>
              <a:t>Ubuntu (20.04) </a:t>
            </a:r>
            <a:r>
              <a:rPr lang="ja-JP" altLang="en-US" sz="1200" dirty="0"/>
              <a:t>にしていない理由は、システム構築を開始した </a:t>
            </a:r>
            <a:r>
              <a:rPr lang="en-US" altLang="ja-JP" sz="1200" dirty="0"/>
              <a:t>2020/04 </a:t>
            </a:r>
            <a:r>
              <a:rPr lang="ja-JP" altLang="en-US" sz="1200" dirty="0"/>
              <a:t>時点では </a:t>
            </a:r>
            <a:r>
              <a:rPr lang="en-US" altLang="ja-JP" sz="1200" dirty="0" err="1"/>
              <a:t>RasPi</a:t>
            </a:r>
            <a:r>
              <a:rPr lang="en-US" altLang="ja-JP" sz="1200" dirty="0"/>
              <a:t> </a:t>
            </a:r>
            <a:r>
              <a:rPr lang="ja-JP" altLang="en-US" sz="1200" dirty="0"/>
              <a:t>で動作可能な </a:t>
            </a:r>
            <a:r>
              <a:rPr lang="en-US" altLang="ja-JP" sz="1200" dirty="0"/>
              <a:t>Ubuntu </a:t>
            </a:r>
            <a:r>
              <a:rPr lang="ja-JP" altLang="en-US" sz="1200" dirty="0"/>
              <a:t>が </a:t>
            </a:r>
            <a:r>
              <a:rPr lang="en-US" altLang="ja-JP" sz="1200" dirty="0"/>
              <a:t>19.10 </a:t>
            </a:r>
            <a:r>
              <a:rPr lang="ja-JP" altLang="en-US" sz="1200" dirty="0"/>
              <a:t>しか存在しなかったためである。</a:t>
            </a:r>
            <a:endParaRPr lang="en-US" altLang="ja-JP" sz="1200" dirty="0"/>
          </a:p>
          <a:p>
            <a:r>
              <a:rPr lang="ja-JP" altLang="en-US" sz="1600" dirty="0"/>
              <a:t>動作させている通信が発生するサービスは、</a:t>
            </a:r>
            <a:r>
              <a:rPr lang="en-US" altLang="ja-JP" sz="1600" dirty="0"/>
              <a:t>SSH </a:t>
            </a:r>
            <a:r>
              <a:rPr lang="ja-JP" altLang="en-US" sz="1600" dirty="0"/>
              <a:t>サーバーと、シン・テレワークシステム 中継ゲートウェイと、</a:t>
            </a:r>
            <a:r>
              <a:rPr lang="en-US" altLang="ja-JP" sz="1600" dirty="0" err="1"/>
              <a:t>ntpd</a:t>
            </a:r>
            <a:r>
              <a:rPr lang="en-US" altLang="ja-JP" sz="1600" dirty="0"/>
              <a:t> </a:t>
            </a:r>
            <a:r>
              <a:rPr lang="ja-JP" altLang="en-US" sz="1600" dirty="0"/>
              <a:t>と、</a:t>
            </a:r>
            <a:r>
              <a:rPr lang="en-US" altLang="ja-JP" sz="1600" dirty="0" err="1"/>
              <a:t>snmpd</a:t>
            </a:r>
            <a:r>
              <a:rPr lang="en-US" altLang="ja-JP" sz="1600" dirty="0"/>
              <a:t> </a:t>
            </a:r>
            <a:r>
              <a:rPr lang="ja-JP" altLang="en-US" sz="1600" dirty="0"/>
              <a:t>の </a:t>
            </a:r>
            <a:r>
              <a:rPr lang="en-US" altLang="ja-JP" sz="1600" dirty="0"/>
              <a:t>4 </a:t>
            </a:r>
            <a:r>
              <a:rPr lang="ja-JP" altLang="en-US" sz="1600" dirty="0"/>
              <a:t>つである。</a:t>
            </a:r>
            <a:endParaRPr lang="en-US" altLang="ja-JP" sz="1600" dirty="0"/>
          </a:p>
          <a:p>
            <a:r>
              <a:rPr lang="en-US" altLang="ja-JP" sz="1600" dirty="0"/>
              <a:t>WAN </a:t>
            </a:r>
            <a:r>
              <a:rPr lang="ja-JP" altLang="en-US" sz="1600" dirty="0"/>
              <a:t>用の </a:t>
            </a:r>
            <a:r>
              <a:rPr lang="en-US" altLang="ja-JP" sz="1600" dirty="0"/>
              <a:t>IP </a:t>
            </a:r>
            <a:r>
              <a:rPr lang="ja-JP" altLang="en-US" sz="1600" dirty="0"/>
              <a:t>インターフェイス </a:t>
            </a:r>
            <a:r>
              <a:rPr lang="en-US" altLang="ja-JP" sz="1600" dirty="0"/>
              <a:t>(</a:t>
            </a:r>
            <a:r>
              <a:rPr lang="ja-JP" altLang="en-US" sz="1600" dirty="0"/>
              <a:t>グローバル </a:t>
            </a:r>
            <a:r>
              <a:rPr lang="en-US" altLang="ja-JP" sz="1600" dirty="0"/>
              <a:t>IPv4) </a:t>
            </a:r>
            <a:r>
              <a:rPr lang="ja-JP" altLang="en-US" sz="1600" dirty="0"/>
              <a:t>が </a:t>
            </a:r>
            <a:r>
              <a:rPr lang="en-US" altLang="ja-JP" sz="1600" dirty="0"/>
              <a:t>1 </a:t>
            </a:r>
            <a:r>
              <a:rPr lang="ja-JP" altLang="en-US" sz="1600" dirty="0"/>
              <a:t>つある。プライベート </a:t>
            </a:r>
            <a:r>
              <a:rPr lang="en-US" altLang="ja-JP" sz="1600" dirty="0"/>
              <a:t>IP </a:t>
            </a:r>
            <a:r>
              <a:rPr lang="ja-JP" altLang="en-US" sz="1600" dirty="0"/>
              <a:t>はない。したがって、</a:t>
            </a:r>
            <a:r>
              <a:rPr lang="en-US" altLang="ja-JP" sz="1600" dirty="0"/>
              <a:t>SSH </a:t>
            </a:r>
            <a:r>
              <a:rPr lang="ja-JP" altLang="en-US" sz="1600" dirty="0"/>
              <a:t>でメンテナンスする場合も、グローバル </a:t>
            </a:r>
            <a:r>
              <a:rPr lang="en-US" altLang="ja-JP" sz="1600" dirty="0"/>
              <a:t>IP </a:t>
            </a:r>
            <a:r>
              <a:rPr lang="ja-JP" altLang="en-US" sz="1600" dirty="0"/>
              <a:t>を利用する。</a:t>
            </a:r>
            <a:r>
              <a:rPr lang="en-US" altLang="ja-JP" sz="1600" dirty="0"/>
              <a:t>SSH </a:t>
            </a:r>
            <a:r>
              <a:rPr lang="ja-JP" altLang="en-US" sz="1600" dirty="0"/>
              <a:t>および </a:t>
            </a:r>
            <a:r>
              <a:rPr lang="en-US" altLang="ja-JP" sz="1600" dirty="0"/>
              <a:t>SNMP </a:t>
            </a:r>
            <a:r>
              <a:rPr lang="ja-JP" altLang="en-US" sz="1600" dirty="0"/>
              <a:t>は、信用できる </a:t>
            </a:r>
            <a:r>
              <a:rPr lang="en-US" altLang="ja-JP" sz="1600" dirty="0"/>
              <a:t>IP </a:t>
            </a:r>
            <a:r>
              <a:rPr lang="ja-JP" altLang="en-US" sz="1600" dirty="0"/>
              <a:t>サブネットからのみアクセスできるようにしている。</a:t>
            </a:r>
            <a:endParaRPr lang="en-US" altLang="ja-JP" sz="1600" dirty="0"/>
          </a:p>
          <a:p>
            <a:pPr lvl="1"/>
            <a:r>
              <a:rPr lang="en-US" altLang="ja-JP" sz="1200" dirty="0"/>
              <a:t>IP Spoofing, BGP </a:t>
            </a:r>
            <a:r>
              <a:rPr lang="ja-JP" altLang="en-US" sz="1200" dirty="0"/>
              <a:t>ハイジャックが発生したときに、第三者がこれらの </a:t>
            </a:r>
            <a:r>
              <a:rPr lang="en-US" altLang="ja-JP" sz="1200" dirty="0"/>
              <a:t>IP </a:t>
            </a:r>
            <a:r>
              <a:rPr lang="ja-JP" altLang="en-US" sz="1200" dirty="0"/>
              <a:t>アドレスを騙って攻撃をしてくるリスクについては、理解している。もちろん、攻撃する側にそのようなリスクに見合った動機があり、さらに、単に </a:t>
            </a:r>
            <a:r>
              <a:rPr lang="en-US" altLang="ja-JP" sz="1200" dirty="0"/>
              <a:t>IP </a:t>
            </a:r>
            <a:r>
              <a:rPr lang="ja-JP" altLang="en-US" sz="1200" dirty="0"/>
              <a:t>を詐称できたとしても、</a:t>
            </a:r>
            <a:r>
              <a:rPr lang="en-US" altLang="ja-JP" sz="1200" dirty="0"/>
              <a:t>SSH </a:t>
            </a:r>
            <a:r>
              <a:rPr lang="ja-JP" altLang="en-US" sz="1200" dirty="0"/>
              <a:t>や </a:t>
            </a:r>
            <a:r>
              <a:rPr lang="en-US" altLang="ja-JP" sz="1200" dirty="0" err="1"/>
              <a:t>snmpd</a:t>
            </a:r>
            <a:r>
              <a:rPr lang="en-US" altLang="ja-JP" sz="1200" dirty="0"/>
              <a:t> </a:t>
            </a:r>
            <a:r>
              <a:rPr lang="ja-JP" altLang="en-US" sz="1200" dirty="0"/>
              <a:t>のポートを叩けただけでは攻撃は成立せず、効果がある脆弱性攻撃手法を有していなければならないのであるが。</a:t>
            </a:r>
            <a:r>
              <a:rPr lang="en-US" altLang="ja-JP" sz="1200" dirty="0" err="1"/>
              <a:t>OpenSSH</a:t>
            </a:r>
            <a:r>
              <a:rPr lang="en-US" altLang="ja-JP" sz="1200" dirty="0"/>
              <a:t> </a:t>
            </a:r>
            <a:r>
              <a:rPr lang="ja-JP" altLang="en-US" sz="1200" dirty="0"/>
              <a:t>に認証前に任意のコードの実行やログインができる脆弱性があれば世間は大騒ぎになり、それどころではない。</a:t>
            </a:r>
            <a:r>
              <a:rPr lang="en-US" altLang="ja-JP" sz="1200" dirty="0" err="1"/>
              <a:t>OpenSSH</a:t>
            </a:r>
            <a:r>
              <a:rPr lang="en-US" altLang="ja-JP" sz="1200" dirty="0"/>
              <a:t> </a:t>
            </a:r>
            <a:r>
              <a:rPr lang="ja-JP" altLang="en-US" sz="1200" dirty="0"/>
              <a:t>に比べて、</a:t>
            </a:r>
            <a:r>
              <a:rPr lang="en-US" altLang="ja-JP" sz="1200" dirty="0" err="1"/>
              <a:t>snmpd</a:t>
            </a:r>
            <a:r>
              <a:rPr lang="en-US" altLang="ja-JP" sz="1200" dirty="0"/>
              <a:t> </a:t>
            </a:r>
            <a:r>
              <a:rPr lang="ja-JP" altLang="en-US" sz="1200" dirty="0"/>
              <a:t>は、若干怪しいところがある。用心が重要である。</a:t>
            </a:r>
            <a:r>
              <a:rPr lang="en-US" altLang="ja-JP" sz="1200" dirty="0" err="1"/>
              <a:t>ntpd</a:t>
            </a:r>
            <a:r>
              <a:rPr lang="en-US" altLang="ja-JP" sz="1200" dirty="0"/>
              <a:t> </a:t>
            </a:r>
            <a:r>
              <a:rPr lang="ja-JP" altLang="en-US" sz="1200" dirty="0"/>
              <a:t>は、色々な拡張機能のプラグインを有効にしていない限りは、固定長ヘッダの </a:t>
            </a:r>
            <a:r>
              <a:rPr lang="en-US" altLang="ja-JP" sz="1200" dirty="0"/>
              <a:t>NTP </a:t>
            </a:r>
            <a:r>
              <a:rPr lang="ja-JP" altLang="en-US" sz="1200" dirty="0"/>
              <a:t>パケットの処理と応答のみなので、比較的安全である。</a:t>
            </a:r>
            <a:r>
              <a:rPr lang="en-US" altLang="ja-JP" sz="1200" dirty="0"/>
              <a:t>NTP </a:t>
            </a:r>
            <a:r>
              <a:rPr lang="ja-JP" altLang="en-US" sz="1200" dirty="0"/>
              <a:t>における脆弱性のほとんどは、拡張フィールドの処理 </a:t>
            </a:r>
            <a:r>
              <a:rPr lang="en-US" altLang="ja-JP" sz="1200" dirty="0"/>
              <a:t>(</a:t>
            </a:r>
            <a:r>
              <a:rPr lang="ja-JP" altLang="en-US" sz="1200" dirty="0"/>
              <a:t>可変長データの処理</a:t>
            </a:r>
            <a:r>
              <a:rPr lang="en-US" altLang="ja-JP" sz="1200" dirty="0"/>
              <a:t>) </a:t>
            </a:r>
            <a:r>
              <a:rPr lang="ja-JP" altLang="en-US" sz="1200" dirty="0"/>
              <a:t>から生じるのである。</a:t>
            </a:r>
            <a:endParaRPr lang="en-US" altLang="ja-JP" sz="1200" dirty="0"/>
          </a:p>
          <a:p>
            <a:r>
              <a:rPr lang="en-US" altLang="ja-JP" sz="1600" dirty="0" err="1"/>
              <a:t>iptables</a:t>
            </a:r>
            <a:r>
              <a:rPr lang="en-US" altLang="ja-JP" sz="1600" dirty="0"/>
              <a:t> </a:t>
            </a:r>
            <a:r>
              <a:rPr lang="ja-JP" altLang="en-US" sz="1600" dirty="0"/>
              <a:t>の設定は、以下のように実施している。</a:t>
            </a:r>
            <a:endParaRPr kumimoji="1" lang="en-US" altLang="ja-JP" sz="1600" dirty="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10-7. </a:t>
            </a:r>
            <a:r>
              <a:rPr kumimoji="1" lang="ja-JP" altLang="en-US" dirty="0"/>
              <a:t>中継ゲートウェイの構成</a:t>
            </a:r>
            <a:r>
              <a:rPr lang="ja-JP" altLang="en-US" dirty="0"/>
              <a:t>とセキュリティ</a:t>
            </a:r>
            <a:endParaRPr kumimoji="1" lang="ja-JP" altLang="en-US" dirty="0"/>
          </a:p>
        </p:txBody>
      </p:sp>
      <p:sp>
        <p:nvSpPr>
          <p:cNvPr id="5" name="テキスト ボックス 4"/>
          <p:cNvSpPr txBox="1"/>
          <p:nvPr/>
        </p:nvSpPr>
        <p:spPr>
          <a:xfrm>
            <a:off x="618777" y="5521146"/>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1414</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-s &lt;</a:t>
            </a:r>
            <a:r>
              <a:rPr lang="ja-JP" altLang="en-US" sz="1200" dirty="0">
                <a:solidFill>
                  <a:schemeClr val="bg1"/>
                </a:solidFill>
                <a:latin typeface="Consolas" panose="020B0609020204030204" pitchFamily="49" charset="0"/>
              </a:rPr>
              <a:t>信用できる</a:t>
            </a:r>
            <a:r>
              <a:rPr lang="en-US" altLang="ja-JP" sz="1200" dirty="0">
                <a:solidFill>
                  <a:schemeClr val="bg1"/>
                </a:solidFill>
                <a:latin typeface="Consolas" panose="020B0609020204030204" pitchFamily="49" charset="0"/>
              </a:rPr>
              <a:t>IP</a:t>
            </a:r>
            <a:r>
              <a:rPr lang="ja-JP" altLang="en-US" sz="1200" dirty="0">
                <a:solidFill>
                  <a:schemeClr val="bg1"/>
                </a:solidFill>
                <a:latin typeface="Consolas" panose="020B0609020204030204" pitchFamily="49" charset="0"/>
              </a:rPr>
              <a:t>サブネット</a:t>
            </a:r>
            <a:r>
              <a:rPr lang="en-US" altLang="ja-JP" sz="1200" dirty="0">
                <a:solidFill>
                  <a:schemeClr val="bg1"/>
                </a:solidFill>
                <a:latin typeface="Consolas" panose="020B0609020204030204" pitchFamily="49" charset="0"/>
              </a:rPr>
              <a:t>&gt; -j ACCEPT</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161,162 -j DROP</a:t>
            </a:r>
          </a:p>
        </p:txBody>
      </p:sp>
    </p:spTree>
    <p:extLst>
      <p:ext uri="{BB962C8B-B14F-4D97-AF65-F5344CB8AC3E}">
        <p14:creationId xmlns:p14="http://schemas.microsoft.com/office/powerpoint/2010/main" val="165380112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ja-JP" altLang="en-US" sz="2000" dirty="0"/>
              <a:t>パブリック版では、「</a:t>
            </a:r>
            <a:r>
              <a:rPr lang="en-US" altLang="ja-JP" sz="2000" dirty="0"/>
              <a:t>8-14</a:t>
            </a:r>
            <a:r>
              <a:rPr lang="ja-JP" altLang="en-US" sz="2000" dirty="0"/>
              <a:t>」で述べたコントローラ設定変数の重要な設定値として、以下の設定を行なっている。</a:t>
            </a:r>
            <a:endParaRPr lang="en-US" altLang="ja-JP" sz="2000" dirty="0"/>
          </a:p>
          <a:p>
            <a:pPr lvl="1"/>
            <a:r>
              <a:rPr lang="en-US" altLang="ja-JP" sz="1800" dirty="0" err="1"/>
              <a:t>ControllerDbBackupFileWriteIntervalMsecs</a:t>
            </a:r>
            <a:r>
              <a:rPr lang="en-US" altLang="ja-JP" sz="1800" dirty="0"/>
              <a:t>: 60000 (60 </a:t>
            </a:r>
            <a:r>
              <a:rPr lang="ja-JP" altLang="en-US" sz="1800" dirty="0"/>
              <a:t>秒</a:t>
            </a:r>
            <a:r>
              <a:rPr lang="en-US" altLang="ja-JP" sz="1800" dirty="0"/>
              <a:t>) </a:t>
            </a:r>
            <a:r>
              <a:rPr lang="ja-JP" altLang="en-US" sz="1800" dirty="0"/>
              <a:t>としている。</a:t>
            </a:r>
            <a:r>
              <a:rPr lang="en-US" altLang="ja-JP" sz="1800" dirty="0"/>
              <a:t>SSD </a:t>
            </a:r>
            <a:r>
              <a:rPr lang="ja-JP" altLang="en-US" sz="1800" dirty="0"/>
              <a:t>が早く消耗する可能性もあるが、消耗して平日日中に突然システムが停止した時こそ、コントローラ冗長性の真価が問われるときである。</a:t>
            </a:r>
            <a:endParaRPr lang="en-US" altLang="ja-JP" sz="1800" dirty="0"/>
          </a:p>
          <a:p>
            <a:pPr lvl="1"/>
            <a:r>
              <a:rPr lang="en-US" altLang="ja-JP" sz="1800" dirty="0" err="1"/>
              <a:t>ControllerDbFullReloadIntervalMsecs</a:t>
            </a:r>
            <a:r>
              <a:rPr lang="en-US" altLang="ja-JP" sz="1800" dirty="0"/>
              <a:t>: 30000 (30 </a:t>
            </a:r>
            <a:r>
              <a:rPr lang="ja-JP" altLang="en-US" sz="1800" dirty="0"/>
              <a:t>秒</a:t>
            </a:r>
            <a:r>
              <a:rPr lang="en-US" altLang="ja-JP" sz="1800" dirty="0"/>
              <a:t>) </a:t>
            </a:r>
            <a:r>
              <a:rPr lang="ja-JP" altLang="en-US" sz="1800" dirty="0"/>
              <a:t>としている。データベースの </a:t>
            </a:r>
            <a:r>
              <a:rPr lang="en-US" altLang="ja-JP" sz="1800" dirty="0"/>
              <a:t>MACHINE </a:t>
            </a:r>
            <a:r>
              <a:rPr lang="ja-JP" altLang="en-US" sz="1800" dirty="0"/>
              <a:t>テーブルは </a:t>
            </a:r>
            <a:r>
              <a:rPr lang="en-US" altLang="ja-JP" sz="1800" dirty="0"/>
              <a:t>10 </a:t>
            </a:r>
            <a:r>
              <a:rPr lang="ja-JP" altLang="en-US" sz="1800" dirty="0"/>
              <a:t>万行を超え、データ量は </a:t>
            </a:r>
            <a:r>
              <a:rPr lang="en-US" altLang="ja-JP" sz="1800" dirty="0"/>
              <a:t>120MB</a:t>
            </a:r>
            <a:r>
              <a:rPr lang="ja-JP" altLang="en-US" sz="1800" dirty="0"/>
              <a:t> もあるが、</a:t>
            </a:r>
            <a:r>
              <a:rPr lang="en-US" altLang="ja-JP" sz="1800" dirty="0"/>
              <a:t>30 </a:t>
            </a:r>
            <a:r>
              <a:rPr lang="ja-JP" altLang="en-US" sz="1800" dirty="0"/>
              <a:t>秒に </a:t>
            </a:r>
            <a:r>
              <a:rPr lang="en-US" altLang="ja-JP" sz="1800" dirty="0"/>
              <a:t>1 </a:t>
            </a:r>
            <a:r>
              <a:rPr lang="ja-JP" altLang="en-US" sz="1800" dirty="0"/>
              <a:t>回この </a:t>
            </a:r>
            <a:r>
              <a:rPr lang="en-US" altLang="ja-JP" sz="1800" dirty="0"/>
              <a:t>120MB</a:t>
            </a:r>
            <a:r>
              <a:rPr lang="ja-JP" altLang="en-US" sz="1800" dirty="0"/>
              <a:t> のデータを </a:t>
            </a:r>
            <a:r>
              <a:rPr lang="en-US" altLang="ja-JP" sz="1800" dirty="0"/>
              <a:t>NW </a:t>
            </a:r>
            <a:r>
              <a:rPr lang="ja-JP" altLang="en-US" sz="1800" dirty="0"/>
              <a:t>経由で全部読み取っているのである。なかなかのものである。</a:t>
            </a:r>
            <a:endParaRPr lang="en-US" altLang="ja-JP" sz="1800" dirty="0"/>
          </a:p>
          <a:p>
            <a:pPr lvl="1"/>
            <a:r>
              <a:rPr lang="en-US" altLang="ja-JP" sz="1800" dirty="0" err="1"/>
              <a:t>GateSettings_Int_ReportExpires</a:t>
            </a:r>
            <a:r>
              <a:rPr lang="en-US" altLang="ja-JP" sz="1800" dirty="0"/>
              <a:t>: 80000 (80 </a:t>
            </a:r>
            <a:r>
              <a:rPr lang="ja-JP" altLang="en-US" sz="1800" dirty="0"/>
              <a:t>秒</a:t>
            </a:r>
            <a:r>
              <a:rPr lang="en-US" altLang="ja-JP" sz="1800" dirty="0"/>
              <a:t>) </a:t>
            </a:r>
            <a:r>
              <a:rPr lang="ja-JP" altLang="en-US" sz="1800" dirty="0"/>
              <a:t>としている。</a:t>
            </a:r>
            <a:endParaRPr lang="en-US" altLang="ja-JP" sz="1800" dirty="0"/>
          </a:p>
          <a:p>
            <a:pPr lvl="1"/>
            <a:r>
              <a:rPr lang="en-US" altLang="ja-JP" sz="1800" dirty="0" err="1"/>
              <a:t>GateSettings_Int_ReportInterval</a:t>
            </a:r>
            <a:r>
              <a:rPr lang="en-US" altLang="ja-JP" sz="1800" dirty="0"/>
              <a:t>: 20000 (20 </a:t>
            </a:r>
            <a:r>
              <a:rPr lang="ja-JP" altLang="en-US" sz="1800" dirty="0"/>
              <a:t>秒</a:t>
            </a:r>
            <a:r>
              <a:rPr lang="en-US" altLang="ja-JP" sz="1800" dirty="0"/>
              <a:t>) </a:t>
            </a:r>
            <a:r>
              <a:rPr lang="ja-JP" altLang="en-US" sz="1800" dirty="0"/>
              <a:t>としている。</a:t>
            </a:r>
            <a:endParaRPr lang="en-US" altLang="ja-JP" sz="1800" dirty="0"/>
          </a:p>
          <a:p>
            <a:pPr lvl="1"/>
            <a:r>
              <a:rPr lang="en-US" altLang="ja-JP" sz="1800" dirty="0" err="1"/>
              <a:t>GatewayServicePortIpAcl</a:t>
            </a:r>
            <a:r>
              <a:rPr lang="en-US" altLang="ja-JP" sz="1800" dirty="0"/>
              <a:t>: 0.0.0.0/0 (</a:t>
            </a:r>
            <a:r>
              <a:rPr lang="ja-JP" altLang="en-US" sz="1800" dirty="0"/>
              <a:t>特に規制していない</a:t>
            </a:r>
            <a:r>
              <a:rPr lang="en-US" altLang="ja-JP" sz="1800" dirty="0"/>
              <a:t>)</a:t>
            </a:r>
            <a:r>
              <a:rPr lang="ja-JP" altLang="en-US" sz="1800" dirty="0" err="1"/>
              <a:t>。</a:t>
            </a:r>
            <a:endParaRPr lang="en-US" altLang="ja-JP" sz="1800" dirty="0"/>
          </a:p>
          <a:p>
            <a:r>
              <a:rPr lang="ja-JP" altLang="en-US" sz="2200" dirty="0"/>
              <a:t>上記のほかは、基本的にデフォルトの値となっている。</a:t>
            </a:r>
            <a:endParaRPr lang="en-US" altLang="ja-JP" sz="2200" dirty="0"/>
          </a:p>
          <a:p>
            <a:pPr lvl="1"/>
            <a:r>
              <a:rPr lang="en-US" altLang="ja-JP" sz="1800" dirty="0"/>
              <a:t>(</a:t>
            </a:r>
            <a:r>
              <a:rPr lang="ja-JP" altLang="en-US" sz="1800" dirty="0"/>
              <a:t>パスワードの変更や、</a:t>
            </a:r>
            <a:r>
              <a:rPr lang="en-US" altLang="ja-JP" sz="1800" dirty="0"/>
              <a:t>SMTP </a:t>
            </a:r>
            <a:r>
              <a:rPr lang="ja-JP" altLang="en-US" sz="1800" dirty="0"/>
              <a:t>サーバー等は設定している。また、パブリック版でのみ実現している一部の改造 </a:t>
            </a:r>
            <a:r>
              <a:rPr lang="en-US" altLang="ja-JP" sz="1800" dirty="0"/>
              <a:t>(</a:t>
            </a:r>
            <a:r>
              <a:rPr lang="ja-JP" altLang="en-US" sz="1800" dirty="0"/>
              <a:t>本ドキュメントで言及していない</a:t>
            </a:r>
            <a:r>
              <a:rPr lang="en-US" altLang="ja-JP" sz="1800" dirty="0"/>
              <a:t>) </a:t>
            </a:r>
            <a:r>
              <a:rPr lang="ja-JP" altLang="en-US" sz="1800" dirty="0"/>
              <a:t>があり、そのための値は設定している。</a:t>
            </a:r>
            <a:r>
              <a:rPr lang="en-US" altLang="ja-JP" sz="1800" dirty="0"/>
              <a:t> </a:t>
            </a:r>
            <a:r>
              <a:rPr lang="en-US" altLang="ja-JP" sz="1800" dirty="0" err="1"/>
              <a:t>QueryPassword_Stat</a:t>
            </a:r>
            <a:r>
              <a:rPr lang="en-US" altLang="ja-JP" sz="1800" dirty="0"/>
              <a:t> </a:t>
            </a:r>
            <a:r>
              <a:rPr lang="ja-JP" altLang="en-US" sz="1800" dirty="0"/>
              <a:t>は、設定していないので、誰でも統計データを見ることができる。</a:t>
            </a:r>
            <a:r>
              <a:rPr lang="en-US" altLang="ja-JP" sz="1800" dirty="0"/>
              <a:t> https://219.100.94.1/thincontrol/api/stat/</a:t>
            </a:r>
            <a:r>
              <a:rPr lang="ja-JP" altLang="en-US" sz="1800" dirty="0"/>
              <a:t> を見てみると面白い。</a:t>
            </a:r>
            <a:r>
              <a:rPr lang="en-US" altLang="ja-JP" sz="1800" dirty="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10-8. </a:t>
            </a:r>
            <a:r>
              <a:rPr kumimoji="1" lang="ja-JP" altLang="en-US" dirty="0"/>
              <a:t>コントローラ設定変数の重要な設定値</a:t>
            </a:r>
          </a:p>
        </p:txBody>
      </p:sp>
    </p:spTree>
    <p:extLst>
      <p:ext uri="{BB962C8B-B14F-4D97-AF65-F5344CB8AC3E}">
        <p14:creationId xmlns:p14="http://schemas.microsoft.com/office/powerpoint/2010/main" val="223268886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en-US" altLang="ja-JP" dirty="0"/>
              <a:t>2 </a:t>
            </a:r>
            <a:r>
              <a:rPr kumimoji="1" lang="ja-JP" altLang="en-US" dirty="0"/>
              <a:t>台のコントローラは、両方とも、最大約 </a:t>
            </a:r>
            <a:r>
              <a:rPr kumimoji="1" lang="en-US" altLang="ja-JP" dirty="0"/>
              <a:t>2.5GB </a:t>
            </a:r>
            <a:r>
              <a:rPr kumimoji="1" lang="ja-JP" altLang="en-US" dirty="0"/>
              <a:t>の </a:t>
            </a:r>
            <a:r>
              <a:rPr lang="en-US" altLang="ja-JP" dirty="0"/>
              <a:t>RAM </a:t>
            </a:r>
            <a:r>
              <a:rPr lang="ja-JP" altLang="en-US" dirty="0" err="1"/>
              <a:t>を消</a:t>
            </a:r>
            <a:r>
              <a:rPr lang="ja-JP" altLang="en-US" dirty="0"/>
              <a:t>費している。</a:t>
            </a:r>
            <a:br>
              <a:rPr lang="en-US" altLang="ja-JP" dirty="0"/>
            </a:br>
            <a:r>
              <a:rPr lang="en-US" altLang="ja-JP" dirty="0"/>
              <a:t>32GB </a:t>
            </a:r>
            <a:r>
              <a:rPr lang="ja-JP" altLang="en-US" dirty="0"/>
              <a:t>の </a:t>
            </a:r>
            <a:r>
              <a:rPr lang="en-US" altLang="ja-JP" dirty="0"/>
              <a:t>RAM </a:t>
            </a:r>
            <a:r>
              <a:rPr lang="ja-JP" altLang="en-US" dirty="0"/>
              <a:t>を搭載しているので、まだまだ余裕がある。</a:t>
            </a:r>
            <a:endParaRPr lang="en-US" altLang="ja-JP" dirty="0"/>
          </a:p>
          <a:p>
            <a:r>
              <a:rPr kumimoji="1" lang="en-US" altLang="ja-JP" dirty="0"/>
              <a:t>CPU </a:t>
            </a:r>
            <a:r>
              <a:rPr kumimoji="1" lang="ja-JP" altLang="en-US" dirty="0"/>
              <a:t>使用率および </a:t>
            </a:r>
            <a:r>
              <a:rPr kumimoji="1" lang="en-US" altLang="ja-JP" dirty="0"/>
              <a:t>NIC </a:t>
            </a:r>
            <a:r>
              <a:rPr kumimoji="1" lang="ja-JP" altLang="en-US" dirty="0"/>
              <a:t>のトラフィックは、以下のグラフのようになっている。</a:t>
            </a:r>
            <a:br>
              <a:rPr kumimoji="1" lang="en-US" altLang="ja-JP" dirty="0"/>
            </a:br>
            <a:r>
              <a:rPr kumimoji="1" lang="en-US" altLang="ja-JP" dirty="0"/>
              <a:t>(2 </a:t>
            </a:r>
            <a:r>
              <a:rPr kumimoji="1" lang="ja-JP" altLang="en-US" dirty="0"/>
              <a:t>台ともほぼ同じなので、</a:t>
            </a:r>
            <a:r>
              <a:rPr kumimoji="1" lang="en-US" altLang="ja-JP" dirty="0"/>
              <a:t>1 </a:t>
            </a:r>
            <a:r>
              <a:rPr kumimoji="1" lang="ja-JP" altLang="en-US" dirty="0"/>
              <a:t>台目のみを載せている。</a:t>
            </a:r>
            <a:r>
              <a:rPr kumimoji="1" lang="en-US" altLang="ja-JP" dirty="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10-9. </a:t>
            </a:r>
            <a:r>
              <a:rPr kumimoji="1" lang="ja-JP" altLang="en-US" dirty="0"/>
              <a:t>消費しているリソースの状況 </a:t>
            </a:r>
            <a:r>
              <a:rPr kumimoji="1" lang="en-US" altLang="ja-JP" dirty="0"/>
              <a:t>(</a:t>
            </a:r>
            <a:r>
              <a:rPr kumimoji="1" lang="ja-JP" altLang="en-US" dirty="0"/>
              <a:t>コントローラ</a:t>
            </a:r>
            <a:r>
              <a:rPr kumimoji="1" lang="en-US" altLang="ja-JP" dirty="0"/>
              <a:t>)</a:t>
            </a:r>
            <a:endParaRPr kumimoji="1" lang="ja-JP" altLang="en-US" dirty="0"/>
          </a:p>
        </p:txBody>
      </p:sp>
      <p:pic>
        <p:nvPicPr>
          <p:cNvPr id="5" name="図 4"/>
          <p:cNvPicPr>
            <a:picLocks noChangeAspect="1"/>
          </p:cNvPicPr>
          <p:nvPr/>
        </p:nvPicPr>
        <p:blipFill>
          <a:blip r:embed="rId2"/>
          <a:stretch>
            <a:fillRect/>
          </a:stretch>
        </p:blipFill>
        <p:spPr>
          <a:xfrm>
            <a:off x="549506" y="4142503"/>
            <a:ext cx="3452999" cy="1404776"/>
          </a:xfrm>
          <a:prstGeom prst="rect">
            <a:avLst/>
          </a:prstGeom>
        </p:spPr>
      </p:pic>
      <p:pic>
        <p:nvPicPr>
          <p:cNvPr id="6" name="図 5"/>
          <p:cNvPicPr>
            <a:picLocks noChangeAspect="1"/>
          </p:cNvPicPr>
          <p:nvPr/>
        </p:nvPicPr>
        <p:blipFill>
          <a:blip r:embed="rId3"/>
          <a:stretch>
            <a:fillRect/>
          </a:stretch>
        </p:blipFill>
        <p:spPr>
          <a:xfrm>
            <a:off x="4350458" y="4142504"/>
            <a:ext cx="2948700" cy="1426114"/>
          </a:xfrm>
          <a:prstGeom prst="rect">
            <a:avLst/>
          </a:prstGeom>
        </p:spPr>
      </p:pic>
      <p:pic>
        <p:nvPicPr>
          <p:cNvPr id="7" name="図 6"/>
          <p:cNvPicPr>
            <a:picLocks noChangeAspect="1"/>
          </p:cNvPicPr>
          <p:nvPr/>
        </p:nvPicPr>
        <p:blipFill>
          <a:blip r:embed="rId4"/>
          <a:stretch>
            <a:fillRect/>
          </a:stretch>
        </p:blipFill>
        <p:spPr>
          <a:xfrm>
            <a:off x="7647111" y="4142503"/>
            <a:ext cx="3028910" cy="1473524"/>
          </a:xfrm>
          <a:prstGeom prst="rect">
            <a:avLst/>
          </a:prstGeom>
        </p:spPr>
      </p:pic>
      <p:sp>
        <p:nvSpPr>
          <p:cNvPr id="8" name="テキスト ボックス 7"/>
          <p:cNvSpPr txBox="1"/>
          <p:nvPr/>
        </p:nvSpPr>
        <p:spPr>
          <a:xfrm>
            <a:off x="1203158" y="5630887"/>
            <a:ext cx="2494547" cy="369332"/>
          </a:xfrm>
          <a:prstGeom prst="rect">
            <a:avLst/>
          </a:prstGeom>
          <a:noFill/>
        </p:spPr>
        <p:txBody>
          <a:bodyPr wrap="square" rtlCol="0">
            <a:spAutoFit/>
          </a:bodyPr>
          <a:lstStyle/>
          <a:p>
            <a:pPr algn="ctr"/>
            <a:r>
              <a:rPr kumimoji="1" lang="en-US" altLang="ja-JP" dirty="0"/>
              <a:t>CPU </a:t>
            </a:r>
            <a:r>
              <a:rPr kumimoji="1" lang="ja-JP" altLang="en-US" dirty="0"/>
              <a:t>使用率</a:t>
            </a:r>
          </a:p>
        </p:txBody>
      </p:sp>
      <p:sp>
        <p:nvSpPr>
          <p:cNvPr id="10" name="テキスト ボックス 9"/>
          <p:cNvSpPr txBox="1"/>
          <p:nvPr/>
        </p:nvSpPr>
        <p:spPr>
          <a:xfrm>
            <a:off x="4568122" y="5616499"/>
            <a:ext cx="2774189" cy="369332"/>
          </a:xfrm>
          <a:prstGeom prst="rect">
            <a:avLst/>
          </a:prstGeom>
          <a:noFill/>
        </p:spPr>
        <p:txBody>
          <a:bodyPr wrap="square" rtlCol="0">
            <a:spAutoFit/>
          </a:bodyPr>
          <a:lstStyle/>
          <a:p>
            <a:pPr algn="ctr"/>
            <a:r>
              <a:rPr kumimoji="1" lang="en-US" altLang="ja-JP" dirty="0"/>
              <a:t>WAN </a:t>
            </a:r>
            <a:r>
              <a:rPr kumimoji="1" lang="ja-JP" altLang="en-US" dirty="0"/>
              <a:t>側ポートのトラフィック</a:t>
            </a:r>
          </a:p>
        </p:txBody>
      </p:sp>
      <p:sp>
        <p:nvSpPr>
          <p:cNvPr id="11" name="テキスト ボックス 10"/>
          <p:cNvSpPr txBox="1"/>
          <p:nvPr/>
        </p:nvSpPr>
        <p:spPr>
          <a:xfrm>
            <a:off x="7712375" y="5630887"/>
            <a:ext cx="2774189" cy="369332"/>
          </a:xfrm>
          <a:prstGeom prst="rect">
            <a:avLst/>
          </a:prstGeom>
          <a:noFill/>
        </p:spPr>
        <p:txBody>
          <a:bodyPr wrap="square" rtlCol="0">
            <a:spAutoFit/>
          </a:bodyPr>
          <a:lstStyle/>
          <a:p>
            <a:pPr algn="ctr"/>
            <a:r>
              <a:rPr kumimoji="1" lang="en-US" altLang="ja-JP" dirty="0"/>
              <a:t>LAN </a:t>
            </a:r>
            <a:r>
              <a:rPr kumimoji="1" lang="ja-JP" altLang="en-US" dirty="0"/>
              <a:t>側ポートのトラフィック</a:t>
            </a:r>
          </a:p>
        </p:txBody>
      </p:sp>
    </p:spTree>
    <p:extLst>
      <p:ext uri="{BB962C8B-B14F-4D97-AF65-F5344CB8AC3E}">
        <p14:creationId xmlns:p14="http://schemas.microsoft.com/office/powerpoint/2010/main" val="402748775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274</a:t>
            </a:fld>
            <a:endParaRPr kumimoji="1" lang="ja-JP" altLang="en-US" dirty="0"/>
          </a:p>
        </p:txBody>
      </p:sp>
      <p:sp>
        <p:nvSpPr>
          <p:cNvPr id="7" name="タイトル 6"/>
          <p:cNvSpPr>
            <a:spLocks noGrp="1"/>
          </p:cNvSpPr>
          <p:nvPr>
            <p:ph type="title"/>
          </p:nvPr>
        </p:nvSpPr>
        <p:spPr/>
        <p:txBody>
          <a:bodyPr>
            <a:noAutofit/>
          </a:bodyPr>
          <a:lstStyle/>
          <a:p>
            <a:r>
              <a:rPr kumimoji="1" lang="en-US" altLang="ja-JP" sz="3200" dirty="0"/>
              <a:t>10-9B. </a:t>
            </a:r>
            <a:r>
              <a:rPr kumimoji="1" lang="ja-JP" altLang="en-US" sz="3200" dirty="0"/>
              <a:t>消費しているリソースの状況 </a:t>
            </a:r>
            <a:r>
              <a:rPr kumimoji="1" lang="en-US" altLang="ja-JP" sz="3200" dirty="0"/>
              <a:t>(HTML5 </a:t>
            </a:r>
            <a:r>
              <a:rPr kumimoji="1" lang="ja-JP" altLang="en-US" sz="3200" dirty="0"/>
              <a:t>版 </a:t>
            </a:r>
            <a:r>
              <a:rPr kumimoji="1" lang="en-US" altLang="ja-JP" sz="3200" dirty="0"/>
              <a:t>Web </a:t>
            </a:r>
            <a:r>
              <a:rPr kumimoji="1" lang="ja-JP" altLang="en-US" sz="3200" dirty="0"/>
              <a:t>クライアント用 </a:t>
            </a:r>
            <a:r>
              <a:rPr kumimoji="1" lang="en-US" altLang="ja-JP" sz="3200" dirty="0"/>
              <a:t>Web </a:t>
            </a:r>
            <a:r>
              <a:rPr kumimoji="1" lang="ja-JP" altLang="en-US" sz="3200" dirty="0"/>
              <a:t>サーバーの </a:t>
            </a:r>
            <a:r>
              <a:rPr kumimoji="1" lang="en-US" altLang="ja-JP" sz="3200" dirty="0"/>
              <a:t>VM)</a:t>
            </a:r>
            <a:endParaRPr kumimoji="1" lang="ja-JP" altLang="en-US" sz="3200" dirty="0"/>
          </a:p>
        </p:txBody>
      </p:sp>
      <p:pic>
        <p:nvPicPr>
          <p:cNvPr id="9" name="図 8"/>
          <p:cNvPicPr>
            <a:picLocks noChangeAspect="1"/>
          </p:cNvPicPr>
          <p:nvPr/>
        </p:nvPicPr>
        <p:blipFill>
          <a:blip r:embed="rId2"/>
          <a:stretch>
            <a:fillRect/>
          </a:stretch>
        </p:blipFill>
        <p:spPr>
          <a:xfrm>
            <a:off x="6577053" y="1704892"/>
            <a:ext cx="5008743" cy="2477370"/>
          </a:xfrm>
          <a:prstGeom prst="rect">
            <a:avLst/>
          </a:prstGeom>
        </p:spPr>
      </p:pic>
      <p:pic>
        <p:nvPicPr>
          <p:cNvPr id="10" name="図 9"/>
          <p:cNvPicPr>
            <a:picLocks noChangeAspect="1"/>
          </p:cNvPicPr>
          <p:nvPr/>
        </p:nvPicPr>
        <p:blipFill>
          <a:blip r:embed="rId3"/>
          <a:stretch>
            <a:fillRect/>
          </a:stretch>
        </p:blipFill>
        <p:spPr>
          <a:xfrm>
            <a:off x="127552" y="1704892"/>
            <a:ext cx="5470166" cy="2588035"/>
          </a:xfrm>
          <a:prstGeom prst="rect">
            <a:avLst/>
          </a:prstGeom>
        </p:spPr>
      </p:pic>
      <p:sp>
        <p:nvSpPr>
          <p:cNvPr id="11" name="テキスト ボックス 10"/>
          <p:cNvSpPr txBox="1"/>
          <p:nvPr/>
        </p:nvSpPr>
        <p:spPr>
          <a:xfrm>
            <a:off x="1322428" y="4469996"/>
            <a:ext cx="2494547" cy="369332"/>
          </a:xfrm>
          <a:prstGeom prst="rect">
            <a:avLst/>
          </a:prstGeom>
          <a:noFill/>
        </p:spPr>
        <p:txBody>
          <a:bodyPr wrap="square" rtlCol="0">
            <a:spAutoFit/>
          </a:bodyPr>
          <a:lstStyle/>
          <a:p>
            <a:pPr algn="ctr"/>
            <a:r>
              <a:rPr kumimoji="1" lang="en-US" altLang="ja-JP" dirty="0"/>
              <a:t>CPU </a:t>
            </a:r>
            <a:r>
              <a:rPr kumimoji="1" lang="ja-JP" altLang="en-US" dirty="0"/>
              <a:t>使用率</a:t>
            </a:r>
          </a:p>
        </p:txBody>
      </p:sp>
      <p:sp>
        <p:nvSpPr>
          <p:cNvPr id="12" name="テキスト ボックス 11"/>
          <p:cNvSpPr txBox="1"/>
          <p:nvPr/>
        </p:nvSpPr>
        <p:spPr>
          <a:xfrm>
            <a:off x="7080734" y="4376096"/>
            <a:ext cx="2774189" cy="369332"/>
          </a:xfrm>
          <a:prstGeom prst="rect">
            <a:avLst/>
          </a:prstGeom>
          <a:noFill/>
        </p:spPr>
        <p:txBody>
          <a:bodyPr wrap="square" rtlCol="0">
            <a:spAutoFit/>
          </a:bodyPr>
          <a:lstStyle/>
          <a:p>
            <a:pPr algn="ctr"/>
            <a:r>
              <a:rPr kumimoji="1" lang="en-US" altLang="ja-JP" dirty="0"/>
              <a:t>WAN </a:t>
            </a:r>
            <a:r>
              <a:rPr kumimoji="1" lang="ja-JP" altLang="en-US" dirty="0"/>
              <a:t>側ポートのトラフィック</a:t>
            </a:r>
          </a:p>
        </p:txBody>
      </p:sp>
      <p:sp>
        <p:nvSpPr>
          <p:cNvPr id="13" name="テキスト ボックス 12"/>
          <p:cNvSpPr txBox="1"/>
          <p:nvPr/>
        </p:nvSpPr>
        <p:spPr>
          <a:xfrm>
            <a:off x="1455088" y="5156021"/>
            <a:ext cx="8635117" cy="1200329"/>
          </a:xfrm>
          <a:prstGeom prst="rect">
            <a:avLst/>
          </a:prstGeom>
          <a:solidFill>
            <a:srgbClr val="FFFFCC"/>
          </a:solidFill>
          <a:ln>
            <a:solidFill>
              <a:schemeClr val="tx1"/>
            </a:solidFill>
          </a:ln>
        </p:spPr>
        <p:txBody>
          <a:bodyPr wrap="square" rtlCol="0">
            <a:spAutoFit/>
          </a:bodyPr>
          <a:lstStyle/>
          <a:p>
            <a:r>
              <a:rPr lang="en-US" altLang="ja-JP" dirty="0"/>
              <a:t>HTML5 </a:t>
            </a:r>
            <a:r>
              <a:rPr lang="ja-JP" altLang="en-US" dirty="0"/>
              <a:t>版 </a:t>
            </a:r>
            <a:r>
              <a:rPr lang="en-US" altLang="ja-JP" dirty="0"/>
              <a:t>Web </a:t>
            </a:r>
            <a:r>
              <a:rPr lang="ja-JP" altLang="en-US" dirty="0"/>
              <a:t>クライアントの画面転送通信は、</a:t>
            </a:r>
            <a:r>
              <a:rPr lang="en-US" altLang="ja-JP" dirty="0" err="1"/>
              <a:t>WebSocket</a:t>
            </a:r>
            <a:r>
              <a:rPr lang="en-US" altLang="ja-JP" dirty="0"/>
              <a:t> </a:t>
            </a:r>
            <a:r>
              <a:rPr lang="ja-JP" altLang="en-US" dirty="0"/>
              <a:t>を用いて中継ゲートウェイシステム経由で通信される。したがって、上記の「</a:t>
            </a:r>
            <a:r>
              <a:rPr lang="en-US" altLang="ja-JP" dirty="0"/>
              <a:t>WAN </a:t>
            </a:r>
            <a:r>
              <a:rPr lang="ja-JP" altLang="en-US" dirty="0"/>
              <a:t>側ポートのトラフィック」は、ほとんど、ユーザーが </a:t>
            </a:r>
            <a:r>
              <a:rPr lang="en-US" altLang="ja-JP" dirty="0"/>
              <a:t>HTML5 </a:t>
            </a:r>
            <a:r>
              <a:rPr lang="ja-JP" altLang="en-US" dirty="0"/>
              <a:t>版 </a:t>
            </a:r>
            <a:r>
              <a:rPr lang="en-US" altLang="ja-JP" dirty="0"/>
              <a:t>Web </a:t>
            </a:r>
            <a:r>
              <a:rPr lang="ja-JP" altLang="en-US" dirty="0"/>
              <a:t>クライアントの </a:t>
            </a:r>
            <a:r>
              <a:rPr lang="en-US" altLang="ja-JP" dirty="0"/>
              <a:t>URL </a:t>
            </a:r>
            <a:r>
              <a:rPr lang="ja-JP" altLang="en-US" dirty="0"/>
              <a:t>にアクセスした際に巨大な </a:t>
            </a:r>
            <a:r>
              <a:rPr lang="en-US" altLang="ja-JP" dirty="0"/>
              <a:t>JavaScript (</a:t>
            </a:r>
            <a:r>
              <a:rPr lang="ja-JP" altLang="en-US" dirty="0"/>
              <a:t>数 </a:t>
            </a:r>
            <a:r>
              <a:rPr lang="en-US" altLang="ja-JP" dirty="0" err="1"/>
              <a:t>MBytes</a:t>
            </a:r>
            <a:r>
              <a:rPr lang="en-US" altLang="ja-JP" dirty="0"/>
              <a:t> </a:t>
            </a:r>
            <a:r>
              <a:rPr lang="ja-JP" altLang="en-US" dirty="0"/>
              <a:t>ある</a:t>
            </a:r>
            <a:r>
              <a:rPr lang="en-US" altLang="ja-JP" dirty="0"/>
              <a:t>) </a:t>
            </a:r>
            <a:r>
              <a:rPr lang="ja-JP" altLang="en-US" dirty="0"/>
              <a:t>をダウンロードする際のトラフィックである。</a:t>
            </a:r>
            <a:endParaRPr kumimoji="1" lang="ja-JP" altLang="en-US" dirty="0"/>
          </a:p>
        </p:txBody>
      </p:sp>
    </p:spTree>
    <p:extLst>
      <p:ext uri="{BB962C8B-B14F-4D97-AF65-F5344CB8AC3E}">
        <p14:creationId xmlns:p14="http://schemas.microsoft.com/office/powerpoint/2010/main" val="154514178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ja-JP" altLang="en-US" dirty="0"/>
              <a:t>約 </a:t>
            </a:r>
            <a:r>
              <a:rPr lang="en-US" altLang="ja-JP" dirty="0"/>
              <a:t>2.5GB </a:t>
            </a:r>
            <a:r>
              <a:rPr lang="ja-JP" altLang="en-US" dirty="0"/>
              <a:t>の </a:t>
            </a:r>
            <a:r>
              <a:rPr lang="en-US" altLang="ja-JP" dirty="0"/>
              <a:t>RAM </a:t>
            </a:r>
            <a:r>
              <a:rPr lang="ja-JP" altLang="en-US" dirty="0" err="1"/>
              <a:t>を消</a:t>
            </a:r>
            <a:r>
              <a:rPr lang="ja-JP" altLang="en-US" dirty="0"/>
              <a:t>費している。</a:t>
            </a:r>
            <a:br>
              <a:rPr lang="en-US" altLang="ja-JP" dirty="0"/>
            </a:br>
            <a:r>
              <a:rPr lang="en-US" altLang="ja-JP" dirty="0"/>
              <a:t>8GB </a:t>
            </a:r>
            <a:r>
              <a:rPr lang="ja-JP" altLang="en-US" dirty="0"/>
              <a:t>の </a:t>
            </a:r>
            <a:r>
              <a:rPr lang="en-US" altLang="ja-JP" dirty="0"/>
              <a:t>RAM </a:t>
            </a:r>
            <a:r>
              <a:rPr lang="ja-JP" altLang="en-US" dirty="0"/>
              <a:t>を搭載しているので、まだまだ余裕がある。</a:t>
            </a:r>
            <a:endParaRPr lang="en-US" altLang="ja-JP" dirty="0"/>
          </a:p>
          <a:p>
            <a:r>
              <a:rPr kumimoji="1" lang="en-US" altLang="ja-JP" dirty="0"/>
              <a:t>CPU </a:t>
            </a:r>
            <a:r>
              <a:rPr kumimoji="1" lang="ja-JP" altLang="en-US" dirty="0"/>
              <a:t>使用率および </a:t>
            </a:r>
            <a:r>
              <a:rPr kumimoji="1" lang="en-US" altLang="ja-JP" dirty="0"/>
              <a:t>NIC </a:t>
            </a:r>
            <a:r>
              <a:rPr kumimoji="1" lang="ja-JP" altLang="en-US" dirty="0"/>
              <a:t>のトラフィックは、以下のグラフのようになっている。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10-10. </a:t>
            </a:r>
            <a:r>
              <a:rPr kumimoji="1" lang="ja-JP" altLang="en-US" dirty="0"/>
              <a:t>消費しているリソースの状況 </a:t>
            </a:r>
            <a:r>
              <a:rPr kumimoji="1" lang="en-US" altLang="ja-JP" dirty="0"/>
              <a:t>(</a:t>
            </a:r>
            <a:r>
              <a:rPr kumimoji="1" lang="ja-JP" altLang="en-US" dirty="0"/>
              <a:t>データベース</a:t>
            </a:r>
            <a:r>
              <a:rPr kumimoji="1" lang="en-US" altLang="ja-JP" dirty="0"/>
              <a:t>)</a:t>
            </a:r>
            <a:endParaRPr kumimoji="1" lang="ja-JP" altLang="en-US" dirty="0"/>
          </a:p>
        </p:txBody>
      </p:sp>
      <p:sp>
        <p:nvSpPr>
          <p:cNvPr id="8" name="テキスト ボックス 7"/>
          <p:cNvSpPr txBox="1"/>
          <p:nvPr/>
        </p:nvSpPr>
        <p:spPr>
          <a:xfrm>
            <a:off x="1952020" y="5630886"/>
            <a:ext cx="2494547" cy="369332"/>
          </a:xfrm>
          <a:prstGeom prst="rect">
            <a:avLst/>
          </a:prstGeom>
          <a:noFill/>
        </p:spPr>
        <p:txBody>
          <a:bodyPr wrap="square" rtlCol="0">
            <a:spAutoFit/>
          </a:bodyPr>
          <a:lstStyle/>
          <a:p>
            <a:pPr algn="ctr"/>
            <a:r>
              <a:rPr kumimoji="1" lang="en-US" altLang="ja-JP" dirty="0"/>
              <a:t>CPU </a:t>
            </a:r>
            <a:r>
              <a:rPr kumimoji="1" lang="ja-JP" altLang="en-US" dirty="0"/>
              <a:t>使用率</a:t>
            </a:r>
          </a:p>
        </p:txBody>
      </p:sp>
      <p:sp>
        <p:nvSpPr>
          <p:cNvPr id="11" name="テキスト ボックス 10"/>
          <p:cNvSpPr txBox="1"/>
          <p:nvPr/>
        </p:nvSpPr>
        <p:spPr>
          <a:xfrm>
            <a:off x="7223505" y="5714467"/>
            <a:ext cx="2774189" cy="369332"/>
          </a:xfrm>
          <a:prstGeom prst="rect">
            <a:avLst/>
          </a:prstGeom>
          <a:noFill/>
        </p:spPr>
        <p:txBody>
          <a:bodyPr wrap="square" rtlCol="0">
            <a:spAutoFit/>
          </a:bodyPr>
          <a:lstStyle/>
          <a:p>
            <a:pPr algn="ctr"/>
            <a:r>
              <a:rPr kumimoji="1" lang="en-US" altLang="ja-JP" dirty="0"/>
              <a:t>LAN </a:t>
            </a:r>
            <a:r>
              <a:rPr kumimoji="1" lang="ja-JP" altLang="en-US" dirty="0"/>
              <a:t>側ポートのトラフィック</a:t>
            </a:r>
          </a:p>
        </p:txBody>
      </p:sp>
      <p:pic>
        <p:nvPicPr>
          <p:cNvPr id="9" name="図 8"/>
          <p:cNvPicPr>
            <a:picLocks noChangeAspect="1"/>
          </p:cNvPicPr>
          <p:nvPr/>
        </p:nvPicPr>
        <p:blipFill>
          <a:blip r:embed="rId2"/>
          <a:stretch>
            <a:fillRect/>
          </a:stretch>
        </p:blipFill>
        <p:spPr>
          <a:xfrm>
            <a:off x="332741" y="3237692"/>
            <a:ext cx="5534596" cy="2251628"/>
          </a:xfrm>
          <a:prstGeom prst="rect">
            <a:avLst/>
          </a:prstGeom>
        </p:spPr>
      </p:pic>
      <p:pic>
        <p:nvPicPr>
          <p:cNvPr id="12" name="図 11"/>
          <p:cNvPicPr>
            <a:picLocks noChangeAspect="1"/>
          </p:cNvPicPr>
          <p:nvPr/>
        </p:nvPicPr>
        <p:blipFill>
          <a:blip r:embed="rId3"/>
          <a:stretch>
            <a:fillRect/>
          </a:stretch>
        </p:blipFill>
        <p:spPr>
          <a:xfrm>
            <a:off x="6321347" y="3286481"/>
            <a:ext cx="4635687" cy="2242010"/>
          </a:xfrm>
          <a:prstGeom prst="rect">
            <a:avLst/>
          </a:prstGeom>
        </p:spPr>
      </p:pic>
    </p:spTree>
    <p:extLst>
      <p:ext uri="{BB962C8B-B14F-4D97-AF65-F5344CB8AC3E}">
        <p14:creationId xmlns:p14="http://schemas.microsoft.com/office/powerpoint/2010/main" val="323228601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10-11. </a:t>
            </a:r>
            <a:r>
              <a:rPr kumimoji="1" lang="ja-JP" altLang="en-US" dirty="0"/>
              <a:t>消費しているリソースの状況 </a:t>
            </a:r>
            <a:r>
              <a:rPr kumimoji="1" lang="en-US" altLang="ja-JP" dirty="0"/>
              <a:t>(</a:t>
            </a:r>
            <a:r>
              <a:rPr kumimoji="1" lang="ja-JP" altLang="en-US" dirty="0"/>
              <a:t>中継 </a:t>
            </a:r>
            <a:r>
              <a:rPr kumimoji="1" lang="en-US" altLang="ja-JP" dirty="0"/>
              <a:t>GW)</a:t>
            </a:r>
            <a:endParaRPr kumimoji="1" lang="ja-JP" altLang="en-US" dirty="0"/>
          </a:p>
        </p:txBody>
      </p:sp>
      <p:sp>
        <p:nvSpPr>
          <p:cNvPr id="5" name="タイトル 3"/>
          <p:cNvSpPr txBox="1">
            <a:spLocks/>
          </p:cNvSpPr>
          <p:nvPr/>
        </p:nvSpPr>
        <p:spPr>
          <a:xfrm>
            <a:off x="332741" y="985894"/>
            <a:ext cx="10046989" cy="683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dirty="0"/>
              <a:t>中継 </a:t>
            </a:r>
            <a:r>
              <a:rPr lang="en-US" altLang="ja-JP" sz="2400" dirty="0"/>
              <a:t>GW</a:t>
            </a:r>
            <a:r>
              <a:rPr lang="ja-JP" altLang="en-US" sz="2400" dirty="0"/>
              <a:t> の </a:t>
            </a:r>
            <a:r>
              <a:rPr lang="en-US" altLang="ja-JP" sz="2400" dirty="0"/>
              <a:t>Raspberry Pi 4 </a:t>
            </a:r>
            <a:r>
              <a:rPr lang="ja-JP" altLang="en-US" sz="2400" dirty="0"/>
              <a:t>の </a:t>
            </a:r>
            <a:r>
              <a:rPr lang="en-US" altLang="ja-JP" sz="2400" dirty="0"/>
              <a:t>1 </a:t>
            </a:r>
            <a:r>
              <a:rPr lang="ja-JP" altLang="en-US" sz="2400" dirty="0"/>
              <a:t>年間の </a:t>
            </a:r>
            <a:r>
              <a:rPr lang="en-US" altLang="ja-JP" sz="2400" dirty="0"/>
              <a:t>CPU </a:t>
            </a:r>
            <a:r>
              <a:rPr lang="ja-JP" altLang="en-US" sz="2400" dirty="0"/>
              <a:t>使用率 </a:t>
            </a:r>
            <a:r>
              <a:rPr lang="en-US" altLang="ja-JP" sz="2400" dirty="0"/>
              <a:t>(</a:t>
            </a:r>
            <a:r>
              <a:rPr lang="ja-JP" altLang="en-US" sz="2400" dirty="0"/>
              <a:t>適当な </a:t>
            </a:r>
            <a:r>
              <a:rPr lang="en-US" altLang="ja-JP" sz="2400" dirty="0"/>
              <a:t>16 </a:t>
            </a:r>
            <a:r>
              <a:rPr lang="ja-JP" altLang="en-US" sz="2400" dirty="0"/>
              <a:t>台分</a:t>
            </a:r>
            <a:r>
              <a:rPr lang="en-US" altLang="ja-JP" sz="2400" dirty="0"/>
              <a:t>)</a:t>
            </a:r>
            <a:endParaRPr lang="ja-JP" altLang="en-US" sz="2400" dirty="0"/>
          </a:p>
        </p:txBody>
      </p:sp>
      <p:pic>
        <p:nvPicPr>
          <p:cNvPr id="6" name="図 5"/>
          <p:cNvPicPr>
            <a:picLocks noChangeAspect="1"/>
          </p:cNvPicPr>
          <p:nvPr/>
        </p:nvPicPr>
        <p:blipFill>
          <a:blip r:embed="rId2"/>
          <a:stretch>
            <a:fillRect/>
          </a:stretch>
        </p:blipFill>
        <p:spPr>
          <a:xfrm>
            <a:off x="914398" y="1781467"/>
            <a:ext cx="10307059" cy="4879463"/>
          </a:xfrm>
          <a:prstGeom prst="rect">
            <a:avLst/>
          </a:prstGeom>
        </p:spPr>
      </p:pic>
    </p:spTree>
    <p:extLst>
      <p:ext uri="{BB962C8B-B14F-4D97-AF65-F5344CB8AC3E}">
        <p14:creationId xmlns:p14="http://schemas.microsoft.com/office/powerpoint/2010/main" val="89737143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277</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a:t>中継 </a:t>
            </a:r>
            <a:r>
              <a:rPr lang="en-US" altLang="ja-JP" sz="2400" dirty="0"/>
              <a:t>GW</a:t>
            </a:r>
            <a:r>
              <a:rPr lang="ja-JP" altLang="en-US" sz="2400" dirty="0"/>
              <a:t> の </a:t>
            </a:r>
            <a:r>
              <a:rPr kumimoji="1" lang="en-US" altLang="ja-JP" sz="2400" dirty="0"/>
              <a:t>Raspberry Pi 4 </a:t>
            </a:r>
            <a:r>
              <a:rPr kumimoji="1" lang="ja-JP" altLang="en-US" sz="2400" dirty="0"/>
              <a:t>の </a:t>
            </a:r>
            <a:r>
              <a:rPr kumimoji="1" lang="en-US" altLang="ja-JP" sz="2400" dirty="0"/>
              <a:t>1 </a:t>
            </a:r>
            <a:r>
              <a:rPr kumimoji="1" lang="ja-JP" altLang="en-US" sz="2400" dirty="0"/>
              <a:t>年間のメモリ使用率 </a:t>
            </a:r>
            <a:r>
              <a:rPr kumimoji="1" lang="en-US" altLang="ja-JP" sz="2400" dirty="0"/>
              <a:t>(</a:t>
            </a:r>
            <a:r>
              <a:rPr kumimoji="1" lang="ja-JP" altLang="en-US" sz="2400" dirty="0"/>
              <a:t>適当な </a:t>
            </a:r>
            <a:r>
              <a:rPr kumimoji="1" lang="en-US" altLang="ja-JP" sz="2400" dirty="0"/>
              <a:t>16 </a:t>
            </a:r>
            <a:r>
              <a:rPr kumimoji="1" lang="ja-JP" altLang="en-US" sz="2400" dirty="0"/>
              <a:t>台分</a:t>
            </a:r>
            <a:r>
              <a:rPr kumimoji="1" lang="en-US" altLang="ja-JP" sz="2400" dirty="0"/>
              <a:t>)</a:t>
            </a:r>
            <a:endParaRPr kumimoji="1" lang="ja-JP" altLang="en-US" sz="2400" dirty="0"/>
          </a:p>
        </p:txBody>
      </p:sp>
      <p:pic>
        <p:nvPicPr>
          <p:cNvPr id="5" name="図 4"/>
          <p:cNvPicPr>
            <a:picLocks noChangeAspect="1"/>
          </p:cNvPicPr>
          <p:nvPr/>
        </p:nvPicPr>
        <p:blipFill>
          <a:blip r:embed="rId2"/>
          <a:stretch>
            <a:fillRect/>
          </a:stretch>
        </p:blipFill>
        <p:spPr>
          <a:xfrm>
            <a:off x="475723" y="1575293"/>
            <a:ext cx="11199627" cy="4781057"/>
          </a:xfrm>
          <a:prstGeom prst="rect">
            <a:avLst/>
          </a:prstGeom>
        </p:spPr>
      </p:pic>
      <p:sp>
        <p:nvSpPr>
          <p:cNvPr id="6" name="テキスト ボックス 5"/>
          <p:cNvSpPr txBox="1"/>
          <p:nvPr/>
        </p:nvSpPr>
        <p:spPr>
          <a:xfrm>
            <a:off x="417786" y="811924"/>
            <a:ext cx="11257564" cy="738664"/>
          </a:xfrm>
          <a:prstGeom prst="rect">
            <a:avLst/>
          </a:prstGeom>
          <a:noFill/>
        </p:spPr>
        <p:txBody>
          <a:bodyPr wrap="square" rtlCol="0">
            <a:spAutoFit/>
          </a:bodyPr>
          <a:lstStyle/>
          <a:p>
            <a:r>
              <a:rPr lang="en-US" altLang="ja-JP" sz="1400" b="1" dirty="0"/>
              <a:t>4GB </a:t>
            </a:r>
            <a:r>
              <a:rPr lang="ja-JP" altLang="en-US" sz="1400" b="1" dirty="0"/>
              <a:t>のメモリのうち何 </a:t>
            </a:r>
            <a:r>
              <a:rPr lang="en-US" altLang="ja-JP" sz="1400" b="1" dirty="0"/>
              <a:t>% </a:t>
            </a:r>
            <a:r>
              <a:rPr lang="ja-JP" altLang="en-US" sz="1400" b="1" dirty="0"/>
              <a:t>が空いているか </a:t>
            </a:r>
            <a:r>
              <a:rPr lang="ja-JP" altLang="en-US" sz="1400" dirty="0"/>
              <a:t>のグラフである。なお、</a:t>
            </a:r>
            <a:r>
              <a:rPr lang="en-US" altLang="ja-JP" sz="1400" dirty="0"/>
              <a:t>2020/04 </a:t>
            </a:r>
            <a:r>
              <a:rPr lang="ja-JP" altLang="en-US" sz="1400" dirty="0"/>
              <a:t>～ </a:t>
            </a:r>
            <a:r>
              <a:rPr lang="en-US" altLang="ja-JP" sz="1400" dirty="0"/>
              <a:t>09 </a:t>
            </a:r>
            <a:r>
              <a:rPr lang="ja-JP" altLang="en-US" sz="1400" dirty="0" err="1"/>
              <a:t>まで</a:t>
            </a:r>
            <a:r>
              <a:rPr lang="ja-JP" altLang="en-US" sz="1400" dirty="0"/>
              <a:t>徐々に空きメモリが減っていった理由は、自作の監視ツール </a:t>
            </a:r>
            <a:r>
              <a:rPr lang="en-US" altLang="ja-JP" sz="1400" dirty="0"/>
              <a:t>(</a:t>
            </a:r>
            <a:r>
              <a:rPr lang="ja-JP" altLang="en-US" sz="1400" dirty="0"/>
              <a:t>これらのグラフを取得するために開発した</a:t>
            </a:r>
            <a:r>
              <a:rPr lang="en-US" altLang="ja-JP" sz="1400" dirty="0"/>
              <a:t>) </a:t>
            </a:r>
            <a:r>
              <a:rPr lang="ja-JP" altLang="en-US" sz="1400" dirty="0" err="1"/>
              <a:t>にメモリ</a:t>
            </a:r>
            <a:r>
              <a:rPr lang="ja-JP" altLang="en-US" sz="1400" dirty="0"/>
              <a:t>リークがあったことが原因であり、シン・テレワークシステムの中継ゲートウェイプログラムにはメモリリークは発見されていない。したがって、</a:t>
            </a:r>
            <a:r>
              <a:rPr lang="en-US" altLang="ja-JP" sz="1400" dirty="0"/>
              <a:t>2020/09 </a:t>
            </a:r>
            <a:r>
              <a:rPr lang="ja-JP" altLang="en-US" sz="1400" dirty="0"/>
              <a:t>以降は空きメモリは減っていない。</a:t>
            </a:r>
            <a:endParaRPr kumimoji="1" lang="ja-JP" altLang="en-US" sz="1400" dirty="0"/>
          </a:p>
        </p:txBody>
      </p:sp>
    </p:spTree>
    <p:extLst>
      <p:ext uri="{BB962C8B-B14F-4D97-AF65-F5344CB8AC3E}">
        <p14:creationId xmlns:p14="http://schemas.microsoft.com/office/powerpoint/2010/main" val="170648486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278</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a:t>中継 </a:t>
            </a:r>
            <a:r>
              <a:rPr lang="en-US" altLang="ja-JP" sz="2400" dirty="0"/>
              <a:t>GW</a:t>
            </a:r>
            <a:r>
              <a:rPr lang="ja-JP" altLang="en-US" sz="2400" dirty="0"/>
              <a:t> の </a:t>
            </a:r>
            <a:r>
              <a:rPr kumimoji="1" lang="en-US" altLang="ja-JP" sz="2400" dirty="0"/>
              <a:t>Raspberry Pi 4 </a:t>
            </a:r>
            <a:r>
              <a:rPr kumimoji="1" lang="ja-JP" altLang="en-US" sz="2400" dirty="0"/>
              <a:t>の </a:t>
            </a:r>
            <a:r>
              <a:rPr kumimoji="1" lang="en-US" altLang="ja-JP" sz="2400" dirty="0"/>
              <a:t>1 </a:t>
            </a:r>
            <a:r>
              <a:rPr kumimoji="1" lang="ja-JP" altLang="en-US" sz="2400" dirty="0"/>
              <a:t>年間の 受け持ちセッション数 </a:t>
            </a:r>
            <a:r>
              <a:rPr kumimoji="1" lang="en-US" altLang="ja-JP" sz="2400" dirty="0"/>
              <a:t>(</a:t>
            </a:r>
            <a:r>
              <a:rPr kumimoji="1" lang="ja-JP" altLang="en-US" sz="2400" dirty="0"/>
              <a:t>適当な </a:t>
            </a:r>
            <a:r>
              <a:rPr kumimoji="1" lang="en-US" altLang="ja-JP" sz="2400" dirty="0"/>
              <a:t>16 </a:t>
            </a:r>
            <a:r>
              <a:rPr kumimoji="1" lang="ja-JP" altLang="en-US" sz="2400" dirty="0"/>
              <a:t>台分</a:t>
            </a:r>
            <a:r>
              <a:rPr kumimoji="1" lang="en-US" altLang="ja-JP" sz="2400" dirty="0"/>
              <a:t>)</a:t>
            </a:r>
            <a:endParaRPr kumimoji="1" lang="ja-JP" altLang="en-US" sz="2400" dirty="0"/>
          </a:p>
        </p:txBody>
      </p:sp>
      <p:pic>
        <p:nvPicPr>
          <p:cNvPr id="5" name="図 4"/>
          <p:cNvPicPr>
            <a:picLocks noChangeAspect="1"/>
          </p:cNvPicPr>
          <p:nvPr/>
        </p:nvPicPr>
        <p:blipFill>
          <a:blip r:embed="rId2"/>
          <a:stretch>
            <a:fillRect/>
          </a:stretch>
        </p:blipFill>
        <p:spPr>
          <a:xfrm>
            <a:off x="205020" y="1040938"/>
            <a:ext cx="11831470" cy="5076082"/>
          </a:xfrm>
          <a:prstGeom prst="rect">
            <a:avLst/>
          </a:prstGeom>
        </p:spPr>
      </p:pic>
      <p:sp>
        <p:nvSpPr>
          <p:cNvPr id="6" name="テキスト ボックス 5"/>
          <p:cNvSpPr txBox="1"/>
          <p:nvPr/>
        </p:nvSpPr>
        <p:spPr>
          <a:xfrm>
            <a:off x="599223" y="701566"/>
            <a:ext cx="9845432" cy="338554"/>
          </a:xfrm>
          <a:prstGeom prst="rect">
            <a:avLst/>
          </a:prstGeom>
          <a:noFill/>
        </p:spPr>
        <p:txBody>
          <a:bodyPr wrap="square" rtlCol="0">
            <a:spAutoFit/>
          </a:bodyPr>
          <a:lstStyle/>
          <a:p>
            <a:r>
              <a:rPr kumimoji="1" lang="ja-JP" altLang="en-US" sz="1600" dirty="0"/>
              <a:t>ユーザーが増え続</a:t>
            </a:r>
            <a:r>
              <a:rPr kumimoji="1" lang="ja-JP" altLang="en-US" sz="1600" dirty="0" err="1"/>
              <a:t>た</a:t>
            </a:r>
            <a:r>
              <a:rPr kumimoji="1" lang="ja-JP" altLang="en-US" sz="1600" dirty="0"/>
              <a:t>が、</a:t>
            </a:r>
            <a:r>
              <a:rPr kumimoji="1" lang="en-US" altLang="ja-JP" sz="1600" dirty="0"/>
              <a:t>GW </a:t>
            </a:r>
            <a:r>
              <a:rPr kumimoji="1" lang="ja-JP" altLang="en-US" sz="1600" dirty="0"/>
              <a:t>台数をどんどん増やしていったため、</a:t>
            </a:r>
            <a:r>
              <a:rPr kumimoji="1" lang="en-US" altLang="ja-JP" sz="1600" dirty="0"/>
              <a:t>1 </a:t>
            </a:r>
            <a:r>
              <a:rPr kumimoji="1" lang="ja-JP" altLang="en-US" sz="1600" dirty="0"/>
              <a:t>台あたりのセッション数はあまり変わっていない。</a:t>
            </a:r>
          </a:p>
        </p:txBody>
      </p:sp>
    </p:spTree>
    <p:extLst>
      <p:ext uri="{BB962C8B-B14F-4D97-AF65-F5344CB8AC3E}">
        <p14:creationId xmlns:p14="http://schemas.microsoft.com/office/powerpoint/2010/main" val="375630447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279</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800" dirty="0"/>
              <a:t>中継 </a:t>
            </a:r>
            <a:r>
              <a:rPr lang="en-US" altLang="ja-JP" sz="2800" dirty="0"/>
              <a:t>GW</a:t>
            </a:r>
            <a:r>
              <a:rPr lang="ja-JP" altLang="en-US" sz="2800" dirty="0"/>
              <a:t> の </a:t>
            </a:r>
            <a:r>
              <a:rPr kumimoji="1" lang="en-US" altLang="ja-JP" sz="2800" dirty="0"/>
              <a:t>Raspberry Pi 4 </a:t>
            </a:r>
            <a:r>
              <a:rPr kumimoji="1" lang="ja-JP" altLang="en-US" sz="2800" dirty="0"/>
              <a:t>の </a:t>
            </a:r>
            <a:r>
              <a:rPr kumimoji="1" lang="en-US" altLang="ja-JP" sz="2800" dirty="0"/>
              <a:t>1 </a:t>
            </a:r>
            <a:r>
              <a:rPr kumimoji="1" lang="ja-JP" altLang="en-US" sz="2800" dirty="0"/>
              <a:t>年間の温度 </a:t>
            </a:r>
            <a:r>
              <a:rPr lang="en-US" altLang="ja-JP" sz="2800" dirty="0"/>
              <a:t>(</a:t>
            </a:r>
            <a:r>
              <a:rPr lang="ja-JP" altLang="en-US" sz="2800" dirty="0"/>
              <a:t>適当な </a:t>
            </a:r>
            <a:r>
              <a:rPr lang="en-US" altLang="ja-JP" sz="2800" dirty="0"/>
              <a:t>16 </a:t>
            </a:r>
            <a:r>
              <a:rPr lang="ja-JP" altLang="en-US" sz="2800" dirty="0"/>
              <a:t>台分</a:t>
            </a:r>
            <a:r>
              <a:rPr lang="en-US" altLang="ja-JP" sz="2800" dirty="0"/>
              <a:t>)</a:t>
            </a:r>
            <a:endParaRPr kumimoji="1" lang="ja-JP" altLang="en-US" sz="2800" dirty="0"/>
          </a:p>
        </p:txBody>
      </p:sp>
      <p:pic>
        <p:nvPicPr>
          <p:cNvPr id="6" name="図 5"/>
          <p:cNvPicPr>
            <a:picLocks noChangeAspect="1"/>
          </p:cNvPicPr>
          <p:nvPr/>
        </p:nvPicPr>
        <p:blipFill>
          <a:blip r:embed="rId2"/>
          <a:stretch>
            <a:fillRect/>
          </a:stretch>
        </p:blipFill>
        <p:spPr>
          <a:xfrm>
            <a:off x="914399" y="1273630"/>
            <a:ext cx="10627503" cy="5082719"/>
          </a:xfrm>
          <a:prstGeom prst="rect">
            <a:avLst/>
          </a:prstGeom>
        </p:spPr>
      </p:pic>
      <p:sp>
        <p:nvSpPr>
          <p:cNvPr id="7" name="テキスト ボックス 6"/>
          <p:cNvSpPr txBox="1"/>
          <p:nvPr/>
        </p:nvSpPr>
        <p:spPr>
          <a:xfrm>
            <a:off x="599222" y="701566"/>
            <a:ext cx="10641591" cy="523220"/>
          </a:xfrm>
          <a:prstGeom prst="rect">
            <a:avLst/>
          </a:prstGeom>
          <a:noFill/>
        </p:spPr>
        <p:txBody>
          <a:bodyPr wrap="square" rtlCol="0">
            <a:spAutoFit/>
          </a:bodyPr>
          <a:lstStyle/>
          <a:p>
            <a:r>
              <a:rPr kumimoji="1" lang="ja-JP" altLang="en-US" sz="1400" dirty="0"/>
              <a:t>真夏は、休日・夜間は冷房が切れる普通のオフィスに置いてあるため、熱くなっていたのである。しかし、夏場は </a:t>
            </a:r>
            <a:r>
              <a:rPr kumimoji="1" lang="en-US" altLang="ja-JP" sz="1400" dirty="0"/>
              <a:t>1 </a:t>
            </a:r>
            <a:r>
              <a:rPr kumimoji="1" lang="ja-JP" altLang="en-US" sz="1400" dirty="0" err="1"/>
              <a:t>つも</a:t>
            </a:r>
            <a:r>
              <a:rPr kumimoji="1" lang="ja-JP" altLang="en-US" sz="1400" dirty="0"/>
              <a:t>壊れなかった。</a:t>
            </a:r>
            <a:endParaRPr kumimoji="1" lang="en-US" altLang="ja-JP" sz="1400" dirty="0"/>
          </a:p>
          <a:p>
            <a:r>
              <a:rPr kumimoji="1" lang="ja-JP" altLang="en-US" sz="1400" dirty="0"/>
              <a:t>冬になり、秋葉原でかき集めてきた安物の </a:t>
            </a:r>
            <a:r>
              <a:rPr kumimoji="1" lang="en-US" altLang="ja-JP" sz="1400" dirty="0" err="1"/>
              <a:t>MicroSD</a:t>
            </a:r>
            <a:r>
              <a:rPr kumimoji="1" lang="en-US" altLang="ja-JP" sz="1400" dirty="0"/>
              <a:t> </a:t>
            </a:r>
            <a:r>
              <a:rPr kumimoji="1" lang="ja-JP" altLang="en-US" sz="1400" dirty="0"/>
              <a:t>カードが </a:t>
            </a:r>
            <a:r>
              <a:rPr kumimoji="1" lang="en-US" altLang="ja-JP" sz="1400" dirty="0"/>
              <a:t>2 </a:t>
            </a:r>
            <a:r>
              <a:rPr kumimoji="1" lang="ja-JP" altLang="en-US" sz="1400" dirty="0"/>
              <a:t>枚壊れたので </a:t>
            </a:r>
            <a:r>
              <a:rPr kumimoji="1" lang="en-US" altLang="ja-JP" sz="1400" dirty="0"/>
              <a:t>SD </a:t>
            </a:r>
            <a:r>
              <a:rPr kumimoji="1" lang="ja-JP" altLang="en-US" sz="1400" dirty="0"/>
              <a:t>を交換して再起動した。</a:t>
            </a:r>
            <a:r>
              <a:rPr kumimoji="1" lang="en-US" altLang="ja-JP" sz="1400" dirty="0" err="1"/>
              <a:t>RasPi</a:t>
            </a:r>
            <a:r>
              <a:rPr kumimoji="1" lang="en-US" altLang="ja-JP" sz="1400" dirty="0"/>
              <a:t> </a:t>
            </a:r>
            <a:r>
              <a:rPr kumimoji="1" lang="ja-JP" altLang="en-US" sz="1400" dirty="0"/>
              <a:t>本体は、</a:t>
            </a:r>
            <a:r>
              <a:rPr kumimoji="1" lang="en-US" altLang="ja-JP" sz="1400" dirty="0"/>
              <a:t>1 </a:t>
            </a:r>
            <a:r>
              <a:rPr kumimoji="1" lang="ja-JP" altLang="en-US" sz="1400" dirty="0"/>
              <a:t>個も壊れていない。</a:t>
            </a:r>
          </a:p>
        </p:txBody>
      </p:sp>
    </p:spTree>
    <p:extLst>
      <p:ext uri="{BB962C8B-B14F-4D97-AF65-F5344CB8AC3E}">
        <p14:creationId xmlns:p14="http://schemas.microsoft.com/office/powerpoint/2010/main" val="1368723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28</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a:t>3. </a:t>
            </a:r>
            <a:r>
              <a:rPr lang="ja-JP" altLang="en-US" sz="6600" dirty="0"/>
              <a:t>コントローラを構築しよう </a:t>
            </a:r>
            <a:r>
              <a:rPr lang="en-US" altLang="ja-JP" sz="6600" dirty="0"/>
              <a:t>(Windows </a:t>
            </a:r>
            <a:r>
              <a:rPr lang="ja-JP" altLang="en-US" sz="6600" dirty="0"/>
              <a:t>利用編</a:t>
            </a:r>
            <a:r>
              <a:rPr lang="en-US" altLang="ja-JP" sz="6600" dirty="0"/>
              <a:t>)</a:t>
            </a:r>
            <a:endParaRPr kumimoji="1" lang="ja-JP" altLang="en-US" sz="6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9681" y="4262210"/>
            <a:ext cx="1655556" cy="2315665"/>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872040" y="4101403"/>
            <a:ext cx="1442322" cy="1550534"/>
          </a:xfrm>
          <a:prstGeom prst="rect">
            <a:avLst/>
          </a:prstGeom>
        </p:spPr>
      </p:pic>
    </p:spTree>
    <p:extLst>
      <p:ext uri="{BB962C8B-B14F-4D97-AF65-F5344CB8AC3E}">
        <p14:creationId xmlns:p14="http://schemas.microsoft.com/office/powerpoint/2010/main" val="1270331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60552"/>
            <a:ext cx="11545223" cy="4918715"/>
          </a:xfrm>
        </p:spPr>
        <p:txBody>
          <a:bodyPr>
            <a:normAutofit fontScale="92500" lnSpcReduction="20000"/>
          </a:bodyPr>
          <a:lstStyle/>
          <a:p>
            <a:pPr marL="514350" indent="-514350">
              <a:buFont typeface="+mj-lt"/>
              <a:buAutoNum type="arabicPeriod"/>
            </a:pPr>
            <a:r>
              <a:rPr lang="en-US" altLang="ja-JP" sz="4000" dirty="0"/>
              <a:t>Windows </a:t>
            </a:r>
            <a:r>
              <a:rPr lang="ja-JP" altLang="en-US" sz="4000" dirty="0"/>
              <a:t>サーバーの準備とインターネットへの接続</a:t>
            </a:r>
            <a:br>
              <a:rPr lang="en-US" altLang="ja-JP" sz="4000" dirty="0"/>
            </a:br>
            <a:r>
              <a:rPr lang="en-US" altLang="ja-JP" sz="4000" dirty="0">
                <a:solidFill>
                  <a:schemeClr val="accent6">
                    <a:lumMod val="75000"/>
                  </a:schemeClr>
                </a:solidFill>
              </a:rPr>
              <a:t>(</a:t>
            </a:r>
            <a:r>
              <a:rPr lang="ja-JP" altLang="en-US" sz="4000" dirty="0">
                <a:solidFill>
                  <a:schemeClr val="accent6">
                    <a:lumMod val="75000"/>
                  </a:schemeClr>
                </a:solidFill>
              </a:rPr>
              <a:t>本マニュアルでは、</a:t>
            </a:r>
            <a:r>
              <a:rPr lang="en-US" altLang="ja-JP" sz="4000" dirty="0">
                <a:solidFill>
                  <a:schemeClr val="accent6">
                    <a:lumMod val="75000"/>
                  </a:schemeClr>
                </a:solidFill>
              </a:rPr>
              <a:t>AWS </a:t>
            </a:r>
            <a:r>
              <a:rPr lang="ja-JP" altLang="en-US" sz="4000" dirty="0">
                <a:solidFill>
                  <a:schemeClr val="accent6">
                    <a:lumMod val="75000"/>
                  </a:schemeClr>
                </a:solidFill>
              </a:rPr>
              <a:t>を例に説明。</a:t>
            </a:r>
            <a:r>
              <a:rPr lang="en-US" altLang="ja-JP" sz="4000" dirty="0">
                <a:solidFill>
                  <a:schemeClr val="accent6">
                    <a:lumMod val="75000"/>
                  </a:schemeClr>
                </a:solidFill>
              </a:rPr>
              <a:t>)</a:t>
            </a:r>
            <a:br>
              <a:rPr lang="en-US" altLang="ja-JP" sz="4000" dirty="0"/>
            </a:br>
            <a:r>
              <a:rPr lang="ja-JP" altLang="en-US" sz="4000" dirty="0"/>
              <a:t>↓</a:t>
            </a:r>
            <a:endParaRPr lang="en-US" altLang="ja-JP" sz="4000" dirty="0"/>
          </a:p>
          <a:p>
            <a:pPr marL="514350" indent="-514350">
              <a:buFont typeface="+mj-lt"/>
              <a:buAutoNum type="arabicPeriod"/>
            </a:pPr>
            <a:r>
              <a:rPr kumimoji="1" lang="ja-JP" altLang="en-US" sz="4000" dirty="0"/>
              <a:t>必要なユーティリティのインストール</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en-US" altLang="ja-JP" sz="4000" dirty="0"/>
              <a:t>SQL Server 2019 Express </a:t>
            </a:r>
            <a:r>
              <a:rPr kumimoji="1" lang="ja-JP" altLang="en-US" sz="4000" dirty="0"/>
              <a:t>のインストールと初期設定</a:t>
            </a:r>
            <a:br>
              <a:rPr kumimoji="1" lang="ja-JP" altLang="en-US" sz="4000" dirty="0"/>
            </a:br>
            <a:r>
              <a:rPr kumimoji="1" lang="ja-JP" altLang="en-US" sz="4000" dirty="0"/>
              <a:t>↓</a:t>
            </a:r>
          </a:p>
          <a:p>
            <a:pPr marL="514350" indent="-514350">
              <a:buFont typeface="+mj-lt"/>
              <a:buAutoNum type="arabicPeriod"/>
            </a:pPr>
            <a:r>
              <a:rPr kumimoji="1" lang="ja-JP" altLang="en-US" sz="4000" dirty="0"/>
              <a:t>データベース初期構築</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ja-JP" altLang="en-US" sz="4000" dirty="0"/>
              <a:t>コントローラのインストール</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3-1. </a:t>
            </a:r>
            <a:r>
              <a:rPr lang="ja-JP" altLang="en-US" dirty="0"/>
              <a:t>コントローラ </a:t>
            </a:r>
            <a:r>
              <a:rPr lang="en-US" altLang="ja-JP" dirty="0"/>
              <a:t>(Windows) </a:t>
            </a:r>
            <a:r>
              <a:rPr lang="ja-JP" altLang="en-US" dirty="0"/>
              <a:t>の構築の流れ</a:t>
            </a:r>
            <a:endParaRPr kumimoji="1" lang="ja-JP" altLang="en-US" dirty="0"/>
          </a:p>
        </p:txBody>
      </p:sp>
      <p:sp>
        <p:nvSpPr>
          <p:cNvPr id="5" name="テキスト ボックス 4"/>
          <p:cNvSpPr txBox="1"/>
          <p:nvPr/>
        </p:nvSpPr>
        <p:spPr>
          <a:xfrm>
            <a:off x="978460" y="5623991"/>
            <a:ext cx="10582030" cy="1107996"/>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a:solidFill>
                  <a:schemeClr val="accent5">
                    <a:lumMod val="75000"/>
                  </a:schemeClr>
                </a:solidFill>
              </a:rPr>
              <a:t>Windows </a:t>
            </a:r>
            <a:r>
              <a:rPr kumimoji="1" lang="ja-JP" altLang="en-US" sz="1100" b="1" dirty="0">
                <a:solidFill>
                  <a:schemeClr val="accent5">
                    <a:lumMod val="75000"/>
                  </a:schemeClr>
                </a:solidFill>
              </a:rPr>
              <a:t>クライアント版でも、シン・テレワークシステム コントローラの動作は可能である。</a:t>
            </a:r>
            <a:endParaRPr kumimoji="1" lang="en-US" altLang="ja-JP" sz="1100" b="1" dirty="0">
              <a:solidFill>
                <a:schemeClr val="accent5">
                  <a:lumMod val="75000"/>
                </a:schemeClr>
              </a:solidFill>
            </a:endParaRPr>
          </a:p>
          <a:p>
            <a:pPr marL="171450" indent="-171450">
              <a:buFont typeface="Arial" panose="020B0604020202020204" pitchFamily="34" charset="0"/>
              <a:buChar char="•"/>
            </a:pPr>
            <a:r>
              <a:rPr kumimoji="1" lang="ja-JP" altLang="en-US" sz="1100" dirty="0"/>
              <a:t>本マニュアルでは、</a:t>
            </a:r>
            <a:r>
              <a:rPr kumimoji="1" lang="en-US" altLang="ja-JP" sz="1100" dirty="0"/>
              <a:t>Windows Server </a:t>
            </a:r>
            <a:r>
              <a:rPr kumimoji="1" lang="ja-JP" altLang="en-US" sz="1100" dirty="0"/>
              <a:t>を用いた例を説明しているが、</a:t>
            </a:r>
            <a:r>
              <a:rPr kumimoji="1" lang="en-US" altLang="ja-JP" sz="1100" dirty="0"/>
              <a:t>Windows </a:t>
            </a:r>
            <a:r>
              <a:rPr kumimoji="1" lang="ja-JP" altLang="en-US" sz="1100" dirty="0"/>
              <a:t>のクライアント版 </a:t>
            </a:r>
            <a:r>
              <a:rPr kumimoji="1" lang="en-US" altLang="ja-JP" sz="1100" dirty="0"/>
              <a:t>(Windows 10</a:t>
            </a:r>
            <a:r>
              <a:rPr kumimoji="1" lang="ja-JP" altLang="en-US" sz="1100" dirty="0"/>
              <a:t> 等</a:t>
            </a:r>
            <a:r>
              <a:rPr kumimoji="1" lang="en-US" altLang="ja-JP" sz="1100" dirty="0"/>
              <a:t>) </a:t>
            </a:r>
            <a:r>
              <a:rPr kumimoji="1" lang="ja-JP" altLang="en-US" sz="1100" dirty="0"/>
              <a:t>でも、コントローラを動作させることは技術的に可能である。しかしながら、</a:t>
            </a:r>
            <a:r>
              <a:rPr kumimoji="1" lang="en-US" altLang="ja-JP" sz="1100" dirty="0"/>
              <a:t>Windows </a:t>
            </a:r>
            <a:r>
              <a:rPr kumimoji="1" lang="ja-JP" altLang="en-US" sz="1100" dirty="0"/>
              <a:t>のクライアント版について、ユーザー </a:t>
            </a:r>
            <a:r>
              <a:rPr kumimoji="1" lang="en-US" altLang="ja-JP" sz="1100" dirty="0"/>
              <a:t>(</a:t>
            </a:r>
            <a:r>
              <a:rPr kumimoji="1" lang="ja-JP" altLang="en-US" sz="1100" dirty="0"/>
              <a:t>読者</a:t>
            </a:r>
            <a:r>
              <a:rPr kumimoji="1" lang="en-US" altLang="ja-JP" sz="1100" dirty="0"/>
              <a:t>) </a:t>
            </a:r>
            <a:r>
              <a:rPr kumimoji="1" lang="ja-JP" altLang="en-US" sz="1100" dirty="0"/>
              <a:t>と </a:t>
            </a:r>
            <a:r>
              <a:rPr kumimoji="1" lang="en-US" altLang="ja-JP" sz="1100" dirty="0"/>
              <a:t>Microsoft </a:t>
            </a:r>
            <a:r>
              <a:rPr kumimoji="1" lang="ja-JP" altLang="en-US" sz="1100" dirty="0"/>
              <a:t>社との間の契約・売買条件 </a:t>
            </a:r>
            <a:r>
              <a:rPr kumimoji="1" lang="en-US" altLang="ja-JP" sz="1100" dirty="0"/>
              <a:t>(</a:t>
            </a:r>
            <a:r>
              <a:rPr kumimoji="1" lang="ja-JP" altLang="en-US" sz="1100" dirty="0"/>
              <a:t>二者間の合意内容</a:t>
            </a:r>
            <a:r>
              <a:rPr kumimoji="1" lang="en-US" altLang="ja-JP" sz="1100" dirty="0"/>
              <a:t>) </a:t>
            </a:r>
            <a:r>
              <a:rPr kumimoji="1" lang="ja-JP" altLang="en-US" sz="1100" dirty="0"/>
              <a:t>によっては、クライアント </a:t>
            </a:r>
            <a:r>
              <a:rPr kumimoji="1" lang="en-US" altLang="ja-JP" sz="1100" dirty="0"/>
              <a:t>Windows </a:t>
            </a:r>
            <a:r>
              <a:rPr kumimoji="1" lang="ja-JP" altLang="en-US" sz="1100" dirty="0"/>
              <a:t>をサーバーとして使用する際に何らかの制約を設けることに、ユーザー </a:t>
            </a:r>
            <a:r>
              <a:rPr lang="en-US" altLang="ja-JP" sz="1100" dirty="0"/>
              <a:t>(</a:t>
            </a:r>
            <a:r>
              <a:rPr lang="ja-JP" altLang="en-US" sz="1100" dirty="0"/>
              <a:t>読者</a:t>
            </a:r>
            <a:r>
              <a:rPr lang="en-US" altLang="ja-JP" sz="1100" dirty="0"/>
              <a:t>) </a:t>
            </a:r>
            <a:r>
              <a:rPr kumimoji="1" lang="ja-JP" altLang="en-US" sz="1100" dirty="0"/>
              <a:t>はすでに合意している可能性がある。このことについては、</a:t>
            </a:r>
            <a:r>
              <a:rPr lang="ja-JP" altLang="en-US" sz="1100" dirty="0"/>
              <a:t>二者間の</a:t>
            </a:r>
            <a:r>
              <a:rPr kumimoji="1" lang="ja-JP" altLang="en-US" sz="1100" dirty="0"/>
              <a:t>合意内容の書類 </a:t>
            </a:r>
            <a:r>
              <a:rPr kumimoji="1" lang="en-US" altLang="ja-JP" sz="1100" dirty="0"/>
              <a:t>(EULA </a:t>
            </a:r>
            <a:r>
              <a:rPr kumimoji="1" lang="ja-JP" altLang="en-US" sz="1100" dirty="0"/>
              <a:t>等</a:t>
            </a:r>
            <a:r>
              <a:rPr kumimoji="1" lang="en-US" altLang="ja-JP" sz="1100" dirty="0"/>
              <a:t>) </a:t>
            </a:r>
            <a:r>
              <a:rPr kumimoji="1" lang="ja-JP" altLang="en-US" sz="1100" dirty="0"/>
              <a:t>を確認することで、有益な情報が得られる場合がある。</a:t>
            </a:r>
            <a:endParaRPr lang="en-US" altLang="ja-JP" sz="1100" dirty="0"/>
          </a:p>
          <a:p>
            <a:pPr marL="171450" indent="-171450">
              <a:buFont typeface="Arial" panose="020B0604020202020204" pitchFamily="34" charset="0"/>
              <a:buChar char="•"/>
            </a:pPr>
            <a:r>
              <a:rPr kumimoji="1" lang="en-US" altLang="ja-JP" sz="1100" dirty="0"/>
              <a:t>Windows Server </a:t>
            </a:r>
            <a:r>
              <a:rPr kumimoji="1" lang="ja-JP" altLang="en-US" sz="1100" dirty="0"/>
              <a:t>は </a:t>
            </a:r>
            <a:r>
              <a:rPr kumimoji="1" lang="en-US" altLang="ja-JP" sz="1100" dirty="0"/>
              <a:t>Administrator </a:t>
            </a:r>
            <a:r>
              <a:rPr kumimoji="1" lang="ja-JP" altLang="en-US" sz="1100" dirty="0"/>
              <a:t>ユーザーは自動的に特権昇格しているが、</a:t>
            </a:r>
            <a:r>
              <a:rPr kumimoji="1" lang="en-US" altLang="ja-JP" sz="1100" dirty="0"/>
              <a:t>Windows </a:t>
            </a:r>
            <a:r>
              <a:rPr kumimoji="1" lang="ja-JP" altLang="en-US" sz="1100" dirty="0"/>
              <a:t>クライアントではコマンドプロンプトでの操作時に </a:t>
            </a:r>
            <a:r>
              <a:rPr kumimoji="1" lang="en-US" altLang="ja-JP" sz="1100" dirty="0"/>
              <a:t>UAC </a:t>
            </a:r>
            <a:r>
              <a:rPr kumimoji="1" lang="ja-JP" altLang="en-US" sz="1100" dirty="0"/>
              <a:t>による特権昇格が必要である。コマンドプロンプトを開くときは、「管理者として実行」を選択すること。</a:t>
            </a:r>
          </a:p>
        </p:txBody>
      </p:sp>
    </p:spTree>
    <p:extLst>
      <p:ext uri="{BB962C8B-B14F-4D97-AF65-F5344CB8AC3E}">
        <p14:creationId xmlns:p14="http://schemas.microsoft.com/office/powerpoint/2010/main" val="3531211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テキスト ボックス 70"/>
          <p:cNvSpPr txBox="1"/>
          <p:nvPr/>
        </p:nvSpPr>
        <p:spPr>
          <a:xfrm>
            <a:off x="2503642" y="3251212"/>
            <a:ext cx="839579" cy="584775"/>
          </a:xfrm>
          <a:prstGeom prst="rect">
            <a:avLst/>
          </a:prstGeom>
          <a:solidFill>
            <a:schemeClr val="accent4">
              <a:lumMod val="40000"/>
              <a:lumOff val="60000"/>
            </a:schemeClr>
          </a:solidFill>
        </p:spPr>
        <p:txBody>
          <a:bodyPr wrap="square" rtlCol="0">
            <a:spAutoFit/>
          </a:bodyPr>
          <a:lstStyle/>
          <a:p>
            <a:pPr algn="ctr"/>
            <a:r>
              <a:rPr kumimoji="1" lang="ja-JP" altLang="en-US" sz="1600" b="1" dirty="0"/>
              <a:t>完全</a:t>
            </a:r>
            <a:endParaRPr kumimoji="1" lang="en-US" altLang="ja-JP" sz="1600" b="1" dirty="0"/>
          </a:p>
          <a:p>
            <a:pPr algn="ctr"/>
            <a:r>
              <a:rPr kumimoji="1" lang="ja-JP" altLang="en-US" sz="1600" b="1" dirty="0"/>
              <a:t>冗長化</a:t>
            </a:r>
          </a:p>
        </p:txBody>
      </p:sp>
      <p:sp>
        <p:nvSpPr>
          <p:cNvPr id="67" name="楕円 66"/>
          <p:cNvSpPr/>
          <p:nvPr/>
        </p:nvSpPr>
        <p:spPr>
          <a:xfrm>
            <a:off x="4870938" y="410326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p:cNvSpPr/>
          <p:nvPr/>
        </p:nvSpPr>
        <p:spPr>
          <a:xfrm>
            <a:off x="7230361" y="445409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p:cNvSpPr/>
          <p:nvPr/>
        </p:nvSpPr>
        <p:spPr>
          <a:xfrm>
            <a:off x="9636237" y="3921711"/>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楕円 161"/>
          <p:cNvSpPr/>
          <p:nvPr/>
        </p:nvSpPr>
        <p:spPr>
          <a:xfrm>
            <a:off x="9802914" y="154087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p:cNvSpPr/>
          <p:nvPr/>
        </p:nvSpPr>
        <p:spPr>
          <a:xfrm>
            <a:off x="101026" y="2193499"/>
            <a:ext cx="2392824" cy="2199814"/>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p:cNvSpPr/>
          <p:nvPr/>
        </p:nvSpPr>
        <p:spPr>
          <a:xfrm>
            <a:off x="2308751" y="3887420"/>
            <a:ext cx="2392824" cy="1531622"/>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a:t>
            </a:fld>
            <a:endParaRPr kumimoji="1" lang="ja-JP" altLang="en-US" dirty="0"/>
          </a:p>
        </p:txBody>
      </p:sp>
      <p:sp>
        <p:nvSpPr>
          <p:cNvPr id="4" name="タイトル 3"/>
          <p:cNvSpPr>
            <a:spLocks noGrp="1"/>
          </p:cNvSpPr>
          <p:nvPr>
            <p:ph type="title"/>
          </p:nvPr>
        </p:nvSpPr>
        <p:spPr>
          <a:xfrm>
            <a:off x="276556" y="637047"/>
            <a:ext cx="10046989" cy="683490"/>
          </a:xfrm>
        </p:spPr>
        <p:txBody>
          <a:bodyPr>
            <a:noAutofit/>
          </a:bodyPr>
          <a:lstStyle/>
          <a:p>
            <a:r>
              <a:rPr kumimoji="1" lang="ja-JP" altLang="en-US" sz="3200" b="1" dirty="0"/>
              <a:t>本ドキュメントの目的</a:t>
            </a:r>
            <a:br>
              <a:rPr kumimoji="1" lang="en-US" altLang="ja-JP" sz="2400" dirty="0"/>
            </a:br>
            <a:r>
              <a:rPr kumimoji="1" lang="ja-JP" altLang="en-US" sz="2400" dirty="0"/>
              <a:t>読者は、</a:t>
            </a:r>
            <a:r>
              <a:rPr lang="en-US" altLang="ja-JP" sz="2400" dirty="0"/>
              <a:t>25 </a:t>
            </a:r>
            <a:r>
              <a:rPr lang="ja-JP" altLang="en-US" sz="2400" dirty="0"/>
              <a:t>万ユーザーを超える「</a:t>
            </a:r>
            <a:r>
              <a:rPr lang="en-US" altLang="ja-JP" sz="2400" dirty="0"/>
              <a:t>NTT</a:t>
            </a:r>
            <a:r>
              <a:rPr lang="ja-JP" altLang="en-US" sz="2400" dirty="0"/>
              <a:t> 東日本 </a:t>
            </a:r>
            <a:r>
              <a:rPr lang="en-US" altLang="ja-JP" sz="2400" dirty="0"/>
              <a:t>- IPA </a:t>
            </a:r>
            <a:r>
              <a:rPr lang="ja-JP" altLang="en-US" sz="2400" dirty="0"/>
              <a:t>シン・テレワークシステム」</a:t>
            </a:r>
            <a:r>
              <a:rPr lang="en-US" altLang="ja-JP" sz="2400" dirty="0"/>
              <a:t> (</a:t>
            </a:r>
            <a:r>
              <a:rPr lang="ja-JP" altLang="en-US" sz="2400" dirty="0"/>
              <a:t>パブリック版・無償開放</a:t>
            </a:r>
            <a:r>
              <a:rPr lang="en-US" altLang="ja-JP" sz="2400" dirty="0"/>
              <a:t>) </a:t>
            </a:r>
            <a:r>
              <a:rPr lang="ja-JP" altLang="en-US" sz="2400" dirty="0"/>
              <a:t>と同程度・同規模の完全に冗長化されたハイパースケール・テレワーク・リモートアクセスシステムを自ら構築し、運営することができるようになります。</a:t>
            </a:r>
            <a:br>
              <a:rPr lang="ja-JP" altLang="en-US" sz="2400" dirty="0"/>
            </a:br>
            <a:endParaRPr kumimoji="1" lang="ja-JP" altLang="en-US" sz="2400" dirty="0"/>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a:t>コントローラ </a:t>
            </a:r>
            <a:r>
              <a:rPr kumimoji="1" lang="en-US" altLang="ja-JP" dirty="0"/>
              <a:t>1</a:t>
            </a:r>
          </a:p>
          <a:p>
            <a:pPr algn="ctr"/>
            <a:r>
              <a:rPr lang="en-US" altLang="ja-JP" dirty="0"/>
              <a:t>(</a:t>
            </a:r>
            <a:r>
              <a:rPr lang="ja-JP" altLang="en-US" dirty="0"/>
              <a:t>東京</a:t>
            </a:r>
            <a:r>
              <a:rPr lang="en-US" altLang="ja-JP" dirty="0"/>
              <a:t>)</a:t>
            </a:r>
            <a:endParaRPr kumimoji="1" lang="ja-JP" altLang="en-US" dirty="0"/>
          </a:p>
        </p:txBody>
      </p:sp>
      <p:cxnSp>
        <p:nvCxnSpPr>
          <p:cNvPr id="35" name="直線コネクタ 34"/>
          <p:cNvCxnSpPr>
            <a:endCxn id="33" idx="7"/>
          </p:cNvCxnSpPr>
          <p:nvPr/>
        </p:nvCxnSpPr>
        <p:spPr>
          <a:xfrm flipH="1">
            <a:off x="2143429" y="2490952"/>
            <a:ext cx="662834" cy="24702"/>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a:t>コントローラ </a:t>
            </a:r>
            <a:r>
              <a:rPr kumimoji="1" lang="en-US" altLang="ja-JP" dirty="0"/>
              <a:t>2</a:t>
            </a:r>
          </a:p>
          <a:p>
            <a:pPr algn="ctr"/>
            <a:r>
              <a:rPr lang="en-US" altLang="ja-JP" dirty="0"/>
              <a:t>(</a:t>
            </a:r>
            <a:r>
              <a:rPr lang="ja-JP" altLang="en-US" dirty="0"/>
              <a:t>つくば</a:t>
            </a:r>
            <a:r>
              <a:rPr lang="en-US" altLang="ja-JP" dirty="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a:t>THINDB</a:t>
            </a:r>
          </a:p>
          <a:p>
            <a:pPr algn="ctr"/>
            <a:r>
              <a:rPr kumimoji="1" lang="ja-JP" altLang="en-US" dirty="0"/>
              <a:t>データベースサーバー</a:t>
            </a:r>
          </a:p>
          <a:p>
            <a:pPr algn="ctr"/>
            <a:r>
              <a:rPr lang="en-US" altLang="ja-JP" dirty="0"/>
              <a:t>(</a:t>
            </a:r>
            <a:r>
              <a:rPr lang="ja-JP" altLang="en-US" dirty="0"/>
              <a:t>独立</a:t>
            </a:r>
            <a:r>
              <a:rPr lang="en-US" altLang="ja-JP" dirty="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a:solidFill>
                  <a:srgbClr val="FF0000"/>
                </a:solidFill>
              </a:rPr>
              <a:t>プライベート </a:t>
            </a:r>
            <a:r>
              <a:rPr kumimoji="1" lang="en-US" altLang="ja-JP" sz="1100" b="1" dirty="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a:solidFill>
                  <a:srgbClr val="FF0000"/>
                </a:solidFill>
              </a:rPr>
              <a:t>プライベート </a:t>
            </a:r>
            <a:r>
              <a:rPr kumimoji="1" lang="en-US" altLang="ja-JP" sz="1100" b="1" dirty="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810521" y="3733119"/>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18737" y="4236635"/>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56314" y="4488961"/>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4208" y="3910525"/>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a:solidFill>
                  <a:srgbClr val="0000FF"/>
                </a:solidFill>
              </a:rPr>
              <a:t>RT5</a:t>
            </a:r>
            <a:endParaRPr kumimoji="1" lang="ja-JP" altLang="en-US" dirty="0">
              <a:solidFill>
                <a:srgbClr val="0000FF"/>
              </a:solidFill>
            </a:endParaRPr>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つくば</a:t>
            </a:r>
            <a:r>
              <a:rPr lang="en-US" altLang="ja-JP" dirty="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230885" y="1529690"/>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4310279" y="2818011"/>
            <a:ext cx="4940349" cy="523220"/>
          </a:xfrm>
          <a:prstGeom prst="rect">
            <a:avLst/>
          </a:prstGeom>
          <a:noFill/>
        </p:spPr>
        <p:txBody>
          <a:bodyPr wrap="square" rtlCol="0">
            <a:spAutoFit/>
          </a:bodyPr>
          <a:lstStyle/>
          <a:p>
            <a:r>
              <a:rPr kumimoji="1" lang="ja-JP" altLang="en-US" sz="2800" dirty="0"/>
              <a:t>パブリック版の </a:t>
            </a:r>
            <a:r>
              <a:rPr kumimoji="1" lang="en-US" altLang="ja-JP" sz="2800" dirty="0"/>
              <a:t>NW </a:t>
            </a:r>
            <a:r>
              <a:rPr kumimoji="1" lang="ja-JP" altLang="en-US" sz="2800" dirty="0"/>
              <a:t>構成図</a:t>
            </a:r>
          </a:p>
        </p:txBody>
      </p:sp>
      <p:grpSp>
        <p:nvGrpSpPr>
          <p:cNvPr id="177" name="Group 4338"/>
          <p:cNvGrpSpPr>
            <a:grpSpLocks/>
          </p:cNvGrpSpPr>
          <p:nvPr/>
        </p:nvGrpSpPr>
        <p:grpSpPr bwMode="auto">
          <a:xfrm>
            <a:off x="588407" y="2212884"/>
            <a:ext cx="530685" cy="622311"/>
            <a:chOff x="536" y="997"/>
            <a:chExt cx="492" cy="685"/>
          </a:xfrm>
        </p:grpSpPr>
        <p:sp>
          <p:nvSpPr>
            <p:cNvPr id="17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0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02" name="テキスト ボックス 201"/>
          <p:cNvSpPr txBox="1"/>
          <p:nvPr/>
        </p:nvSpPr>
        <p:spPr>
          <a:xfrm>
            <a:off x="155520" y="1717744"/>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Tree>
    <p:extLst>
      <p:ext uri="{BB962C8B-B14F-4D97-AF65-F5344CB8AC3E}">
        <p14:creationId xmlns:p14="http://schemas.microsoft.com/office/powerpoint/2010/main" val="3135445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(30 </a:t>
            </a:r>
            <a:r>
              <a:rPr kumimoji="1" lang="ja-JP" altLang="en-US" sz="1600" dirty="0"/>
              <a:t>分程度で</a:t>
            </a:r>
            <a:r>
              <a:rPr kumimoji="1" lang="en-US" altLang="ja-JP" sz="1600" dirty="0"/>
              <a:t>) </a:t>
            </a:r>
            <a:r>
              <a:rPr kumimoji="1" lang="ja-JP" altLang="en-US" sz="1600" dirty="0"/>
              <a:t>コントローラを構築する方法を説明する。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3-2. AWS </a:t>
            </a:r>
            <a:r>
              <a:rPr kumimoji="1" lang="ja-JP" altLang="en-US" sz="3200" dirty="0"/>
              <a:t>の </a:t>
            </a:r>
            <a:r>
              <a:rPr lang="en-US" altLang="ja-JP" sz="3200" dirty="0"/>
              <a:t>Windows Server </a:t>
            </a:r>
            <a:r>
              <a:rPr lang="ja-JP" altLang="en-US" sz="3200" dirty="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sz="1600" dirty="0"/>
              <a:t>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pPr marL="285750" indent="-285750">
              <a:buFont typeface="Arial" panose="020B0604020202020204" pitchFamily="34" charset="0"/>
              <a:buChar char="•"/>
            </a:pP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858660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a:t>※</a:t>
            </a:r>
            <a:r>
              <a:rPr kumimoji="1" lang="ja-JP" altLang="en-US" dirty="0"/>
              <a:t> すでに他のステップでキーペアを作成済みの場合は、それを使用できる。新たに作成する必要はない。</a:t>
            </a:r>
          </a:p>
        </p:txBody>
      </p:sp>
    </p:spTree>
    <p:extLst>
      <p:ext uri="{BB962C8B-B14F-4D97-AF65-F5344CB8AC3E}">
        <p14:creationId xmlns:p14="http://schemas.microsoft.com/office/powerpoint/2010/main" val="19305386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7E3C729D-74E8-43EA-B8AA-EF56C809E668}"/>
              </a:ext>
            </a:extLst>
          </p:cNvPr>
          <p:cNvPicPr>
            <a:picLocks noChangeAspect="1"/>
          </p:cNvPicPr>
          <p:nvPr/>
        </p:nvPicPr>
        <p:blipFill>
          <a:blip r:embed="rId2"/>
          <a:stretch>
            <a:fillRect/>
          </a:stretch>
        </p:blipFill>
        <p:spPr>
          <a:xfrm>
            <a:off x="2312411" y="1300354"/>
            <a:ext cx="6683097" cy="1987728"/>
          </a:xfrm>
          <a:prstGeom prst="rect">
            <a:avLst/>
          </a:prstGeom>
          <a:ln w="12700">
            <a:solidFill>
              <a:schemeClr val="tx1"/>
            </a:solidFill>
          </a:ln>
        </p:spPr>
      </p:pic>
      <p:sp>
        <p:nvSpPr>
          <p:cNvPr id="7" name="正方形/長方形 6"/>
          <p:cNvSpPr/>
          <p:nvPr/>
        </p:nvSpPr>
        <p:spPr>
          <a:xfrm>
            <a:off x="3927739" y="2282701"/>
            <a:ext cx="3285862" cy="9019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37012" y="2519851"/>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32</a:t>
            </a:fld>
            <a:endParaRPr kumimoji="1" lang="ja-JP" altLang="en-US" dirty="0"/>
          </a:p>
        </p:txBody>
      </p:sp>
      <p:sp>
        <p:nvSpPr>
          <p:cNvPr id="5" name="テキスト ボックス 4"/>
          <p:cNvSpPr txBox="1"/>
          <p:nvPr/>
        </p:nvSpPr>
        <p:spPr>
          <a:xfrm>
            <a:off x="373794" y="237947"/>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pPr marL="285750" indent="-285750">
              <a:buFont typeface="Arial" panose="020B0604020202020204" pitchFamily="34" charset="0"/>
              <a:buChar char="•"/>
            </a:pPr>
            <a:r>
              <a:rPr lang="ja-JP" altLang="en-US" dirty="0"/>
              <a:t>「アプリケーションおよび </a:t>
            </a:r>
            <a:r>
              <a:rPr lang="en-US" altLang="ja-JP" dirty="0"/>
              <a:t>OS </a:t>
            </a:r>
            <a:r>
              <a:rPr lang="ja-JP" altLang="en-US" dirty="0"/>
              <a:t>イメージ </a:t>
            </a:r>
            <a:r>
              <a:rPr lang="en-US" altLang="ja-JP" dirty="0"/>
              <a:t>(Amazon </a:t>
            </a:r>
            <a:r>
              <a:rPr lang="ja-JP" altLang="en-US" dirty="0"/>
              <a:t>マシンイメージ</a:t>
            </a:r>
            <a:r>
              <a:rPr lang="en-US" altLang="ja-JP" dirty="0"/>
              <a:t>)</a:t>
            </a:r>
            <a:r>
              <a:rPr lang="ja-JP" altLang="en-US" dirty="0"/>
              <a:t>」の検索ボックスで、</a:t>
            </a:r>
            <a:r>
              <a:rPr lang="en-US" altLang="ja-JP" dirty="0"/>
              <a:t>”Windows” </a:t>
            </a:r>
            <a:r>
              <a:rPr lang="ja-JP" altLang="en-US" dirty="0"/>
              <a:t>と検索する。</a:t>
            </a:r>
            <a:endParaRPr lang="en-US" altLang="ja-JP" dirty="0"/>
          </a:p>
          <a:p>
            <a:pPr marL="285750" indent="-285750">
              <a:buFont typeface="Arial" panose="020B0604020202020204" pitchFamily="34" charset="0"/>
              <a:buChar char="•"/>
            </a:pPr>
            <a:r>
              <a:rPr lang="ja-JP" altLang="en-US" dirty="0"/>
              <a:t>「</a:t>
            </a:r>
            <a:r>
              <a:rPr lang="en-US" altLang="ja-JP" dirty="0"/>
              <a:t>Microsoft Windows Server 2022 Base</a:t>
            </a:r>
            <a:r>
              <a:rPr lang="ja-JP" altLang="en-US" dirty="0"/>
              <a:t>」 を選択する。</a:t>
            </a:r>
          </a:p>
        </p:txBody>
      </p:sp>
      <p:sp>
        <p:nvSpPr>
          <p:cNvPr id="14" name="テキスト ボックス 13">
            <a:extLst>
              <a:ext uri="{FF2B5EF4-FFF2-40B4-BE49-F238E27FC236}">
                <a16:creationId xmlns:a16="http://schemas.microsoft.com/office/drawing/2014/main" id="{B075F309-3960-47AB-A94C-AB7A70AB4BAF}"/>
              </a:ext>
            </a:extLst>
          </p:cNvPr>
          <p:cNvSpPr txBox="1"/>
          <p:nvPr/>
        </p:nvSpPr>
        <p:spPr>
          <a:xfrm>
            <a:off x="255900" y="3358321"/>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「インスタンスタイプ」で「</a:t>
            </a:r>
            <a:r>
              <a:rPr lang="en-US" altLang="ja-JP" dirty="0"/>
              <a:t>t2.medium</a:t>
            </a:r>
            <a:r>
              <a:rPr lang="ja-JP" altLang="en-US" dirty="0"/>
              <a:t>」を選択する。</a:t>
            </a:r>
          </a:p>
        </p:txBody>
      </p:sp>
      <p:pic>
        <p:nvPicPr>
          <p:cNvPr id="15" name="図 14">
            <a:extLst>
              <a:ext uri="{FF2B5EF4-FFF2-40B4-BE49-F238E27FC236}">
                <a16:creationId xmlns:a16="http://schemas.microsoft.com/office/drawing/2014/main" id="{EAED4455-6A3F-4A5A-BEFF-6D81B796F3BE}"/>
              </a:ext>
            </a:extLst>
          </p:cNvPr>
          <p:cNvPicPr>
            <a:picLocks noChangeAspect="1"/>
          </p:cNvPicPr>
          <p:nvPr/>
        </p:nvPicPr>
        <p:blipFill>
          <a:blip r:embed="rId3"/>
          <a:stretch>
            <a:fillRect/>
          </a:stretch>
        </p:blipFill>
        <p:spPr>
          <a:xfrm>
            <a:off x="2547796" y="3870930"/>
            <a:ext cx="3959382" cy="1345353"/>
          </a:xfrm>
          <a:prstGeom prst="rect">
            <a:avLst/>
          </a:prstGeom>
          <a:ln w="19050">
            <a:solidFill>
              <a:schemeClr val="tx1"/>
            </a:solidFill>
          </a:ln>
        </p:spPr>
      </p:pic>
      <p:sp>
        <p:nvSpPr>
          <p:cNvPr id="16" name="正方形/長方形 15">
            <a:extLst>
              <a:ext uri="{FF2B5EF4-FFF2-40B4-BE49-F238E27FC236}">
                <a16:creationId xmlns:a16="http://schemas.microsoft.com/office/drawing/2014/main" id="{AB666244-11D4-49A9-8259-36B329C87086}"/>
              </a:ext>
            </a:extLst>
          </p:cNvPr>
          <p:cNvSpPr/>
          <p:nvPr/>
        </p:nvSpPr>
        <p:spPr>
          <a:xfrm>
            <a:off x="2603297" y="4321621"/>
            <a:ext cx="3857386" cy="82987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D2E2BB2B-D531-4998-8131-6885D31B16B8}"/>
              </a:ext>
            </a:extLst>
          </p:cNvPr>
          <p:cNvPicPr>
            <a:picLocks noChangeAspect="1"/>
          </p:cNvPicPr>
          <p:nvPr/>
        </p:nvPicPr>
        <p:blipFill>
          <a:blip r:embed="rId4"/>
          <a:stretch>
            <a:fillRect/>
          </a:stretch>
        </p:blipFill>
        <p:spPr>
          <a:xfrm>
            <a:off x="2603297" y="5678162"/>
            <a:ext cx="4388772" cy="1082794"/>
          </a:xfrm>
          <a:prstGeom prst="rect">
            <a:avLst/>
          </a:prstGeom>
          <a:ln w="19050">
            <a:solidFill>
              <a:schemeClr val="tx1"/>
            </a:solidFill>
          </a:ln>
        </p:spPr>
      </p:pic>
      <p:sp>
        <p:nvSpPr>
          <p:cNvPr id="18" name="テキスト ボックス 17">
            <a:extLst>
              <a:ext uri="{FF2B5EF4-FFF2-40B4-BE49-F238E27FC236}">
                <a16:creationId xmlns:a16="http://schemas.microsoft.com/office/drawing/2014/main" id="{9F16FFD1-00DD-406E-90BB-4A881B7DECEF}"/>
              </a:ext>
            </a:extLst>
          </p:cNvPr>
          <p:cNvSpPr txBox="1"/>
          <p:nvPr/>
        </p:nvSpPr>
        <p:spPr>
          <a:xfrm>
            <a:off x="255900" y="5216283"/>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「キーペア名」は、先ほど作成したキーペアを指定する。</a:t>
            </a:r>
          </a:p>
        </p:txBody>
      </p:sp>
      <p:sp>
        <p:nvSpPr>
          <p:cNvPr id="19" name="正方形/長方形 18">
            <a:extLst>
              <a:ext uri="{FF2B5EF4-FFF2-40B4-BE49-F238E27FC236}">
                <a16:creationId xmlns:a16="http://schemas.microsoft.com/office/drawing/2014/main" id="{88C6B6CA-C9BD-4E1E-A1B6-267D6D84D5F4}"/>
              </a:ext>
            </a:extLst>
          </p:cNvPr>
          <p:cNvSpPr/>
          <p:nvPr/>
        </p:nvSpPr>
        <p:spPr>
          <a:xfrm>
            <a:off x="2618665" y="6347012"/>
            <a:ext cx="3259621" cy="4104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4DD7F54C-5E9E-4036-A35F-214BCC8216AC}"/>
              </a:ext>
            </a:extLst>
          </p:cNvPr>
          <p:cNvPicPr>
            <a:picLocks noChangeAspect="1"/>
          </p:cNvPicPr>
          <p:nvPr/>
        </p:nvPicPr>
        <p:blipFill>
          <a:blip r:embed="rId5"/>
          <a:stretch>
            <a:fillRect/>
          </a:stretch>
        </p:blipFill>
        <p:spPr>
          <a:xfrm>
            <a:off x="6950642" y="4493741"/>
            <a:ext cx="4985458" cy="971024"/>
          </a:xfrm>
          <a:prstGeom prst="rect">
            <a:avLst/>
          </a:prstGeom>
          <a:ln w="19050">
            <a:solidFill>
              <a:schemeClr val="tx1"/>
            </a:solidFill>
          </a:ln>
        </p:spPr>
      </p:pic>
      <p:sp>
        <p:nvSpPr>
          <p:cNvPr id="21" name="テキスト ボックス 20">
            <a:extLst>
              <a:ext uri="{FF2B5EF4-FFF2-40B4-BE49-F238E27FC236}">
                <a16:creationId xmlns:a16="http://schemas.microsoft.com/office/drawing/2014/main" id="{3FE82249-2018-49F3-954D-15DC53C1E14A}"/>
              </a:ext>
            </a:extLst>
          </p:cNvPr>
          <p:cNvSpPr txBox="1"/>
          <p:nvPr/>
        </p:nvSpPr>
        <p:spPr>
          <a:xfrm>
            <a:off x="6950642" y="3727653"/>
            <a:ext cx="4759640"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「名前とタグ」には、何かわかりやすい名前を付ける。</a:t>
            </a:r>
            <a:r>
              <a:rPr lang="en-US" altLang="ja-JP" dirty="0"/>
              <a:t>(</a:t>
            </a:r>
            <a:r>
              <a:rPr lang="ja-JP" altLang="en-US" dirty="0"/>
              <a:t>任意</a:t>
            </a:r>
            <a:r>
              <a:rPr lang="en-US" altLang="ja-JP" dirty="0"/>
              <a:t>)</a:t>
            </a:r>
            <a:endParaRPr lang="ja-JP" altLang="en-US" dirty="0"/>
          </a:p>
        </p:txBody>
      </p:sp>
      <p:sp>
        <p:nvSpPr>
          <p:cNvPr id="22" name="正方形/長方形 21">
            <a:extLst>
              <a:ext uri="{FF2B5EF4-FFF2-40B4-BE49-F238E27FC236}">
                <a16:creationId xmlns:a16="http://schemas.microsoft.com/office/drawing/2014/main" id="{7F825926-A6F0-4F98-9360-814CEE787AD2}"/>
              </a:ext>
            </a:extLst>
          </p:cNvPr>
          <p:cNvSpPr/>
          <p:nvPr/>
        </p:nvSpPr>
        <p:spPr>
          <a:xfrm>
            <a:off x="7012635" y="4959013"/>
            <a:ext cx="3681391" cy="4725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23034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33</a:t>
            </a:fld>
            <a:endParaRPr kumimoji="1" lang="ja-JP" altLang="en-US" dirty="0"/>
          </a:p>
        </p:txBody>
      </p:sp>
      <p:sp>
        <p:nvSpPr>
          <p:cNvPr id="5" name="テキスト ボックス 4"/>
          <p:cNvSpPr txBox="1"/>
          <p:nvPr/>
        </p:nvSpPr>
        <p:spPr>
          <a:xfrm>
            <a:off x="190540" y="110358"/>
            <a:ext cx="11444412" cy="263149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sz="1400" b="1" dirty="0">
                <a:solidFill>
                  <a:srgbClr val="0000FF"/>
                </a:solidFill>
              </a:rPr>
              <a:t>「ストレージを設定」では、ディスク容量を念のため </a:t>
            </a:r>
            <a:r>
              <a:rPr lang="en-US" altLang="ja-JP" sz="1400" b="1" u="sng" dirty="0">
                <a:solidFill>
                  <a:srgbClr val="0000FF"/>
                </a:solidFill>
              </a:rPr>
              <a:t>60GB </a:t>
            </a:r>
            <a:r>
              <a:rPr lang="ja-JP" altLang="en-US" sz="1400" b="1" u="sng" dirty="0">
                <a:solidFill>
                  <a:srgbClr val="0000FF"/>
                </a:solidFill>
              </a:rPr>
              <a:t>程度に増加する</a:t>
            </a:r>
            <a:r>
              <a:rPr lang="ja-JP" altLang="en-US" sz="1400" b="1" dirty="0">
                <a:solidFill>
                  <a:srgbClr val="0000FF"/>
                </a:solidFill>
              </a:rPr>
              <a:t>。</a:t>
            </a:r>
            <a:br>
              <a:rPr lang="en-US" altLang="ja-JP" sz="1400" b="1" dirty="0">
                <a:solidFill>
                  <a:srgbClr val="0000FF"/>
                </a:solidFill>
              </a:rPr>
            </a:br>
            <a:r>
              <a:rPr lang="en-US" altLang="ja-JP" sz="1100" b="1" dirty="0">
                <a:solidFill>
                  <a:srgbClr val="0000FF"/>
                </a:solidFill>
              </a:rPr>
              <a:t>(</a:t>
            </a:r>
            <a:r>
              <a:rPr lang="ja-JP" altLang="en-US" sz="1100" b="1" dirty="0">
                <a:solidFill>
                  <a:srgbClr val="0000FF"/>
                </a:solidFill>
              </a:rPr>
              <a:t>デフォルトは </a:t>
            </a:r>
            <a:r>
              <a:rPr lang="en-US" altLang="ja-JP" sz="1100" b="1" dirty="0">
                <a:solidFill>
                  <a:srgbClr val="0000FF"/>
                </a:solidFill>
              </a:rPr>
              <a:t>30GB </a:t>
            </a:r>
            <a:r>
              <a:rPr lang="ja-JP" altLang="en-US" sz="1100" b="1" dirty="0">
                <a:solidFill>
                  <a:srgbClr val="0000FF"/>
                </a:solidFill>
              </a:rPr>
              <a:t>であるが、将来的に不足する恐れがある。また、各種ログが溜まってきたときに、ディスク容量が不足するおそれがある。</a:t>
            </a:r>
            <a:r>
              <a:rPr lang="en-US" altLang="ja-JP" sz="1100" b="1" dirty="0">
                <a:solidFill>
                  <a:srgbClr val="0000FF"/>
                </a:solidFill>
              </a:rPr>
              <a:t>)</a:t>
            </a:r>
            <a:r>
              <a:rPr lang="en-US" altLang="ja-JP" sz="1100" dirty="0"/>
              <a:t> </a:t>
            </a:r>
            <a:endParaRPr lang="en-US" altLang="ja-JP" sz="1400" dirty="0"/>
          </a:p>
          <a:p>
            <a:pPr marL="285750" indent="-285750">
              <a:buFont typeface="Arial" panose="020B0604020202020204" pitchFamily="34" charset="0"/>
              <a:buChar char="•"/>
            </a:pPr>
            <a:r>
              <a:rPr lang="ja-JP" altLang="en-US" sz="1400" b="1" dirty="0">
                <a:solidFill>
                  <a:srgbClr val="FF0000"/>
                </a:solidFill>
              </a:rPr>
              <a:t>これが肝心。</a:t>
            </a:r>
            <a:r>
              <a:rPr lang="ja-JP" altLang="en-US" sz="1400" b="1" u="sng" dirty="0">
                <a:solidFill>
                  <a:srgbClr val="0000FF"/>
                </a:solidFill>
              </a:rPr>
              <a:t>「</a:t>
            </a:r>
            <a:r>
              <a:rPr lang="en-US" altLang="ja-JP" sz="1400" b="1" u="sng" dirty="0">
                <a:solidFill>
                  <a:srgbClr val="0000FF"/>
                </a:solidFill>
              </a:rPr>
              <a:t>Network Settings (</a:t>
            </a:r>
            <a:r>
              <a:rPr lang="ja-JP" altLang="en-US" sz="1400" b="1" u="sng" dirty="0">
                <a:solidFill>
                  <a:srgbClr val="0000FF"/>
                </a:solidFill>
              </a:rPr>
              <a:t>ネットワーク設定</a:t>
            </a:r>
            <a:r>
              <a:rPr lang="en-US" altLang="ja-JP" sz="1400" b="1" u="sng" dirty="0">
                <a:solidFill>
                  <a:srgbClr val="0000FF"/>
                </a:solidFill>
              </a:rPr>
              <a:t>)</a:t>
            </a:r>
            <a:r>
              <a:rPr lang="ja-JP" altLang="en-US" sz="1400" b="1" u="sng" dirty="0">
                <a:solidFill>
                  <a:srgbClr val="0000FF"/>
                </a:solidFill>
              </a:rPr>
              <a:t>」で、新しいセキュリティグループを作成する。ルールは、「編集」をクリックして独自に定義する。以下のようにする。</a:t>
            </a:r>
          </a:p>
          <a:p>
            <a:pPr lvl="1"/>
            <a:r>
              <a:rPr lang="ja-JP" altLang="en-US" sz="1400" dirty="0"/>
              <a:t>・ </a:t>
            </a:r>
            <a:r>
              <a:rPr lang="en-US" altLang="ja-JP" sz="1400" b="1" dirty="0">
                <a:solidFill>
                  <a:srgbClr val="0000FF"/>
                </a:solidFill>
              </a:rPr>
              <a:t>RDP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pPr lvl="1"/>
            <a:r>
              <a:rPr lang="ja-JP" altLang="en-US" sz="1400" dirty="0"/>
              <a:t>・ </a:t>
            </a:r>
            <a:r>
              <a:rPr lang="en-US" altLang="ja-JP" sz="1400" b="1" dirty="0">
                <a:solidFill>
                  <a:srgbClr val="0000FF"/>
                </a:solidFill>
              </a:rPr>
              <a:t>HTTPS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pPr lvl="1"/>
            <a:r>
              <a:rPr lang="ja-JP" altLang="en-US" sz="1400" dirty="0"/>
              <a:t>・ </a:t>
            </a:r>
            <a:r>
              <a:rPr lang="en-US" altLang="ja-JP" sz="1400" b="1" dirty="0">
                <a:solidFill>
                  <a:srgbClr val="0000FF"/>
                </a:solidFill>
              </a:rPr>
              <a:t>MS SQL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任意の場所から接続できるようにする。構築中は手元の </a:t>
            </a:r>
            <a:r>
              <a:rPr lang="en-US" altLang="ja-JP" sz="1400" dirty="0"/>
              <a:t>Windows </a:t>
            </a:r>
            <a:r>
              <a:rPr lang="ja-JP" altLang="en-US" sz="1400" dirty="0"/>
              <a:t>マシンから接続して管理するため、一時的に許可したほうがよい。後で制限するとよい。</a:t>
            </a:r>
            <a:endParaRPr lang="en-US" altLang="ja-JP" sz="1400" dirty="0"/>
          </a:p>
          <a:p>
            <a:pPr lvl="1"/>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a:solidFill>
                  <a:srgbClr val="0000FF"/>
                </a:solidFill>
              </a:rPr>
              <a:t>88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中継ゲートウェイからコントローラへの通信用である。ひとまず、任意の場所から接続できるようにする。</a:t>
            </a:r>
            <a:endParaRPr lang="en-US" altLang="ja-JP" sz="1400" dirty="0"/>
          </a:p>
          <a:p>
            <a:pPr lvl="1"/>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a:solidFill>
                  <a:srgbClr val="0000FF"/>
                </a:solidFill>
              </a:rPr>
              <a:t>8443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コントローラ管理画面へのアクセス用である。ひとまず、任意の場所から接続できるようにする。</a:t>
            </a:r>
          </a:p>
          <a:p>
            <a:pPr lvl="1"/>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 </a:t>
            </a:r>
            <a:r>
              <a:rPr lang="en-US" altLang="ja-JP" sz="1400" dirty="0"/>
              <a:t>ping </a:t>
            </a:r>
            <a:r>
              <a:rPr lang="ja-JP" altLang="en-US" sz="1400" dirty="0"/>
              <a:t>が打てるようにする。</a:t>
            </a:r>
            <a:endParaRPr lang="en-US" altLang="ja-JP" sz="1400" dirty="0"/>
          </a:p>
          <a:p>
            <a:pPr marL="285750" indent="-285750">
              <a:buFont typeface="Arial" panose="020B0604020202020204" pitchFamily="34" charset="0"/>
              <a:buChar char="•"/>
            </a:pPr>
            <a:r>
              <a:rPr lang="ja-JP" altLang="en-US" sz="1400" b="1" dirty="0">
                <a:solidFill>
                  <a:srgbClr val="FF0000"/>
                </a:solidFill>
              </a:rPr>
              <a:t>これが肝心。</a:t>
            </a:r>
            <a:r>
              <a:rPr lang="ja-JP" altLang="en-US" sz="1400" b="1" u="sng" dirty="0">
                <a:solidFill>
                  <a:srgbClr val="0000FF"/>
                </a:solidFill>
              </a:rPr>
              <a:t>「パブリック </a:t>
            </a:r>
            <a:r>
              <a:rPr lang="en-US" altLang="ja-JP" sz="1400" b="1" u="sng" dirty="0">
                <a:solidFill>
                  <a:srgbClr val="0000FF"/>
                </a:solidFill>
              </a:rPr>
              <a:t>IP </a:t>
            </a:r>
            <a:r>
              <a:rPr lang="ja-JP" altLang="en-US" sz="1400" b="1" u="sng" dirty="0">
                <a:solidFill>
                  <a:srgbClr val="0000FF"/>
                </a:solidFill>
              </a:rPr>
              <a:t>の自動割り当て」を必ず「有効」にする。</a:t>
            </a:r>
            <a:endParaRPr lang="ja-JP" altLang="en-US" sz="1400" dirty="0"/>
          </a:p>
        </p:txBody>
      </p:sp>
      <p:pic>
        <p:nvPicPr>
          <p:cNvPr id="9" name="図 8">
            <a:extLst>
              <a:ext uri="{FF2B5EF4-FFF2-40B4-BE49-F238E27FC236}">
                <a16:creationId xmlns:a16="http://schemas.microsoft.com/office/drawing/2014/main" id="{4636D50F-7C41-45FD-B97D-E3477004A084}"/>
              </a:ext>
            </a:extLst>
          </p:cNvPr>
          <p:cNvPicPr>
            <a:picLocks noChangeAspect="1"/>
          </p:cNvPicPr>
          <p:nvPr/>
        </p:nvPicPr>
        <p:blipFill>
          <a:blip r:embed="rId2"/>
          <a:stretch>
            <a:fillRect/>
          </a:stretch>
        </p:blipFill>
        <p:spPr>
          <a:xfrm>
            <a:off x="638309" y="2967638"/>
            <a:ext cx="5099847" cy="805239"/>
          </a:xfrm>
          <a:prstGeom prst="rect">
            <a:avLst/>
          </a:prstGeom>
          <a:ln>
            <a:solidFill>
              <a:schemeClr val="tx1"/>
            </a:solidFill>
          </a:ln>
        </p:spPr>
      </p:pic>
      <p:sp>
        <p:nvSpPr>
          <p:cNvPr id="11" name="正方形/長方形 10">
            <a:extLst>
              <a:ext uri="{FF2B5EF4-FFF2-40B4-BE49-F238E27FC236}">
                <a16:creationId xmlns:a16="http://schemas.microsoft.com/office/drawing/2014/main" id="{9AB4CBE7-D0E5-49C6-B513-495B458DC1FA}"/>
              </a:ext>
            </a:extLst>
          </p:cNvPr>
          <p:cNvSpPr/>
          <p:nvPr/>
        </p:nvSpPr>
        <p:spPr>
          <a:xfrm>
            <a:off x="851221" y="3408193"/>
            <a:ext cx="776087" cy="3012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7CE126CA-900F-4354-8CBC-F8786841ED9B}"/>
              </a:ext>
            </a:extLst>
          </p:cNvPr>
          <p:cNvPicPr>
            <a:picLocks noChangeAspect="1"/>
          </p:cNvPicPr>
          <p:nvPr/>
        </p:nvPicPr>
        <p:blipFill>
          <a:blip r:embed="rId3"/>
          <a:stretch>
            <a:fillRect/>
          </a:stretch>
        </p:blipFill>
        <p:spPr>
          <a:xfrm>
            <a:off x="4630924" y="3434529"/>
            <a:ext cx="5776673" cy="1653902"/>
          </a:xfrm>
          <a:prstGeom prst="rect">
            <a:avLst/>
          </a:prstGeom>
          <a:ln>
            <a:solidFill>
              <a:schemeClr val="tx1"/>
            </a:solidFill>
          </a:ln>
        </p:spPr>
      </p:pic>
      <p:sp>
        <p:nvSpPr>
          <p:cNvPr id="13" name="正方形/長方形 12">
            <a:extLst>
              <a:ext uri="{FF2B5EF4-FFF2-40B4-BE49-F238E27FC236}">
                <a16:creationId xmlns:a16="http://schemas.microsoft.com/office/drawing/2014/main" id="{D2F30E03-755E-4F0C-99B1-9A466B0F6884}"/>
              </a:ext>
            </a:extLst>
          </p:cNvPr>
          <p:cNvSpPr/>
          <p:nvPr/>
        </p:nvSpPr>
        <p:spPr>
          <a:xfrm>
            <a:off x="4708606" y="3471278"/>
            <a:ext cx="4641156"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ABE3EEEF-7264-413E-BCD5-6E4D2BD3E281}"/>
              </a:ext>
            </a:extLst>
          </p:cNvPr>
          <p:cNvSpPr/>
          <p:nvPr/>
        </p:nvSpPr>
        <p:spPr>
          <a:xfrm>
            <a:off x="4677869" y="4009160"/>
            <a:ext cx="2266790" cy="99892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2B7E64E5-DB46-463D-8597-194A1AC2B9D9}"/>
              </a:ext>
            </a:extLst>
          </p:cNvPr>
          <p:cNvPicPr>
            <a:picLocks noChangeAspect="1"/>
          </p:cNvPicPr>
          <p:nvPr/>
        </p:nvPicPr>
        <p:blipFill>
          <a:blip r:embed="rId4"/>
          <a:stretch>
            <a:fillRect/>
          </a:stretch>
        </p:blipFill>
        <p:spPr>
          <a:xfrm>
            <a:off x="6061395" y="2865232"/>
            <a:ext cx="5103849" cy="502348"/>
          </a:xfrm>
          <a:prstGeom prst="rect">
            <a:avLst/>
          </a:prstGeom>
          <a:ln>
            <a:solidFill>
              <a:schemeClr val="tx1"/>
            </a:solidFill>
          </a:ln>
        </p:spPr>
      </p:pic>
      <p:sp>
        <p:nvSpPr>
          <p:cNvPr id="16" name="正方形/長方形 15">
            <a:extLst>
              <a:ext uri="{FF2B5EF4-FFF2-40B4-BE49-F238E27FC236}">
                <a16:creationId xmlns:a16="http://schemas.microsoft.com/office/drawing/2014/main" id="{3EC4F329-B623-41DE-BE2C-DBA291AAB4BA}"/>
              </a:ext>
            </a:extLst>
          </p:cNvPr>
          <p:cNvSpPr/>
          <p:nvPr/>
        </p:nvSpPr>
        <p:spPr>
          <a:xfrm>
            <a:off x="10379422" y="2948764"/>
            <a:ext cx="776088" cy="2458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F466B4B6-E075-4CF1-B639-90AB98A533AE}"/>
              </a:ext>
            </a:extLst>
          </p:cNvPr>
          <p:cNvPicPr>
            <a:picLocks noChangeAspect="1"/>
          </p:cNvPicPr>
          <p:nvPr/>
        </p:nvPicPr>
        <p:blipFill>
          <a:blip r:embed="rId5"/>
          <a:stretch>
            <a:fillRect/>
          </a:stretch>
        </p:blipFill>
        <p:spPr>
          <a:xfrm>
            <a:off x="444514" y="4090008"/>
            <a:ext cx="4125780" cy="534690"/>
          </a:xfrm>
          <a:prstGeom prst="rect">
            <a:avLst/>
          </a:prstGeom>
          <a:ln>
            <a:solidFill>
              <a:schemeClr val="tx1"/>
            </a:solidFill>
          </a:ln>
        </p:spPr>
      </p:pic>
      <p:sp>
        <p:nvSpPr>
          <p:cNvPr id="18" name="正方形/長方形 17">
            <a:extLst>
              <a:ext uri="{FF2B5EF4-FFF2-40B4-BE49-F238E27FC236}">
                <a16:creationId xmlns:a16="http://schemas.microsoft.com/office/drawing/2014/main" id="{0155C269-5E19-4F57-B3FF-896171EC9B62}"/>
              </a:ext>
            </a:extLst>
          </p:cNvPr>
          <p:cNvSpPr/>
          <p:nvPr/>
        </p:nvSpPr>
        <p:spPr>
          <a:xfrm>
            <a:off x="459335" y="4124421"/>
            <a:ext cx="4041801"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31F8945E-3E76-4D13-9717-2134878804BE}"/>
              </a:ext>
            </a:extLst>
          </p:cNvPr>
          <p:cNvPicPr>
            <a:picLocks noChangeAspect="1"/>
          </p:cNvPicPr>
          <p:nvPr/>
        </p:nvPicPr>
        <p:blipFill>
          <a:blip r:embed="rId6"/>
          <a:stretch>
            <a:fillRect/>
          </a:stretch>
        </p:blipFill>
        <p:spPr>
          <a:xfrm>
            <a:off x="532514" y="5139316"/>
            <a:ext cx="2886075" cy="942975"/>
          </a:xfrm>
          <a:prstGeom prst="rect">
            <a:avLst/>
          </a:prstGeom>
          <a:ln>
            <a:solidFill>
              <a:schemeClr val="tx1"/>
            </a:solidFill>
          </a:ln>
        </p:spPr>
      </p:pic>
      <p:pic>
        <p:nvPicPr>
          <p:cNvPr id="20" name="図 19">
            <a:extLst>
              <a:ext uri="{FF2B5EF4-FFF2-40B4-BE49-F238E27FC236}">
                <a16:creationId xmlns:a16="http://schemas.microsoft.com/office/drawing/2014/main" id="{02307989-42AC-4EE9-B788-7318AAF0D6CF}"/>
              </a:ext>
            </a:extLst>
          </p:cNvPr>
          <p:cNvPicPr>
            <a:picLocks noChangeAspect="1"/>
          </p:cNvPicPr>
          <p:nvPr/>
        </p:nvPicPr>
        <p:blipFill>
          <a:blip r:embed="rId7"/>
          <a:stretch>
            <a:fillRect/>
          </a:stretch>
        </p:blipFill>
        <p:spPr>
          <a:xfrm>
            <a:off x="3693907" y="5196061"/>
            <a:ext cx="2725885" cy="889072"/>
          </a:xfrm>
          <a:prstGeom prst="rect">
            <a:avLst/>
          </a:prstGeom>
          <a:ln>
            <a:solidFill>
              <a:schemeClr val="tx1"/>
            </a:solidFill>
          </a:ln>
        </p:spPr>
      </p:pic>
      <p:pic>
        <p:nvPicPr>
          <p:cNvPr id="22" name="図 21">
            <a:extLst>
              <a:ext uri="{FF2B5EF4-FFF2-40B4-BE49-F238E27FC236}">
                <a16:creationId xmlns:a16="http://schemas.microsoft.com/office/drawing/2014/main" id="{7099B69A-2BBB-4A73-90AC-18DEBC732634}"/>
              </a:ext>
            </a:extLst>
          </p:cNvPr>
          <p:cNvPicPr>
            <a:picLocks noChangeAspect="1"/>
          </p:cNvPicPr>
          <p:nvPr/>
        </p:nvPicPr>
        <p:blipFill>
          <a:blip r:embed="rId8"/>
          <a:stretch>
            <a:fillRect/>
          </a:stretch>
        </p:blipFill>
        <p:spPr>
          <a:xfrm>
            <a:off x="6623876" y="5156458"/>
            <a:ext cx="2725886" cy="923798"/>
          </a:xfrm>
          <a:prstGeom prst="rect">
            <a:avLst/>
          </a:prstGeom>
          <a:ln>
            <a:solidFill>
              <a:schemeClr val="tx1"/>
            </a:solidFill>
          </a:ln>
        </p:spPr>
      </p:pic>
      <p:pic>
        <p:nvPicPr>
          <p:cNvPr id="24" name="図 23">
            <a:extLst>
              <a:ext uri="{FF2B5EF4-FFF2-40B4-BE49-F238E27FC236}">
                <a16:creationId xmlns:a16="http://schemas.microsoft.com/office/drawing/2014/main" id="{14B345D7-86BD-4951-BC50-7F0DDD8BB093}"/>
              </a:ext>
            </a:extLst>
          </p:cNvPr>
          <p:cNvPicPr>
            <a:picLocks noChangeAspect="1"/>
          </p:cNvPicPr>
          <p:nvPr/>
        </p:nvPicPr>
        <p:blipFill>
          <a:blip r:embed="rId9"/>
          <a:stretch>
            <a:fillRect/>
          </a:stretch>
        </p:blipFill>
        <p:spPr>
          <a:xfrm>
            <a:off x="941107" y="5717036"/>
            <a:ext cx="2827459" cy="959650"/>
          </a:xfrm>
          <a:prstGeom prst="rect">
            <a:avLst/>
          </a:prstGeom>
          <a:ln>
            <a:solidFill>
              <a:schemeClr val="tx1"/>
            </a:solidFill>
          </a:ln>
        </p:spPr>
      </p:pic>
      <p:pic>
        <p:nvPicPr>
          <p:cNvPr id="26" name="図 25">
            <a:extLst>
              <a:ext uri="{FF2B5EF4-FFF2-40B4-BE49-F238E27FC236}">
                <a16:creationId xmlns:a16="http://schemas.microsoft.com/office/drawing/2014/main" id="{7B07B640-99F3-4F6E-B891-50DAF081AE4D}"/>
              </a:ext>
            </a:extLst>
          </p:cNvPr>
          <p:cNvPicPr>
            <a:picLocks noChangeAspect="1"/>
          </p:cNvPicPr>
          <p:nvPr/>
        </p:nvPicPr>
        <p:blipFill>
          <a:blip r:embed="rId10"/>
          <a:stretch>
            <a:fillRect/>
          </a:stretch>
        </p:blipFill>
        <p:spPr>
          <a:xfrm>
            <a:off x="3940071" y="5866242"/>
            <a:ext cx="2872718" cy="889738"/>
          </a:xfrm>
          <a:prstGeom prst="rect">
            <a:avLst/>
          </a:prstGeom>
          <a:ln>
            <a:solidFill>
              <a:schemeClr val="tx1"/>
            </a:solidFill>
          </a:ln>
        </p:spPr>
      </p:pic>
      <p:pic>
        <p:nvPicPr>
          <p:cNvPr id="28" name="図 27">
            <a:extLst>
              <a:ext uri="{FF2B5EF4-FFF2-40B4-BE49-F238E27FC236}">
                <a16:creationId xmlns:a16="http://schemas.microsoft.com/office/drawing/2014/main" id="{8D939F2D-B053-4CC9-9937-B7C144C19464}"/>
              </a:ext>
            </a:extLst>
          </p:cNvPr>
          <p:cNvPicPr>
            <a:picLocks noChangeAspect="1"/>
          </p:cNvPicPr>
          <p:nvPr/>
        </p:nvPicPr>
        <p:blipFill>
          <a:blip r:embed="rId11"/>
          <a:stretch>
            <a:fillRect/>
          </a:stretch>
        </p:blipFill>
        <p:spPr>
          <a:xfrm>
            <a:off x="6984854" y="5805259"/>
            <a:ext cx="2872719" cy="916216"/>
          </a:xfrm>
          <a:prstGeom prst="rect">
            <a:avLst/>
          </a:prstGeom>
          <a:ln>
            <a:solidFill>
              <a:schemeClr val="tx1"/>
            </a:solidFill>
          </a:ln>
        </p:spPr>
      </p:pic>
      <p:sp>
        <p:nvSpPr>
          <p:cNvPr id="29" name="正方形/長方形 28">
            <a:extLst>
              <a:ext uri="{FF2B5EF4-FFF2-40B4-BE49-F238E27FC236}">
                <a16:creationId xmlns:a16="http://schemas.microsoft.com/office/drawing/2014/main" id="{75F30747-06A1-4ACA-93ED-65AFAD2EBD33}"/>
              </a:ext>
            </a:extLst>
          </p:cNvPr>
          <p:cNvSpPr/>
          <p:nvPr/>
        </p:nvSpPr>
        <p:spPr>
          <a:xfrm>
            <a:off x="326474" y="5101344"/>
            <a:ext cx="9724111" cy="169804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13544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「インスタンスを起動」で、いよいよ、「起動」をクリックする。</a:t>
            </a:r>
          </a:p>
        </p:txBody>
      </p:sp>
      <p:sp>
        <p:nvSpPr>
          <p:cNvPr id="11" name="テキスト ボックス 10"/>
          <p:cNvSpPr txBox="1"/>
          <p:nvPr/>
        </p:nvSpPr>
        <p:spPr>
          <a:xfrm>
            <a:off x="261796" y="3105834"/>
            <a:ext cx="11335124"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kumimoji="1" lang="ja-JP" altLang="en-US" dirty="0"/>
              <a:t>コンソールの「</a:t>
            </a:r>
            <a:r>
              <a:rPr lang="en-US" altLang="ja-JP" dirty="0"/>
              <a:t>EC2</a:t>
            </a:r>
            <a:r>
              <a:rPr lang="ja-JP" altLang="en-US" dirty="0"/>
              <a:t>」の「インスタンス」で、起動したインスタンスが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pPr marL="285750" indent="-285750">
              <a:buFont typeface="Arial" panose="020B0604020202020204" pitchFamily="34" charset="0"/>
              <a:buChar char="•"/>
            </a:pPr>
            <a:r>
              <a:rPr lang="ja-JP" altLang="en-US" dirty="0"/>
              <a:t>数分間で完了するはずである。</a:t>
            </a:r>
          </a:p>
        </p:txBody>
      </p:sp>
      <p:pic>
        <p:nvPicPr>
          <p:cNvPr id="12" name="図 11"/>
          <p:cNvPicPr>
            <a:picLocks noChangeAspect="1"/>
          </p:cNvPicPr>
          <p:nvPr/>
        </p:nvPicPr>
        <p:blipFill>
          <a:blip r:embed="rId2"/>
          <a:stretch>
            <a:fillRect/>
          </a:stretch>
        </p:blipFill>
        <p:spPr>
          <a:xfrm>
            <a:off x="1208547" y="3841481"/>
            <a:ext cx="9667875" cy="762000"/>
          </a:xfrm>
          <a:prstGeom prst="rect">
            <a:avLst/>
          </a:prstGeom>
        </p:spPr>
      </p:pic>
      <p:sp>
        <p:nvSpPr>
          <p:cNvPr id="13" name="正方形/長方形 12"/>
          <p:cNvSpPr/>
          <p:nvPr/>
        </p:nvSpPr>
        <p:spPr>
          <a:xfrm>
            <a:off x="4849561" y="4267457"/>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875AB9D6-29B8-477A-B0C3-8C84316B0A40}"/>
              </a:ext>
            </a:extLst>
          </p:cNvPr>
          <p:cNvPicPr>
            <a:picLocks noChangeAspect="1"/>
          </p:cNvPicPr>
          <p:nvPr/>
        </p:nvPicPr>
        <p:blipFill>
          <a:blip r:embed="rId3"/>
          <a:stretch>
            <a:fillRect/>
          </a:stretch>
        </p:blipFill>
        <p:spPr>
          <a:xfrm>
            <a:off x="958166" y="1525333"/>
            <a:ext cx="3552825" cy="790575"/>
          </a:xfrm>
          <a:prstGeom prst="rect">
            <a:avLst/>
          </a:prstGeom>
        </p:spPr>
      </p:pic>
      <p:sp>
        <p:nvSpPr>
          <p:cNvPr id="7" name="正方形/長方形 6"/>
          <p:cNvSpPr/>
          <p:nvPr/>
        </p:nvSpPr>
        <p:spPr>
          <a:xfrm>
            <a:off x="2504265" y="1669317"/>
            <a:ext cx="1875634" cy="48974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388920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つ、新規に割当てを受ける。</a:t>
            </a:r>
            <a:endParaRPr lang="en-US" altLang="ja-JP" dirty="0"/>
          </a:p>
          <a:p>
            <a:pPr marL="285750" indent="-285750">
              <a:buFont typeface="Arial" panose="020B0604020202020204" pitchFamily="34" charset="0"/>
              <a:buChar char="•"/>
            </a:pPr>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上記で割当てられた静的パブリック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アドレスの関連付け」をクリックし、先ほど作成した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95925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a:stretch>
            <a:fillRect/>
          </a:stretch>
        </p:blipFill>
        <p:spPr>
          <a:xfrm>
            <a:off x="6120795" y="4436088"/>
            <a:ext cx="5225120" cy="2165886"/>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pPr marL="342900" indent="-342900">
              <a:buFont typeface="Arial" panose="020B0604020202020204" pitchFamily="34" charset="0"/>
              <a:buChar char="•"/>
            </a:pPr>
            <a:r>
              <a:rPr lang="en-US" altLang="ja-JP" dirty="0"/>
              <a:t>AWS </a:t>
            </a:r>
            <a:r>
              <a:rPr lang="ja-JP" altLang="en-US" dirty="0"/>
              <a:t>コンソールの「</a:t>
            </a:r>
            <a:r>
              <a:rPr lang="en-US" altLang="ja-JP" dirty="0"/>
              <a:t>EC2</a:t>
            </a:r>
            <a:r>
              <a:rPr lang="ja-JP" altLang="en-US" dirty="0"/>
              <a:t>」の「インスタンス」で、本サーバーを選択し、右クリックして 「セキュリティ」→「</a:t>
            </a:r>
            <a:r>
              <a:rPr lang="en-US" altLang="ja-JP" dirty="0"/>
              <a:t>Windows </a:t>
            </a:r>
            <a:r>
              <a:rPr lang="ja-JP" altLang="en-US" dirty="0"/>
              <a:t>パスワードを取得」をクリックする。「</a:t>
            </a:r>
            <a:r>
              <a:rPr lang="en-US" altLang="ja-JP" dirty="0"/>
              <a:t>Windows </a:t>
            </a:r>
            <a:r>
              <a:rPr lang="ja-JP" altLang="en-US" dirty="0"/>
              <a:t>パスワードを取得」という画面が表示されるので、前に作成した </a:t>
            </a:r>
            <a:r>
              <a:rPr lang="en-US" altLang="ja-JP" dirty="0" err="1"/>
              <a:t>pem</a:t>
            </a:r>
            <a:r>
              <a:rPr lang="en-US" altLang="ja-JP" dirty="0"/>
              <a:t> </a:t>
            </a:r>
            <a:r>
              <a:rPr lang="ja-JP" altLang="en-US" dirty="0"/>
              <a:t>ファイルを指定する。</a:t>
            </a:r>
            <a:endParaRPr lang="en-US" altLang="ja-JP" dirty="0"/>
          </a:p>
        </p:txBody>
      </p:sp>
      <p:pic>
        <p:nvPicPr>
          <p:cNvPr id="2" name="図 1"/>
          <p:cNvPicPr>
            <a:picLocks noChangeAspect="1"/>
          </p:cNvPicPr>
          <p:nvPr/>
        </p:nvPicPr>
        <p:blipFill>
          <a:blip r:embed="rId3"/>
          <a:stretch>
            <a:fillRect/>
          </a:stretch>
        </p:blipFill>
        <p:spPr>
          <a:xfrm>
            <a:off x="667407" y="1724709"/>
            <a:ext cx="6939455" cy="3358201"/>
          </a:xfrm>
          <a:prstGeom prst="rect">
            <a:avLst/>
          </a:prstGeom>
        </p:spPr>
      </p:pic>
      <p:sp>
        <p:nvSpPr>
          <p:cNvPr id="12" name="正方形/長方形 11"/>
          <p:cNvSpPr/>
          <p:nvPr/>
        </p:nvSpPr>
        <p:spPr>
          <a:xfrm>
            <a:off x="1899743" y="2589034"/>
            <a:ext cx="5762297"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06460" y="4543958"/>
            <a:ext cx="1805153"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211613" y="4717445"/>
            <a:ext cx="1316421"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211613" y="5667703"/>
            <a:ext cx="2096815" cy="44931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01010" y="5208571"/>
            <a:ext cx="5374376" cy="923330"/>
          </a:xfrm>
          <a:prstGeom prst="rect">
            <a:avLst/>
          </a:prstGeom>
          <a:solidFill>
            <a:srgbClr val="FFFFCC"/>
          </a:solidFill>
          <a:ln w="19050">
            <a:solidFill>
              <a:schemeClr val="tx1"/>
            </a:solidFill>
          </a:ln>
        </p:spPr>
        <p:txBody>
          <a:bodyPr wrap="square" rtlCol="0">
            <a:spAutoFit/>
          </a:bodyPr>
          <a:lstStyle/>
          <a:p>
            <a:r>
              <a:rPr lang="ja-JP" altLang="en-US" dirty="0"/>
              <a:t>ユーザー名</a:t>
            </a:r>
            <a:r>
              <a:rPr lang="en-US" altLang="ja-JP" dirty="0"/>
              <a:t>: Administrator </a:t>
            </a:r>
            <a:r>
              <a:rPr lang="ja-JP" altLang="en-US" dirty="0"/>
              <a:t>のパスワードが表示される。このパスワードをコピー </a:t>
            </a:r>
            <a:r>
              <a:rPr lang="en-US" altLang="ja-JP" dirty="0"/>
              <a:t>&amp; </a:t>
            </a:r>
            <a:r>
              <a:rPr lang="ja-JP" altLang="en-US" dirty="0"/>
              <a:t>ペーストして、手元にメモとして控えておく。</a:t>
            </a:r>
            <a:endParaRPr lang="en-US" altLang="ja-JP" dirty="0"/>
          </a:p>
        </p:txBody>
      </p:sp>
    </p:spTree>
    <p:extLst>
      <p:ext uri="{BB962C8B-B14F-4D97-AF65-F5344CB8AC3E}">
        <p14:creationId xmlns:p14="http://schemas.microsoft.com/office/powerpoint/2010/main" val="8959281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手元の </a:t>
            </a:r>
            <a:r>
              <a:rPr kumimoji="1" lang="en-US" altLang="ja-JP" dirty="0"/>
              <a:t>Windows PC </a:t>
            </a:r>
            <a:r>
              <a:rPr kumimoji="1" lang="ja-JP" altLang="en-US" dirty="0"/>
              <a:t>で、「リモートデスクトップ接続」クライアント </a:t>
            </a:r>
            <a:r>
              <a:rPr kumimoji="1" lang="en-US" altLang="ja-JP" dirty="0"/>
              <a:t>(</a:t>
            </a:r>
            <a:r>
              <a:rPr kumimoji="1" lang="en-US" altLang="ja-JP" dirty="0" err="1"/>
              <a:t>mstsc</a:t>
            </a:r>
            <a:r>
              <a:rPr kumimoji="1" lang="en-US" altLang="ja-JP" dirty="0"/>
              <a:t>) </a:t>
            </a:r>
            <a:r>
              <a:rPr kumimoji="1" lang="ja-JP" altLang="en-US" dirty="0"/>
              <a:t>を起動し、先ほど割当てられたグローバル </a:t>
            </a:r>
            <a:r>
              <a:rPr kumimoji="1" lang="en-US" altLang="ja-JP" dirty="0"/>
              <a:t>IP </a:t>
            </a:r>
            <a:r>
              <a:rPr kumimoji="1" lang="ja-JP" altLang="en-US" dirty="0"/>
              <a:t>アドレス宛に接続を試行する。サーバーの </a:t>
            </a:r>
            <a:r>
              <a:rPr kumimoji="1" lang="en-US" altLang="ja-JP" dirty="0"/>
              <a:t>Windows </a:t>
            </a:r>
            <a:r>
              <a:rPr kumimoji="1" lang="ja-JP" altLang="en-US" dirty="0"/>
              <a:t>のデスクトップが表示される。</a:t>
            </a:r>
            <a:r>
              <a:rPr kumimoji="1" lang="en-US" altLang="ja-JP" dirty="0"/>
              <a:t>※</a:t>
            </a:r>
            <a:r>
              <a:rPr kumimoji="1" lang="ja-JP" altLang="en-US" dirty="0"/>
              <a:t> インスタンス起動後、数分間待つ必要がある。</a:t>
            </a:r>
            <a:endParaRPr lang="en-US" altLang="ja-JP" dirty="0"/>
          </a:p>
        </p:txBody>
      </p:sp>
      <p:sp>
        <p:nvSpPr>
          <p:cNvPr id="9" name="テキスト ボックス 8"/>
          <p:cNvSpPr txBox="1"/>
          <p:nvPr/>
        </p:nvSpPr>
        <p:spPr>
          <a:xfrm>
            <a:off x="222382" y="3625429"/>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サーバーの </a:t>
            </a:r>
            <a:r>
              <a:rPr kumimoji="1" lang="en-US" altLang="ja-JP" dirty="0"/>
              <a:t>Windows </a:t>
            </a:r>
            <a:r>
              <a:rPr kumimoji="1" lang="ja-JP" altLang="en-US" dirty="0"/>
              <a:t>デスクトップの時計をクリックし、「</a:t>
            </a:r>
            <a:r>
              <a:rPr kumimoji="1" lang="en-US" altLang="ja-JP" dirty="0"/>
              <a:t>Date and time settings</a:t>
            </a:r>
            <a:r>
              <a:rPr kumimoji="1" lang="ja-JP" altLang="en-US" dirty="0"/>
              <a:t>」をクリックする。「</a:t>
            </a:r>
            <a:r>
              <a:rPr kumimoji="1" lang="en-US" altLang="ja-JP" dirty="0"/>
              <a:t>Set time zone automatically</a:t>
            </a:r>
            <a:r>
              <a:rPr kumimoji="1" lang="ja-JP" altLang="en-US" dirty="0"/>
              <a:t>」が「</a:t>
            </a:r>
            <a:r>
              <a:rPr kumimoji="1" lang="en-US" altLang="ja-JP" dirty="0"/>
              <a:t>Off</a:t>
            </a:r>
            <a:r>
              <a:rPr kumimoji="1" lang="ja-JP" altLang="en-US" dirty="0"/>
              <a:t>」になっていることを確認し、「</a:t>
            </a:r>
            <a:r>
              <a:rPr kumimoji="1" lang="en-US" altLang="ja-JP" dirty="0"/>
              <a:t>Time zone</a:t>
            </a:r>
            <a:r>
              <a:rPr kumimoji="1" lang="ja-JP" altLang="en-US" dirty="0"/>
              <a:t>」を日本 </a:t>
            </a:r>
            <a:r>
              <a:rPr kumimoji="1" lang="en-US" altLang="ja-JP" dirty="0"/>
              <a:t>(Osaka, Sapporo, Tokyo) </a:t>
            </a:r>
            <a:r>
              <a:rPr kumimoji="1" lang="ja-JP" altLang="en-US" dirty="0"/>
              <a:t>に変更する。</a:t>
            </a:r>
            <a:endParaRPr lang="en-US" altLang="ja-JP" dirty="0"/>
          </a:p>
        </p:txBody>
      </p:sp>
      <p:pic>
        <p:nvPicPr>
          <p:cNvPr id="2" name="図 1"/>
          <p:cNvPicPr>
            <a:picLocks noChangeAspect="1"/>
          </p:cNvPicPr>
          <p:nvPr/>
        </p:nvPicPr>
        <p:blipFill>
          <a:blip r:embed="rId2"/>
          <a:stretch>
            <a:fillRect/>
          </a:stretch>
        </p:blipFill>
        <p:spPr>
          <a:xfrm>
            <a:off x="1296877" y="1695729"/>
            <a:ext cx="2674143" cy="1890283"/>
          </a:xfrm>
          <a:prstGeom prst="rect">
            <a:avLst/>
          </a:prstGeom>
        </p:spPr>
      </p:pic>
      <p:sp>
        <p:nvSpPr>
          <p:cNvPr id="12" name="右矢印 11"/>
          <p:cNvSpPr/>
          <p:nvPr/>
        </p:nvSpPr>
        <p:spPr>
          <a:xfrm>
            <a:off x="4233041" y="2286000"/>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3"/>
          <a:stretch>
            <a:fillRect/>
          </a:stretch>
        </p:blipFill>
        <p:spPr>
          <a:xfrm>
            <a:off x="6323862" y="1695729"/>
            <a:ext cx="2789871" cy="1812930"/>
          </a:xfrm>
          <a:prstGeom prst="rect">
            <a:avLst/>
          </a:prstGeom>
        </p:spPr>
      </p:pic>
      <p:pic>
        <p:nvPicPr>
          <p:cNvPr id="14" name="図 13"/>
          <p:cNvPicPr>
            <a:picLocks noChangeAspect="1"/>
          </p:cNvPicPr>
          <p:nvPr/>
        </p:nvPicPr>
        <p:blipFill>
          <a:blip r:embed="rId4"/>
          <a:stretch>
            <a:fillRect/>
          </a:stretch>
        </p:blipFill>
        <p:spPr>
          <a:xfrm>
            <a:off x="1296877" y="4318544"/>
            <a:ext cx="1730504" cy="2397381"/>
          </a:xfrm>
          <a:prstGeom prst="rect">
            <a:avLst/>
          </a:prstGeom>
        </p:spPr>
      </p:pic>
      <p:sp>
        <p:nvSpPr>
          <p:cNvPr id="15" name="正方形/長方形 14"/>
          <p:cNvSpPr/>
          <p:nvPr/>
        </p:nvSpPr>
        <p:spPr>
          <a:xfrm>
            <a:off x="1458309" y="6404290"/>
            <a:ext cx="1529258" cy="1541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527435" y="5271935"/>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5"/>
          <a:stretch>
            <a:fillRect/>
          </a:stretch>
        </p:blipFill>
        <p:spPr>
          <a:xfrm>
            <a:off x="5982417" y="4411537"/>
            <a:ext cx="4762500" cy="2247900"/>
          </a:xfrm>
          <a:prstGeom prst="rect">
            <a:avLst/>
          </a:prstGeom>
        </p:spPr>
      </p:pic>
      <p:sp>
        <p:nvSpPr>
          <p:cNvPr id="18" name="正方形/長方形 17"/>
          <p:cNvSpPr/>
          <p:nvPr/>
        </p:nvSpPr>
        <p:spPr>
          <a:xfrm>
            <a:off x="5982416" y="4384622"/>
            <a:ext cx="2168355" cy="5421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6048905" y="5814248"/>
            <a:ext cx="4553405" cy="74420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28218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Windows </a:t>
            </a:r>
            <a:r>
              <a:rPr kumimoji="1" lang="ja-JP" altLang="en-US" dirty="0"/>
              <a:t>サーバー上でコマンドプロンプト </a:t>
            </a:r>
            <a:r>
              <a:rPr kumimoji="1" lang="en-US" altLang="ja-JP" dirty="0"/>
              <a:t>(</a:t>
            </a:r>
            <a:r>
              <a:rPr kumimoji="1" lang="en-US" altLang="ja-JP" dirty="0" err="1"/>
              <a:t>cmd</a:t>
            </a:r>
            <a:r>
              <a:rPr kumimoji="1" lang="en-US" altLang="ja-JP" dirty="0"/>
              <a:t>) </a:t>
            </a:r>
            <a:r>
              <a:rPr kumimoji="1" lang="ja-JP" altLang="en-US" dirty="0"/>
              <a:t>を管理者権限で起動し、以下のコマンド </a:t>
            </a:r>
            <a:r>
              <a:rPr kumimoji="1" lang="en-US" altLang="ja-JP" dirty="0"/>
              <a:t>(</a:t>
            </a:r>
            <a:r>
              <a:rPr kumimoji="1" lang="ja-JP" altLang="en-US" dirty="0"/>
              <a:t>合計 </a:t>
            </a:r>
            <a:r>
              <a:rPr kumimoji="1" lang="en-US" altLang="ja-JP" dirty="0"/>
              <a:t>2</a:t>
            </a:r>
            <a:r>
              <a:rPr kumimoji="1" lang="ja-JP" altLang="en-US" dirty="0"/>
              <a:t> 行</a:t>
            </a:r>
            <a:r>
              <a:rPr kumimoji="1" lang="en-US" altLang="ja-JP" dirty="0"/>
              <a:t>) </a:t>
            </a:r>
            <a:r>
              <a:rPr kumimoji="1" lang="ja-JP" altLang="en-US" dirty="0"/>
              <a:t>を入力する。</a:t>
            </a:r>
            <a:endParaRPr lang="en-US" altLang="ja-JP" dirty="0"/>
          </a:p>
        </p:txBody>
      </p:sp>
      <p:sp>
        <p:nvSpPr>
          <p:cNvPr id="6" name="テキスト ボックス 5"/>
          <p:cNvSpPr txBox="1"/>
          <p:nvPr/>
        </p:nvSpPr>
        <p:spPr>
          <a:xfrm>
            <a:off x="391842" y="1366623"/>
            <a:ext cx="11353780" cy="553998"/>
          </a:xfrm>
          <a:prstGeom prst="rect">
            <a:avLst/>
          </a:prstGeom>
          <a:solidFill>
            <a:schemeClr val="tx1"/>
          </a:solidFill>
        </p:spPr>
        <p:txBody>
          <a:bodyPr wrap="square" rtlCol="0">
            <a:spAutoFit/>
          </a:bodyPr>
          <a:lstStyle/>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name="FW_ALLOW_ICMPv4"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protocol=icmpv4</a:t>
            </a:r>
          </a:p>
          <a:p>
            <a:endParaRPr lang="en-US" altLang="ja-JP" sz="1000" dirty="0">
              <a:solidFill>
                <a:schemeClr val="bg1"/>
              </a:solidFill>
              <a:latin typeface="Consolas" panose="020B0609020204030204" pitchFamily="49" charset="0"/>
            </a:endParaRPr>
          </a:p>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name="FW_ALLOW_TCP_SAFE"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a:t>
            </a:r>
            <a:r>
              <a:rPr lang="en-US" altLang="ja-JP" sz="1000" dirty="0" err="1">
                <a:solidFill>
                  <a:schemeClr val="bg1"/>
                </a:solidFill>
                <a:latin typeface="Consolas" panose="020B0609020204030204" pitchFamily="49" charset="0"/>
              </a:rPr>
              <a:t>tcp</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localport</a:t>
            </a:r>
            <a:r>
              <a:rPr lang="en-US" altLang="ja-JP" sz="1000" dirty="0">
                <a:solidFill>
                  <a:schemeClr val="bg1"/>
                </a:solidFill>
                <a:latin typeface="Consolas" panose="020B0609020204030204" pitchFamily="49" charset="0"/>
              </a:rPr>
              <a:t>=88,443,8443,3389,1433</a:t>
            </a:r>
            <a:endParaRPr kumimoji="1" lang="ja-JP" altLang="en-US" sz="1000" dirty="0">
              <a:solidFill>
                <a:schemeClr val="bg1"/>
              </a:solidFill>
              <a:latin typeface="Consolas" panose="020B0609020204030204" pitchFamily="49" charset="0"/>
            </a:endParaRPr>
          </a:p>
        </p:txBody>
      </p:sp>
      <p:sp>
        <p:nvSpPr>
          <p:cNvPr id="7" name="テキスト ボックス 6"/>
          <p:cNvSpPr txBox="1"/>
          <p:nvPr/>
        </p:nvSpPr>
        <p:spPr>
          <a:xfrm>
            <a:off x="222382" y="2144806"/>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Windows </a:t>
            </a:r>
            <a:r>
              <a:rPr kumimoji="1" lang="ja-JP" altLang="en-US" dirty="0"/>
              <a:t>サーバー上でスタートメニューから「</a:t>
            </a:r>
            <a:r>
              <a:rPr kumimoji="1" lang="en-US" altLang="ja-JP" dirty="0"/>
              <a:t>Server Manager</a:t>
            </a:r>
            <a:r>
              <a:rPr kumimoji="1" lang="ja-JP" altLang="en-US" dirty="0"/>
              <a:t>」を起動し、「</a:t>
            </a:r>
            <a:r>
              <a:rPr kumimoji="1" lang="en-US" altLang="ja-JP" dirty="0"/>
              <a:t>Local Server</a:t>
            </a:r>
            <a:r>
              <a:rPr kumimoji="1" lang="ja-JP" altLang="en-US" dirty="0"/>
              <a:t>」 → 「</a:t>
            </a:r>
            <a:r>
              <a:rPr kumimoji="1" lang="en-US" altLang="ja-JP" dirty="0"/>
              <a:t>IE Enhanced Security Configuration</a:t>
            </a:r>
            <a:r>
              <a:rPr kumimoji="1" lang="ja-JP" altLang="en-US" dirty="0"/>
              <a:t>」</a:t>
            </a:r>
            <a:r>
              <a:rPr lang="ja-JP" altLang="en-US" dirty="0"/>
              <a:t> が 「</a:t>
            </a:r>
            <a:r>
              <a:rPr lang="en-US" altLang="ja-JP" dirty="0"/>
              <a:t>On</a:t>
            </a:r>
            <a:r>
              <a:rPr lang="ja-JP" altLang="en-US" dirty="0"/>
              <a:t>」 になっている場合、「</a:t>
            </a:r>
            <a:r>
              <a:rPr lang="en-US" altLang="ja-JP" dirty="0"/>
              <a:t>Off</a:t>
            </a:r>
            <a:r>
              <a:rPr lang="ja-JP" altLang="en-US" dirty="0"/>
              <a:t>」 に設定変更する。</a:t>
            </a:r>
            <a:endParaRPr lang="en-US" altLang="ja-JP" dirty="0"/>
          </a:p>
        </p:txBody>
      </p:sp>
      <p:pic>
        <p:nvPicPr>
          <p:cNvPr id="11" name="図 10"/>
          <p:cNvPicPr>
            <a:picLocks noChangeAspect="1"/>
          </p:cNvPicPr>
          <p:nvPr/>
        </p:nvPicPr>
        <p:blipFill>
          <a:blip r:embed="rId2"/>
          <a:stretch>
            <a:fillRect/>
          </a:stretch>
        </p:blipFill>
        <p:spPr>
          <a:xfrm>
            <a:off x="1135281" y="3114692"/>
            <a:ext cx="4958091" cy="3497011"/>
          </a:xfrm>
          <a:prstGeom prst="rect">
            <a:avLst/>
          </a:prstGeom>
        </p:spPr>
      </p:pic>
      <p:pic>
        <p:nvPicPr>
          <p:cNvPr id="12" name="図 11"/>
          <p:cNvPicPr>
            <a:picLocks noChangeAspect="1"/>
          </p:cNvPicPr>
          <p:nvPr/>
        </p:nvPicPr>
        <p:blipFill>
          <a:blip r:embed="rId3"/>
          <a:stretch>
            <a:fillRect/>
          </a:stretch>
        </p:blipFill>
        <p:spPr>
          <a:xfrm>
            <a:off x="7485501" y="3421813"/>
            <a:ext cx="2954920" cy="3189890"/>
          </a:xfrm>
          <a:prstGeom prst="rect">
            <a:avLst/>
          </a:prstGeom>
        </p:spPr>
      </p:pic>
      <p:sp>
        <p:nvSpPr>
          <p:cNvPr id="13" name="正方形/長方形 12"/>
          <p:cNvSpPr/>
          <p:nvPr/>
        </p:nvSpPr>
        <p:spPr>
          <a:xfrm>
            <a:off x="4334920" y="4467521"/>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1444" y="4838010"/>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7661444" y="5679897"/>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993" y="4727650"/>
            <a:ext cx="879028"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037686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 </a:t>
            </a:r>
            <a:r>
              <a:rPr kumimoji="1" lang="en-US" altLang="ja-JP" dirty="0"/>
              <a:t>Windows </a:t>
            </a:r>
            <a:r>
              <a:rPr kumimoji="1" lang="ja-JP" altLang="en-US" dirty="0"/>
              <a:t>上で「</a:t>
            </a:r>
            <a:r>
              <a:rPr kumimoji="1" lang="en-US" altLang="ja-JP" dirty="0"/>
              <a:t>C:\</a:t>
            </a:r>
            <a:r>
              <a:rPr kumimoji="1" lang="ja-JP" altLang="en-US" dirty="0"/>
              <a:t>」ドライブなどのフォルダを適当に開く。</a:t>
            </a:r>
            <a:endParaRPr kumimoji="1" lang="en-US" altLang="ja-JP" dirty="0"/>
          </a:p>
          <a:p>
            <a:pPr marL="742950" lvl="1" indent="-285750">
              <a:buFont typeface="Arial" panose="020B0604020202020204" pitchFamily="34" charset="0"/>
              <a:buChar char="•"/>
            </a:pPr>
            <a:r>
              <a:rPr lang="ja-JP" altLang="en-US" dirty="0"/>
              <a:t>「</a:t>
            </a:r>
            <a:r>
              <a:rPr lang="en-US" altLang="ja-JP" dirty="0"/>
              <a:t>View</a:t>
            </a:r>
            <a:r>
              <a:rPr lang="ja-JP" altLang="en-US" dirty="0"/>
              <a:t>」メニューから「</a:t>
            </a:r>
            <a:r>
              <a:rPr lang="en-US" altLang="ja-JP" dirty="0"/>
              <a:t>File name extensions</a:t>
            </a:r>
            <a:r>
              <a:rPr lang="ja-JP" altLang="en-US" dirty="0"/>
              <a:t>」および「</a:t>
            </a:r>
            <a:r>
              <a:rPr lang="en-US" altLang="ja-JP" dirty="0"/>
              <a:t>Hidden items</a:t>
            </a:r>
            <a:r>
              <a:rPr lang="ja-JP" altLang="en-US" dirty="0"/>
              <a:t>」をチェックする。</a:t>
            </a:r>
          </a:p>
          <a:p>
            <a:pPr marL="742950" lvl="1" indent="-285750">
              <a:buFont typeface="Arial" panose="020B0604020202020204" pitchFamily="34" charset="0"/>
              <a:buChar char="•"/>
            </a:pPr>
            <a:r>
              <a:rPr lang="ja-JP" altLang="en-US" dirty="0"/>
              <a:t>これにより、エクスプローラ上でファイル名の拡張子および隠しファイルが表示されるようになる。</a:t>
            </a:r>
            <a:endParaRPr lang="en-US" altLang="ja-JP" dirty="0"/>
          </a:p>
        </p:txBody>
      </p:sp>
      <p:pic>
        <p:nvPicPr>
          <p:cNvPr id="2" name="図 1"/>
          <p:cNvPicPr>
            <a:picLocks noChangeAspect="1"/>
          </p:cNvPicPr>
          <p:nvPr/>
        </p:nvPicPr>
        <p:blipFill>
          <a:blip r:embed="rId2"/>
          <a:stretch>
            <a:fillRect/>
          </a:stretch>
        </p:blipFill>
        <p:spPr>
          <a:xfrm>
            <a:off x="1245475" y="1970733"/>
            <a:ext cx="7771743" cy="4474845"/>
          </a:xfrm>
          <a:prstGeom prst="rect">
            <a:avLst/>
          </a:prstGeom>
        </p:spPr>
      </p:pic>
      <p:sp>
        <p:nvSpPr>
          <p:cNvPr id="8" name="正方形/長方形 7"/>
          <p:cNvSpPr/>
          <p:nvPr/>
        </p:nvSpPr>
        <p:spPr>
          <a:xfrm>
            <a:off x="6084892" y="2617644"/>
            <a:ext cx="1198777"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46782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a:t>
            </a:fld>
            <a:endParaRPr kumimoji="1" lang="ja-JP" altLang="en-US" dirty="0"/>
          </a:p>
        </p:txBody>
      </p:sp>
      <p:sp>
        <p:nvSpPr>
          <p:cNvPr id="4" name="タイトル 3"/>
          <p:cNvSpPr>
            <a:spLocks noGrp="1"/>
          </p:cNvSpPr>
          <p:nvPr>
            <p:ph type="title"/>
          </p:nvPr>
        </p:nvSpPr>
        <p:spPr>
          <a:xfrm>
            <a:off x="186054" y="122963"/>
            <a:ext cx="4270790" cy="1084815"/>
          </a:xfrm>
        </p:spPr>
        <p:txBody>
          <a:bodyPr>
            <a:normAutofit fontScale="90000"/>
          </a:bodyPr>
          <a:lstStyle/>
          <a:p>
            <a:r>
              <a:rPr kumimoji="1" lang="ja-JP" altLang="en-US" sz="3600" b="1" dirty="0"/>
              <a:t>本ドキュメントの進め方 </a:t>
            </a:r>
            <a:br>
              <a:rPr kumimoji="1" lang="en-US" altLang="ja-JP" sz="3600" b="1" dirty="0"/>
            </a:br>
            <a:r>
              <a:rPr lang="en-US" altLang="ja-JP" sz="3600" b="1" dirty="0"/>
              <a:t>(</a:t>
            </a:r>
            <a:r>
              <a:rPr lang="ja-JP" altLang="en-US" sz="3600" b="1" dirty="0"/>
              <a:t>初心者</a:t>
            </a:r>
            <a:r>
              <a:rPr lang="en-US" altLang="ja-JP" sz="3600" b="1" dirty="0"/>
              <a:t>)</a:t>
            </a:r>
            <a:endParaRPr kumimoji="1" lang="ja-JP" altLang="en-US" sz="3600" b="1" dirty="0"/>
          </a:p>
        </p:txBody>
      </p:sp>
      <p:sp>
        <p:nvSpPr>
          <p:cNvPr id="6" name="テキスト ボックス 5"/>
          <p:cNvSpPr txBox="1"/>
          <p:nvPr/>
        </p:nvSpPr>
        <p:spPr>
          <a:xfrm>
            <a:off x="4045331" y="739364"/>
            <a:ext cx="3957145" cy="830997"/>
          </a:xfrm>
          <a:prstGeom prst="rect">
            <a:avLst/>
          </a:prstGeom>
          <a:solidFill>
            <a:schemeClr val="accent4">
              <a:lumMod val="40000"/>
              <a:lumOff val="60000"/>
            </a:schemeClr>
          </a:solidFill>
        </p:spPr>
        <p:txBody>
          <a:bodyPr wrap="square" rtlCol="0" anchor="ctr">
            <a:spAutoFit/>
          </a:bodyPr>
          <a:lstStyle/>
          <a:p>
            <a:pPr algn="ctr"/>
            <a:r>
              <a:rPr kumimoji="1" lang="en-US" altLang="ja-JP" sz="2400" dirty="0"/>
              <a:t>1. </a:t>
            </a:r>
            <a:r>
              <a:rPr kumimoji="1" lang="ja-JP" altLang="en-US" sz="2400" dirty="0"/>
              <a:t>シン・テレワークシステム</a:t>
            </a:r>
            <a:endParaRPr kumimoji="1" lang="en-US" altLang="ja-JP" sz="2400" dirty="0"/>
          </a:p>
          <a:p>
            <a:pPr algn="ctr"/>
            <a:r>
              <a:rPr lang="ja-JP" altLang="en-US" sz="2400" dirty="0"/>
              <a:t>ハイパースケール版の概要</a:t>
            </a:r>
            <a:endParaRPr kumimoji="1" lang="ja-JP" altLang="en-US" sz="2400" dirty="0"/>
          </a:p>
        </p:txBody>
      </p:sp>
      <p:sp>
        <p:nvSpPr>
          <p:cNvPr id="7" name="テキスト ボックス 6"/>
          <p:cNvSpPr txBox="1"/>
          <p:nvPr/>
        </p:nvSpPr>
        <p:spPr>
          <a:xfrm>
            <a:off x="8095593" y="970196"/>
            <a:ext cx="3058510" cy="369332"/>
          </a:xfrm>
          <a:prstGeom prst="rect">
            <a:avLst/>
          </a:prstGeom>
          <a:noFill/>
        </p:spPr>
        <p:txBody>
          <a:bodyPr wrap="square" rtlCol="0">
            <a:spAutoFit/>
          </a:bodyPr>
          <a:lstStyle/>
          <a:p>
            <a:r>
              <a:rPr kumimoji="1" lang="ja-JP" altLang="en-US" dirty="0"/>
              <a:t>一通りお読みください。</a:t>
            </a:r>
          </a:p>
        </p:txBody>
      </p:sp>
      <p:cxnSp>
        <p:nvCxnSpPr>
          <p:cNvPr id="9" name="直線矢印コネクタ 8"/>
          <p:cNvCxnSpPr/>
          <p:nvPr/>
        </p:nvCxnSpPr>
        <p:spPr>
          <a:xfrm flipH="1">
            <a:off x="4868985" y="1671145"/>
            <a:ext cx="880501" cy="5705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616647" y="2247800"/>
            <a:ext cx="4877635" cy="1200329"/>
          </a:xfrm>
          <a:prstGeom prst="rect">
            <a:avLst/>
          </a:prstGeom>
          <a:solidFill>
            <a:schemeClr val="accent4">
              <a:lumMod val="40000"/>
              <a:lumOff val="60000"/>
            </a:schemeClr>
          </a:solidFill>
        </p:spPr>
        <p:txBody>
          <a:bodyPr wrap="square" rtlCol="0" anchor="ctr">
            <a:spAutoFit/>
          </a:bodyPr>
          <a:lstStyle/>
          <a:p>
            <a:pPr algn="ctr"/>
            <a:r>
              <a:rPr lang="en-US" altLang="ja-JP" sz="2400" dirty="0"/>
              <a:t>3. </a:t>
            </a:r>
            <a:r>
              <a:rPr lang="ja-JP" altLang="en-US" sz="2400" dirty="0"/>
              <a:t>コントローラを構築しよう </a:t>
            </a:r>
            <a:r>
              <a:rPr lang="en-US" altLang="ja-JP" sz="2400" dirty="0"/>
              <a:t>(Windows)</a:t>
            </a:r>
          </a:p>
          <a:p>
            <a:pPr algn="ctr"/>
            <a:r>
              <a:rPr lang="en-US" altLang="ja-JP" sz="2400" dirty="0"/>
              <a:t>+ 3B. HTML5 </a:t>
            </a:r>
            <a:r>
              <a:rPr lang="ja-JP" altLang="en-US" sz="2400" dirty="0"/>
              <a:t>版 </a:t>
            </a:r>
            <a:r>
              <a:rPr lang="en-US" altLang="ja-JP" sz="2400" dirty="0"/>
              <a:t>Web </a:t>
            </a:r>
            <a:r>
              <a:rPr lang="ja-JP" altLang="en-US" sz="2400" dirty="0"/>
              <a:t>クライアントを構築しよう </a:t>
            </a:r>
            <a:r>
              <a:rPr lang="en-US" altLang="ja-JP" sz="2400" dirty="0"/>
              <a:t>(Windows)</a:t>
            </a:r>
          </a:p>
        </p:txBody>
      </p:sp>
      <p:sp>
        <p:nvSpPr>
          <p:cNvPr id="13" name="テキスト ボックス 12"/>
          <p:cNvSpPr txBox="1"/>
          <p:nvPr/>
        </p:nvSpPr>
        <p:spPr>
          <a:xfrm>
            <a:off x="5964162" y="2280798"/>
            <a:ext cx="4247529" cy="1200329"/>
          </a:xfrm>
          <a:prstGeom prst="rect">
            <a:avLst/>
          </a:prstGeom>
          <a:solidFill>
            <a:schemeClr val="accent4">
              <a:lumMod val="40000"/>
              <a:lumOff val="60000"/>
            </a:schemeClr>
          </a:solidFill>
        </p:spPr>
        <p:txBody>
          <a:bodyPr wrap="square" rtlCol="0" anchor="ctr">
            <a:spAutoFit/>
          </a:bodyPr>
          <a:lstStyle/>
          <a:p>
            <a:pPr algn="ctr"/>
            <a:r>
              <a:rPr lang="en-US" altLang="ja-JP" sz="2400" dirty="0"/>
              <a:t>4. </a:t>
            </a:r>
            <a:r>
              <a:rPr lang="ja-JP" altLang="en-US" sz="2400" dirty="0"/>
              <a:t>コントローラを構築しよう </a:t>
            </a:r>
            <a:r>
              <a:rPr lang="en-US" altLang="ja-JP" sz="2400" dirty="0"/>
              <a:t>(Linux)</a:t>
            </a:r>
          </a:p>
          <a:p>
            <a:pPr algn="ctr"/>
            <a:r>
              <a:rPr lang="en-US" altLang="ja-JP" sz="2400" dirty="0"/>
              <a:t>+ 4B. HTML5 </a:t>
            </a:r>
            <a:r>
              <a:rPr lang="ja-JP" altLang="en-US" sz="2400" dirty="0"/>
              <a:t>版 </a:t>
            </a:r>
            <a:r>
              <a:rPr lang="en-US" altLang="ja-JP" sz="2400" dirty="0"/>
              <a:t>Web </a:t>
            </a:r>
            <a:r>
              <a:rPr lang="ja-JP" altLang="en-US" sz="2400" dirty="0"/>
              <a:t>クライアントを構築しよう </a:t>
            </a:r>
            <a:r>
              <a:rPr lang="en-US" altLang="ja-JP" sz="2400" dirty="0"/>
              <a:t>(Linux)</a:t>
            </a:r>
          </a:p>
        </p:txBody>
      </p:sp>
      <p:cxnSp>
        <p:nvCxnSpPr>
          <p:cNvPr id="14" name="直線矢印コネクタ 13"/>
          <p:cNvCxnSpPr/>
          <p:nvPr/>
        </p:nvCxnSpPr>
        <p:spPr>
          <a:xfrm>
            <a:off x="6035628" y="1637999"/>
            <a:ext cx="1056290" cy="6036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3180945133"/>
              </p:ext>
            </p:extLst>
          </p:nvPr>
        </p:nvGraphicFramePr>
        <p:xfrm>
          <a:off x="7612474" y="78830"/>
          <a:ext cx="390002" cy="891366"/>
        </p:xfrm>
        <a:graphic>
          <a:graphicData uri="http://schemas.openxmlformats.org/presentationml/2006/ole">
            <mc:AlternateContent xmlns:mc="http://schemas.openxmlformats.org/markup-compatibility/2006">
              <mc:Choice xmlns:v="urn:schemas-microsoft-com:vml" Requires="v">
                <p:oleObj spid="_x0000_s4861" name="Microsoft クリップアート" r:id="rId3" imgW="1966680" imgH="5898960" progId="MS_ClipArt_Gallery">
                  <p:embed/>
                </p:oleObj>
              </mc:Choice>
              <mc:Fallback>
                <p:oleObj name="Microsoft クリップアート" r:id="rId3" imgW="1966680" imgH="5898960" progId="MS_ClipArt_Gallery">
                  <p:embed/>
                  <p:pic>
                    <p:nvPicPr>
                      <p:cNvPr id="18" name="Object 4">
                        <a:hlinkClick r:id="" action="ppaction://ole?verb=0"/>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2474" y="78830"/>
                        <a:ext cx="390002" cy="891366"/>
                      </a:xfrm>
                      <a:prstGeom prst="rect">
                        <a:avLst/>
                      </a:prstGeom>
                      <a:noFill/>
                      <a:ln>
                        <a:noFill/>
                      </a:ln>
                      <a:effectLst/>
                    </p:spPr>
                  </p:pic>
                </p:oleObj>
              </mc:Fallback>
            </mc:AlternateContent>
          </a:graphicData>
        </a:graphic>
      </p:graphicFrame>
      <p:cxnSp>
        <p:nvCxnSpPr>
          <p:cNvPr id="16" name="直線矢印コネクタ 15"/>
          <p:cNvCxnSpPr/>
          <p:nvPr/>
        </p:nvCxnSpPr>
        <p:spPr>
          <a:xfrm>
            <a:off x="5883493" y="358704"/>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5558721" y="36933"/>
            <a:ext cx="953814" cy="369332"/>
          </a:xfrm>
          <a:prstGeom prst="rect">
            <a:avLst/>
          </a:prstGeom>
          <a:noFill/>
        </p:spPr>
        <p:txBody>
          <a:bodyPr wrap="square" rtlCol="0">
            <a:spAutoFit/>
          </a:bodyPr>
          <a:lstStyle/>
          <a:p>
            <a:r>
              <a:rPr kumimoji="1" lang="ja-JP" altLang="en-US" dirty="0"/>
              <a:t>開始</a:t>
            </a:r>
          </a:p>
        </p:txBody>
      </p:sp>
      <p:sp>
        <p:nvSpPr>
          <p:cNvPr id="19" name="テキスト ボックス 18"/>
          <p:cNvSpPr txBox="1"/>
          <p:nvPr/>
        </p:nvSpPr>
        <p:spPr>
          <a:xfrm>
            <a:off x="5363571" y="1766304"/>
            <a:ext cx="1312579" cy="646331"/>
          </a:xfrm>
          <a:prstGeom prst="rect">
            <a:avLst/>
          </a:prstGeom>
          <a:noFill/>
        </p:spPr>
        <p:txBody>
          <a:bodyPr wrap="square" rtlCol="0">
            <a:spAutoFit/>
          </a:bodyPr>
          <a:lstStyle/>
          <a:p>
            <a:r>
              <a:rPr kumimoji="1" lang="ja-JP" altLang="en-US" dirty="0"/>
              <a:t>どちらか</a:t>
            </a:r>
          </a:p>
          <a:p>
            <a:r>
              <a:rPr kumimoji="1" lang="ja-JP" altLang="en-US" dirty="0"/>
              <a:t>好きなほう</a:t>
            </a:r>
          </a:p>
        </p:txBody>
      </p:sp>
      <p:cxnSp>
        <p:nvCxnSpPr>
          <p:cNvPr id="20" name="直線矢印コネクタ 19"/>
          <p:cNvCxnSpPr/>
          <p:nvPr/>
        </p:nvCxnSpPr>
        <p:spPr>
          <a:xfrm>
            <a:off x="4796804" y="3408381"/>
            <a:ext cx="640967"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a:off x="6668814" y="3455452"/>
            <a:ext cx="448035"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3883237" y="3823609"/>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5. </a:t>
            </a:r>
            <a:r>
              <a:rPr lang="ja-JP" altLang="en-US" sz="2400" dirty="0"/>
              <a:t>中継ゲートウェイを構築しよう</a:t>
            </a:r>
            <a:endParaRPr kumimoji="1" lang="ja-JP" altLang="en-US" sz="2400" dirty="0"/>
          </a:p>
        </p:txBody>
      </p:sp>
      <p:cxnSp>
        <p:nvCxnSpPr>
          <p:cNvPr id="26" name="直線矢印コネクタ 25"/>
          <p:cNvCxnSpPr/>
          <p:nvPr/>
        </p:nvCxnSpPr>
        <p:spPr>
          <a:xfrm flipH="1">
            <a:off x="6006756" y="4285274"/>
            <a:ext cx="2" cy="3970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3904920" y="4712668"/>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6. </a:t>
            </a:r>
            <a:r>
              <a:rPr lang="ja-JP" altLang="en-US" sz="2400" dirty="0"/>
              <a:t>アプリケーションをビルドしよう</a:t>
            </a:r>
            <a:endParaRPr kumimoji="1" lang="ja-JP" altLang="en-US" sz="2400" dirty="0"/>
          </a:p>
        </p:txBody>
      </p:sp>
      <p:cxnSp>
        <p:nvCxnSpPr>
          <p:cNvPr id="30" name="直線矢印コネクタ 29"/>
          <p:cNvCxnSpPr/>
          <p:nvPr/>
        </p:nvCxnSpPr>
        <p:spPr>
          <a:xfrm>
            <a:off x="5998967" y="5204642"/>
            <a:ext cx="0" cy="2423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2" name="図 3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36349" y="5612968"/>
            <a:ext cx="5305943" cy="1097303"/>
          </a:xfrm>
          <a:prstGeom prst="rect">
            <a:avLst/>
          </a:prstGeom>
          <a:ln w="19050">
            <a:solidFill>
              <a:schemeClr val="tx1"/>
            </a:solidFill>
          </a:ln>
        </p:spPr>
      </p:pic>
      <p:sp>
        <p:nvSpPr>
          <p:cNvPr id="33" name="テキスト ボックス 32"/>
          <p:cNvSpPr txBox="1"/>
          <p:nvPr/>
        </p:nvSpPr>
        <p:spPr>
          <a:xfrm>
            <a:off x="8873985" y="5699955"/>
            <a:ext cx="3058510" cy="923330"/>
          </a:xfrm>
          <a:prstGeom prst="rect">
            <a:avLst/>
          </a:prstGeom>
          <a:solidFill>
            <a:srgbClr val="FFFF00"/>
          </a:solidFill>
        </p:spPr>
        <p:txBody>
          <a:bodyPr wrap="square" rtlCol="0">
            <a:spAutoFit/>
          </a:bodyPr>
          <a:lstStyle/>
          <a:p>
            <a:r>
              <a:rPr kumimoji="1" lang="ja-JP" altLang="en-US" dirty="0"/>
              <a:t>手順通りに行なうだけで、</a:t>
            </a:r>
            <a:r>
              <a:rPr lang="ja-JP" altLang="en-US" dirty="0"/>
              <a:t>ひとまず、</a:t>
            </a:r>
            <a:r>
              <a:rPr kumimoji="1" lang="ja-JP" altLang="en-US" dirty="0"/>
              <a:t>最小限のシステムが構築できました！！</a:t>
            </a:r>
          </a:p>
        </p:txBody>
      </p:sp>
      <p:pic>
        <p:nvPicPr>
          <p:cNvPr id="34" name="図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6712" y="4563547"/>
            <a:ext cx="1138136" cy="943583"/>
          </a:xfrm>
          <a:prstGeom prst="rect">
            <a:avLst/>
          </a:prstGeom>
        </p:spPr>
      </p:pic>
      <p:sp>
        <p:nvSpPr>
          <p:cNvPr id="37" name="テキスト ボックス 36"/>
          <p:cNvSpPr txBox="1"/>
          <p:nvPr/>
        </p:nvSpPr>
        <p:spPr>
          <a:xfrm>
            <a:off x="7252138" y="1492221"/>
            <a:ext cx="2201854"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2. </a:t>
            </a:r>
            <a:r>
              <a:rPr lang="ja-JP" altLang="en-US" sz="2400" dirty="0"/>
              <a:t>必要な環境</a:t>
            </a:r>
            <a:endParaRPr kumimoji="1" lang="ja-JP" altLang="en-US" sz="2400" dirty="0"/>
          </a:p>
        </p:txBody>
      </p:sp>
      <p:pic>
        <p:nvPicPr>
          <p:cNvPr id="39" name="Picture 470"/>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65846" y="400740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1800561" y="4424124"/>
            <a:ext cx="1924989" cy="369332"/>
          </a:xfrm>
          <a:prstGeom prst="rect">
            <a:avLst/>
          </a:prstGeom>
          <a:noFill/>
        </p:spPr>
        <p:txBody>
          <a:bodyPr wrap="square" rtlCol="0">
            <a:spAutoFit/>
          </a:bodyPr>
          <a:lstStyle/>
          <a:p>
            <a:r>
              <a:rPr kumimoji="1" lang="ja-JP" altLang="en-US" dirty="0"/>
              <a:t>中継ゲートウェイ</a:t>
            </a:r>
          </a:p>
        </p:txBody>
      </p:sp>
      <p:grpSp>
        <p:nvGrpSpPr>
          <p:cNvPr id="41" name="Group 4338"/>
          <p:cNvGrpSpPr>
            <a:grpSpLocks/>
          </p:cNvGrpSpPr>
          <p:nvPr/>
        </p:nvGrpSpPr>
        <p:grpSpPr bwMode="auto">
          <a:xfrm>
            <a:off x="571764" y="3705179"/>
            <a:ext cx="501869" cy="756484"/>
            <a:chOff x="536" y="997"/>
            <a:chExt cx="492" cy="685"/>
          </a:xfrm>
        </p:grpSpPr>
        <p:sp>
          <p:nvSpPr>
            <p:cNvPr id="4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66" name="テキスト ボックス 65"/>
          <p:cNvSpPr txBox="1"/>
          <p:nvPr/>
        </p:nvSpPr>
        <p:spPr>
          <a:xfrm>
            <a:off x="132222" y="4455842"/>
            <a:ext cx="1543317" cy="369332"/>
          </a:xfrm>
          <a:prstGeom prst="rect">
            <a:avLst/>
          </a:prstGeom>
          <a:noFill/>
        </p:spPr>
        <p:txBody>
          <a:bodyPr wrap="square" rtlCol="0">
            <a:spAutoFit/>
          </a:bodyPr>
          <a:lstStyle/>
          <a:p>
            <a:r>
              <a:rPr kumimoji="1" lang="ja-JP" altLang="en-US" dirty="0"/>
              <a:t>コントローラ</a:t>
            </a:r>
          </a:p>
        </p:txBody>
      </p:sp>
      <p:cxnSp>
        <p:nvCxnSpPr>
          <p:cNvPr id="67" name="直線矢印コネクタ 66"/>
          <p:cNvCxnSpPr/>
          <p:nvPr/>
        </p:nvCxnSpPr>
        <p:spPr>
          <a:xfrm flipH="1" flipV="1">
            <a:off x="1130272" y="4271477"/>
            <a:ext cx="810831" cy="1394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74" name="図 7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25270" y="4882577"/>
            <a:ext cx="1406961" cy="796147"/>
          </a:xfrm>
          <a:prstGeom prst="rect">
            <a:avLst/>
          </a:prstGeom>
          <a:ln w="12700">
            <a:solidFill>
              <a:srgbClr val="0070C0"/>
            </a:solidFill>
          </a:ln>
        </p:spPr>
      </p:pic>
      <p:pic>
        <p:nvPicPr>
          <p:cNvPr id="75" name="図 7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420991" y="5201927"/>
            <a:ext cx="1800915" cy="688290"/>
          </a:xfrm>
          <a:prstGeom prst="rect">
            <a:avLst/>
          </a:prstGeom>
          <a:ln w="12700">
            <a:solidFill>
              <a:srgbClr val="0070C0"/>
            </a:solidFill>
          </a:ln>
        </p:spPr>
      </p:pic>
      <p:sp>
        <p:nvSpPr>
          <p:cNvPr id="76" name="テキスト ボックス 75"/>
          <p:cNvSpPr txBox="1"/>
          <p:nvPr/>
        </p:nvSpPr>
        <p:spPr>
          <a:xfrm>
            <a:off x="1860391" y="4850672"/>
            <a:ext cx="1916369" cy="369332"/>
          </a:xfrm>
          <a:prstGeom prst="rect">
            <a:avLst/>
          </a:prstGeom>
          <a:noFill/>
        </p:spPr>
        <p:txBody>
          <a:bodyPr wrap="square" rtlCol="0">
            <a:spAutoFit/>
          </a:bodyPr>
          <a:lstStyle/>
          <a:p>
            <a:r>
              <a:rPr kumimoji="1" lang="ja-JP" altLang="en-US" dirty="0"/>
              <a:t>アプリケーション</a:t>
            </a:r>
          </a:p>
        </p:txBody>
      </p:sp>
      <p:sp>
        <p:nvSpPr>
          <p:cNvPr id="77" name="右中かっこ 76"/>
          <p:cNvSpPr/>
          <p:nvPr/>
        </p:nvSpPr>
        <p:spPr>
          <a:xfrm>
            <a:off x="10145110" y="2270234"/>
            <a:ext cx="220718" cy="222434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8" name="テキスト ボックス 77"/>
          <p:cNvSpPr txBox="1"/>
          <p:nvPr/>
        </p:nvSpPr>
        <p:spPr>
          <a:xfrm>
            <a:off x="10568214" y="2415181"/>
            <a:ext cx="1251357" cy="1754326"/>
          </a:xfrm>
          <a:prstGeom prst="rect">
            <a:avLst/>
          </a:prstGeom>
          <a:noFill/>
        </p:spPr>
        <p:txBody>
          <a:bodyPr wrap="square" rtlCol="0">
            <a:spAutoFit/>
          </a:bodyPr>
          <a:lstStyle/>
          <a:p>
            <a:r>
              <a:rPr lang="en-US" altLang="ja-JP" dirty="0"/>
              <a:t>AWS </a:t>
            </a:r>
            <a:r>
              <a:rPr lang="ja-JP" altLang="en-US" dirty="0"/>
              <a:t>上のクリーンな </a:t>
            </a:r>
            <a:r>
              <a:rPr lang="en-US" altLang="ja-JP" dirty="0"/>
              <a:t>OS </a:t>
            </a:r>
            <a:r>
              <a:rPr lang="ja-JP" altLang="en-US" dirty="0"/>
              <a:t>環境で一から作業する方法を説明します。</a:t>
            </a:r>
            <a:endParaRPr kumimoji="1" lang="ja-JP" altLang="en-US" dirty="0"/>
          </a:p>
        </p:txBody>
      </p:sp>
      <p:sp>
        <p:nvSpPr>
          <p:cNvPr id="79" name="右中かっこ 78"/>
          <p:cNvSpPr/>
          <p:nvPr/>
        </p:nvSpPr>
        <p:spPr>
          <a:xfrm>
            <a:off x="10135944" y="617472"/>
            <a:ext cx="220718" cy="13364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0" name="テキスト ボックス 79"/>
          <p:cNvSpPr txBox="1"/>
          <p:nvPr/>
        </p:nvSpPr>
        <p:spPr>
          <a:xfrm>
            <a:off x="10606832" y="1016362"/>
            <a:ext cx="1251357" cy="646331"/>
          </a:xfrm>
          <a:prstGeom prst="rect">
            <a:avLst/>
          </a:prstGeom>
          <a:noFill/>
        </p:spPr>
        <p:txBody>
          <a:bodyPr wrap="square" rtlCol="0">
            <a:spAutoFit/>
          </a:bodyPr>
          <a:lstStyle/>
          <a:p>
            <a:r>
              <a:rPr kumimoji="1" lang="ja-JP" altLang="en-US" dirty="0"/>
              <a:t>読むだけです。</a:t>
            </a:r>
          </a:p>
        </p:txBody>
      </p:sp>
      <p:sp>
        <p:nvSpPr>
          <p:cNvPr id="81" name="右中かっこ 80"/>
          <p:cNvSpPr/>
          <p:nvPr/>
        </p:nvSpPr>
        <p:spPr>
          <a:xfrm>
            <a:off x="10129345" y="4695791"/>
            <a:ext cx="220718" cy="81133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2" name="テキスト ボックス 81"/>
          <p:cNvSpPr txBox="1"/>
          <p:nvPr/>
        </p:nvSpPr>
        <p:spPr>
          <a:xfrm>
            <a:off x="10568214" y="4622742"/>
            <a:ext cx="1508066" cy="923330"/>
          </a:xfrm>
          <a:prstGeom prst="rect">
            <a:avLst/>
          </a:prstGeom>
          <a:noFill/>
        </p:spPr>
        <p:txBody>
          <a:bodyPr wrap="square" rtlCol="0">
            <a:spAutoFit/>
          </a:bodyPr>
          <a:lstStyle/>
          <a:p>
            <a:r>
              <a:rPr kumimoji="1" lang="ja-JP" altLang="en-US" dirty="0"/>
              <a:t>手元の </a:t>
            </a:r>
            <a:r>
              <a:rPr kumimoji="1" lang="en-US" altLang="ja-JP" dirty="0"/>
              <a:t>Windows</a:t>
            </a:r>
          </a:p>
          <a:p>
            <a:r>
              <a:rPr kumimoji="1" lang="en-US" altLang="ja-JP" dirty="0"/>
              <a:t>PC </a:t>
            </a:r>
            <a:r>
              <a:rPr kumimoji="1" lang="ja-JP" altLang="en-US" dirty="0"/>
              <a:t>で可能です。</a:t>
            </a:r>
          </a:p>
        </p:txBody>
      </p:sp>
      <p:pic>
        <p:nvPicPr>
          <p:cNvPr id="83" name="図 8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87728" y="870943"/>
            <a:ext cx="1316627" cy="1198940"/>
          </a:xfrm>
          <a:prstGeom prst="rect">
            <a:avLst/>
          </a:prstGeom>
        </p:spPr>
      </p:pic>
      <p:pic>
        <p:nvPicPr>
          <p:cNvPr id="68" name="図 67"/>
          <p:cNvPicPr>
            <a:picLocks noChangeAspect="1"/>
          </p:cNvPicPr>
          <p:nvPr/>
        </p:nvPicPr>
        <p:blipFill>
          <a:blip r:embed="rId11"/>
          <a:stretch>
            <a:fillRect/>
          </a:stretch>
        </p:blipFill>
        <p:spPr>
          <a:xfrm>
            <a:off x="530006" y="5945530"/>
            <a:ext cx="1411097" cy="841195"/>
          </a:xfrm>
          <a:prstGeom prst="rect">
            <a:avLst/>
          </a:prstGeom>
        </p:spPr>
      </p:pic>
      <p:sp>
        <p:nvSpPr>
          <p:cNvPr id="69" name="テキスト ボックス 68"/>
          <p:cNvSpPr txBox="1"/>
          <p:nvPr/>
        </p:nvSpPr>
        <p:spPr>
          <a:xfrm>
            <a:off x="1931949" y="6210865"/>
            <a:ext cx="1916369" cy="523220"/>
          </a:xfrm>
          <a:prstGeom prst="rect">
            <a:avLst/>
          </a:prstGeom>
          <a:noFill/>
        </p:spPr>
        <p:txBody>
          <a:bodyPr wrap="square" rtlCol="0">
            <a:spAutoFit/>
          </a:bodyPr>
          <a:lstStyle/>
          <a:p>
            <a:r>
              <a:rPr lang="en-US" altLang="ja-JP" sz="1400" dirty="0"/>
              <a:t>HTML5 </a:t>
            </a:r>
            <a:r>
              <a:rPr lang="ja-JP" altLang="en-US" sz="1400" dirty="0"/>
              <a:t>版</a:t>
            </a:r>
          </a:p>
          <a:p>
            <a:r>
              <a:rPr kumimoji="1" lang="en-US" altLang="ja-JP" sz="1400" dirty="0"/>
              <a:t>Web </a:t>
            </a:r>
            <a:r>
              <a:rPr kumimoji="1" lang="ja-JP" altLang="en-US" sz="1400" dirty="0"/>
              <a:t>クライアント</a:t>
            </a:r>
          </a:p>
        </p:txBody>
      </p:sp>
    </p:spTree>
    <p:extLst>
      <p:ext uri="{BB962C8B-B14F-4D97-AF65-F5344CB8AC3E}">
        <p14:creationId xmlns:p14="http://schemas.microsoft.com/office/powerpoint/2010/main" val="35911439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534346" y="2072837"/>
            <a:ext cx="7162206" cy="4036301"/>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 </a:t>
            </a:r>
            <a:r>
              <a:rPr kumimoji="1" lang="en-US" altLang="ja-JP" dirty="0"/>
              <a:t>Windows </a:t>
            </a:r>
            <a:r>
              <a:rPr kumimoji="1" lang="ja-JP" altLang="en-US" dirty="0"/>
              <a:t>上で </a:t>
            </a:r>
            <a:r>
              <a:rPr kumimoji="1" lang="en-US" altLang="ja-JP" dirty="0"/>
              <a:t>Control Panel </a:t>
            </a:r>
            <a:r>
              <a:rPr kumimoji="1" lang="ja-JP" altLang="en-US" dirty="0"/>
              <a:t>を開き、「</a:t>
            </a:r>
            <a:r>
              <a:rPr kumimoji="1" lang="en-US" altLang="ja-JP" dirty="0"/>
              <a:t>Power Options</a:t>
            </a:r>
            <a:r>
              <a:rPr kumimoji="1" lang="ja-JP" altLang="en-US" dirty="0"/>
              <a:t>」を開く。</a:t>
            </a:r>
            <a:endParaRPr kumimoji="1" lang="en-US" altLang="ja-JP" dirty="0"/>
          </a:p>
          <a:p>
            <a:pPr marL="742950" lvl="1" indent="-285750">
              <a:buFont typeface="Arial" panose="020B0604020202020204" pitchFamily="34" charset="0"/>
              <a:buChar char="•"/>
            </a:pPr>
            <a:r>
              <a:rPr kumimoji="1" lang="en-US" altLang="ja-JP" dirty="0"/>
              <a:t>※</a:t>
            </a:r>
            <a:r>
              <a:rPr kumimoji="1" lang="ja-JP" altLang="en-US" dirty="0"/>
              <a:t> </a:t>
            </a:r>
            <a:r>
              <a:rPr kumimoji="1" lang="en-US" altLang="ja-JP" dirty="0"/>
              <a:t>Windows + R </a:t>
            </a:r>
            <a:r>
              <a:rPr kumimoji="1" lang="ja-JP" altLang="en-US" dirty="0"/>
              <a:t>を押し、</a:t>
            </a:r>
            <a:r>
              <a:rPr kumimoji="1" lang="en-US" altLang="ja-JP" dirty="0"/>
              <a:t>”control” </a:t>
            </a:r>
            <a:r>
              <a:rPr kumimoji="1" lang="ja-JP" altLang="en-US" dirty="0"/>
              <a:t>と入力すると、簡単に開くことができる。</a:t>
            </a:r>
          </a:p>
          <a:p>
            <a:pPr marL="742950" lvl="1" indent="-285750">
              <a:buFont typeface="Arial" panose="020B0604020202020204" pitchFamily="34" charset="0"/>
              <a:buChar char="•"/>
            </a:pPr>
            <a:r>
              <a:rPr lang="ja-JP" altLang="en-US" dirty="0"/>
              <a:t>電力設定が「</a:t>
            </a:r>
            <a:r>
              <a:rPr lang="en-US" altLang="ja-JP" dirty="0"/>
              <a:t>High performance</a:t>
            </a:r>
            <a:r>
              <a:rPr lang="ja-JP" altLang="en-US" dirty="0"/>
              <a:t>」になっていない場合は、 「</a:t>
            </a:r>
            <a:r>
              <a:rPr lang="en-US" altLang="ja-JP" dirty="0"/>
              <a:t>High performance</a:t>
            </a:r>
            <a:r>
              <a:rPr lang="ja-JP" altLang="en-US" dirty="0"/>
              <a:t>」に変更する。</a:t>
            </a:r>
            <a:endParaRPr lang="en-US" altLang="ja-JP" dirty="0"/>
          </a:p>
        </p:txBody>
      </p:sp>
      <p:sp>
        <p:nvSpPr>
          <p:cNvPr id="8" name="正方形/長方形 7"/>
          <p:cNvSpPr/>
          <p:nvPr/>
        </p:nvSpPr>
        <p:spPr>
          <a:xfrm>
            <a:off x="2947554" y="3516278"/>
            <a:ext cx="1947639"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84644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 </a:t>
            </a:r>
            <a:r>
              <a:rPr kumimoji="1" lang="en-US" altLang="ja-JP" dirty="0"/>
              <a:t>Windows </a:t>
            </a:r>
            <a:r>
              <a:rPr kumimoji="1" lang="ja-JP" altLang="en-US" dirty="0"/>
              <a:t>上で最新版の 「</a:t>
            </a:r>
            <a:r>
              <a:rPr lang="en-US" altLang="ja-JP" dirty="0" err="1"/>
              <a:t>Git</a:t>
            </a:r>
            <a:r>
              <a:rPr lang="en-US" altLang="ja-JP" dirty="0"/>
              <a:t> for Windows</a:t>
            </a:r>
            <a:r>
              <a:rPr lang="ja-JP" altLang="en-US" dirty="0"/>
              <a:t>」</a:t>
            </a:r>
            <a:r>
              <a:rPr lang="en-US" altLang="ja-JP" dirty="0"/>
              <a:t> (x64 </a:t>
            </a:r>
            <a:r>
              <a:rPr lang="ja-JP" altLang="en-US" dirty="0"/>
              <a:t>版、インストーラ版</a:t>
            </a:r>
            <a:r>
              <a:rPr lang="en-US" altLang="ja-JP" dirty="0"/>
              <a:t>) </a:t>
            </a:r>
            <a:r>
              <a:rPr lang="ja-JP" altLang="en-US" dirty="0"/>
              <a:t>をダウンロードし、インストールする。</a:t>
            </a:r>
            <a:endParaRPr lang="en-US" altLang="ja-JP" dirty="0"/>
          </a:p>
          <a:p>
            <a:pPr marL="742950" lvl="1" indent="-285750">
              <a:buFont typeface="Arial" panose="020B0604020202020204" pitchFamily="34" charset="0"/>
              <a:buChar char="•"/>
            </a:pPr>
            <a:r>
              <a:rPr lang="ja-JP" altLang="en-US" dirty="0"/>
              <a:t>サーバー上の </a:t>
            </a:r>
            <a:r>
              <a:rPr lang="en-US" altLang="ja-JP" dirty="0"/>
              <a:t>Web </a:t>
            </a:r>
            <a:r>
              <a:rPr lang="ja-JP" altLang="en-US" dirty="0"/>
              <a:t>ブラウザで </a:t>
            </a:r>
            <a:r>
              <a:rPr lang="en-US" altLang="ja-JP" b="1" u="sng" dirty="0">
                <a:solidFill>
                  <a:srgbClr val="0000FF"/>
                </a:solidFill>
              </a:rPr>
              <a:t>https://gitforwindows.org/</a:t>
            </a:r>
            <a:r>
              <a:rPr lang="en-US" altLang="ja-JP" dirty="0"/>
              <a:t> </a:t>
            </a:r>
            <a:r>
              <a:rPr lang="ja-JP" altLang="en-US" dirty="0"/>
              <a:t>にアクセスするとよい。</a:t>
            </a:r>
            <a:endParaRPr lang="en-US" altLang="ja-JP" dirty="0"/>
          </a:p>
          <a:p>
            <a:pPr marL="742950" lvl="1" indent="-285750">
              <a:buFont typeface="Arial" panose="020B0604020202020204" pitchFamily="34" charset="0"/>
              <a:buChar char="•"/>
            </a:pPr>
            <a:r>
              <a:rPr lang="ja-JP" altLang="en-US" dirty="0"/>
              <a:t>本文書作成時では、「</a:t>
            </a:r>
            <a:r>
              <a:rPr lang="en-US" altLang="ja-JP" dirty="0"/>
              <a:t>Git-2.29.2.3-64-bit.exe</a:t>
            </a:r>
            <a:r>
              <a:rPr lang="ja-JP" altLang="en-US" dirty="0"/>
              <a:t>」というファイルが最新版である。</a:t>
            </a:r>
            <a:endParaRPr lang="en-US" altLang="ja-JP" dirty="0"/>
          </a:p>
          <a:p>
            <a:pPr marL="742950" lvl="1" indent="-285750">
              <a:buFont typeface="Arial" panose="020B0604020202020204" pitchFamily="34" charset="0"/>
              <a:buChar char="•"/>
            </a:pPr>
            <a:r>
              <a:rPr lang="ja-JP" altLang="en-US" dirty="0"/>
              <a:t>インストーラのオプションは、すべてデフォルトのままで </a:t>
            </a:r>
            <a:r>
              <a:rPr lang="en-US" altLang="ja-JP" dirty="0"/>
              <a:t>OK </a:t>
            </a:r>
            <a:r>
              <a:rPr lang="ja-JP" altLang="en-US" dirty="0"/>
              <a:t>である。</a:t>
            </a:r>
            <a:endParaRPr lang="en-US" altLang="ja-JP" dirty="0"/>
          </a:p>
        </p:txBody>
      </p:sp>
      <p:pic>
        <p:nvPicPr>
          <p:cNvPr id="6" name="図 5"/>
          <p:cNvPicPr>
            <a:picLocks noChangeAspect="1"/>
          </p:cNvPicPr>
          <p:nvPr/>
        </p:nvPicPr>
        <p:blipFill>
          <a:blip r:embed="rId2"/>
          <a:stretch>
            <a:fillRect/>
          </a:stretch>
        </p:blipFill>
        <p:spPr>
          <a:xfrm>
            <a:off x="4176713" y="2130864"/>
            <a:ext cx="2224088" cy="1724894"/>
          </a:xfrm>
          <a:prstGeom prst="rect">
            <a:avLst/>
          </a:prstGeom>
        </p:spPr>
      </p:pic>
      <p:sp>
        <p:nvSpPr>
          <p:cNvPr id="7" name="テキスト ボックス 6"/>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 </a:t>
            </a:r>
            <a:r>
              <a:rPr kumimoji="1" lang="en-US" altLang="ja-JP" dirty="0"/>
              <a:t>Windows </a:t>
            </a:r>
            <a:r>
              <a:rPr kumimoji="1" lang="ja-JP" altLang="en-US" dirty="0"/>
              <a:t>上で最新版の 「</a:t>
            </a:r>
            <a:r>
              <a:rPr lang="en-US" altLang="ja-JP" dirty="0"/>
              <a:t>.NET SDK 6.0.106</a:t>
            </a:r>
            <a:r>
              <a:rPr lang="ja-JP" altLang="en-US" dirty="0"/>
              <a:t>」</a:t>
            </a:r>
            <a:r>
              <a:rPr lang="en-US" altLang="ja-JP" dirty="0"/>
              <a:t> (x64 </a:t>
            </a:r>
            <a:r>
              <a:rPr lang="ja-JP" altLang="en-US" dirty="0"/>
              <a:t>版、</a:t>
            </a:r>
            <a:r>
              <a:rPr lang="en-US" altLang="ja-JP" dirty="0"/>
              <a:t>Installers </a:t>
            </a:r>
            <a:r>
              <a:rPr lang="ja-JP" altLang="en-US" dirty="0"/>
              <a:t>版</a:t>
            </a:r>
            <a:r>
              <a:rPr lang="en-US" altLang="ja-JP" dirty="0"/>
              <a:t>) </a:t>
            </a:r>
            <a:r>
              <a:rPr lang="ja-JP" altLang="en-US" dirty="0"/>
              <a:t>をダウンロードし、インストールする。</a:t>
            </a:r>
            <a:endParaRPr lang="en-US" altLang="ja-JP" dirty="0"/>
          </a:p>
          <a:p>
            <a:pPr marL="742950" lvl="1" indent="-285750">
              <a:buFont typeface="Arial" panose="020B0604020202020204" pitchFamily="34" charset="0"/>
              <a:buChar char="•"/>
            </a:pPr>
            <a:r>
              <a:rPr lang="ja-JP" altLang="en-US" dirty="0"/>
              <a:t>そのためには、サーバー上の </a:t>
            </a:r>
            <a:r>
              <a:rPr lang="en-US" altLang="ja-JP" dirty="0"/>
              <a:t>Web </a:t>
            </a:r>
            <a:r>
              <a:rPr lang="ja-JP" altLang="en-US" dirty="0"/>
              <a:t>ブラウザを開き、</a:t>
            </a:r>
            <a:endParaRPr lang="en-US" altLang="ja-JP" dirty="0"/>
          </a:p>
          <a:p>
            <a:pPr marL="742950" lvl="1" indent="-285750">
              <a:buFont typeface="Arial" panose="020B0604020202020204" pitchFamily="34" charset="0"/>
              <a:buChar char="•"/>
            </a:pPr>
            <a:r>
              <a:rPr lang="en-US" altLang="ja-JP" b="1" u="sng" dirty="0">
                <a:solidFill>
                  <a:srgbClr val="0000FF"/>
                </a:solidFill>
              </a:rPr>
              <a:t>https://lts.dn.ipantt.net/d/210111_002_microsoft_dotnet_sdk_12255/dotnet-sdk-6.0.106-win-x64.exe</a:t>
            </a:r>
          </a:p>
          <a:p>
            <a:pPr marL="742950" lvl="1" indent="-285750">
              <a:buFont typeface="Arial" panose="020B0604020202020204" pitchFamily="34" charset="0"/>
              <a:buChar char="•"/>
            </a:pPr>
            <a:r>
              <a:rPr lang="ja-JP" altLang="en-US" dirty="0"/>
              <a:t>を</a:t>
            </a:r>
            <a:r>
              <a:rPr lang="en-US" altLang="ja-JP" dirty="0"/>
              <a:t> URL </a:t>
            </a:r>
            <a:r>
              <a:rPr lang="ja-JP" altLang="en-US" dirty="0"/>
              <a:t>に貼り付けてこのインストーラをダウンロードし、ダウンロードしたプログラムを実行する。</a:t>
            </a:r>
            <a:endParaRPr lang="en-US" altLang="ja-JP" dirty="0"/>
          </a:p>
        </p:txBody>
      </p:sp>
      <p:pic>
        <p:nvPicPr>
          <p:cNvPr id="8" name="図 7"/>
          <p:cNvPicPr>
            <a:picLocks noChangeAspect="1"/>
          </p:cNvPicPr>
          <p:nvPr/>
        </p:nvPicPr>
        <p:blipFill>
          <a:blip r:embed="rId3"/>
          <a:stretch>
            <a:fillRect/>
          </a:stretch>
        </p:blipFill>
        <p:spPr>
          <a:xfrm>
            <a:off x="4176713" y="5209690"/>
            <a:ext cx="2065061" cy="1537607"/>
          </a:xfrm>
          <a:prstGeom prst="rect">
            <a:avLst/>
          </a:prstGeom>
        </p:spPr>
      </p:pic>
    </p:spTree>
    <p:extLst>
      <p:ext uri="{BB962C8B-B14F-4D97-AF65-F5344CB8AC3E}">
        <p14:creationId xmlns:p14="http://schemas.microsoft.com/office/powerpoint/2010/main" val="40696611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3-3</a:t>
            </a:r>
            <a:r>
              <a:rPr lang="en-US" altLang="ja-JP" sz="3200" dirty="0"/>
              <a:t>. SQL Server 2019 Express </a:t>
            </a:r>
            <a:r>
              <a:rPr lang="ja-JP" altLang="en-US" sz="3200" dirty="0"/>
              <a:t>のインストールと初期設定</a:t>
            </a:r>
            <a:endParaRPr kumimoji="1" lang="ja-JP" altLang="en-US" sz="3200" dirty="0"/>
          </a:p>
        </p:txBody>
      </p:sp>
      <p:sp>
        <p:nvSpPr>
          <p:cNvPr id="6" name="テキスト ボックス 5"/>
          <p:cNvSpPr txBox="1"/>
          <p:nvPr/>
        </p:nvSpPr>
        <p:spPr>
          <a:xfrm>
            <a:off x="332741" y="1283022"/>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サーバーの </a:t>
            </a:r>
            <a:r>
              <a:rPr kumimoji="1" lang="en-US" altLang="ja-JP" dirty="0"/>
              <a:t>Windows </a:t>
            </a:r>
            <a:r>
              <a:rPr kumimoji="1" lang="ja-JP" altLang="en-US" dirty="0"/>
              <a:t>上で、</a:t>
            </a:r>
            <a:r>
              <a:rPr lang="en-US" altLang="ja-JP" dirty="0"/>
              <a:t>Web </a:t>
            </a:r>
            <a:r>
              <a:rPr lang="ja-JP" altLang="en-US" dirty="0"/>
              <a:t>ブラウザ</a:t>
            </a:r>
            <a:r>
              <a:rPr kumimoji="1" lang="ja-JP" altLang="en-US" dirty="0"/>
              <a:t>から</a:t>
            </a:r>
            <a:endParaRPr kumimoji="1" lang="en-US" altLang="ja-JP" dirty="0"/>
          </a:p>
          <a:p>
            <a:r>
              <a:rPr lang="en-US" altLang="ja-JP" dirty="0"/>
              <a:t>https://www.microsoft.com/ja-jp/sql-server/sql-server-downloads/</a:t>
            </a:r>
          </a:p>
          <a:p>
            <a:r>
              <a:rPr lang="ja-JP" altLang="en-US" dirty="0"/>
              <a:t>にアクセスし、</a:t>
            </a:r>
            <a:r>
              <a:rPr lang="en-US" altLang="ja-JP" dirty="0"/>
              <a:t>SQL Server 2019 Express </a:t>
            </a:r>
            <a:r>
              <a:rPr lang="ja-JP" altLang="en-US" dirty="0"/>
              <a:t>をダウンロードする。</a:t>
            </a:r>
          </a:p>
        </p:txBody>
      </p:sp>
      <p:pic>
        <p:nvPicPr>
          <p:cNvPr id="9" name="図 8"/>
          <p:cNvPicPr>
            <a:picLocks noChangeAspect="1"/>
          </p:cNvPicPr>
          <p:nvPr/>
        </p:nvPicPr>
        <p:blipFill>
          <a:blip r:embed="rId2"/>
          <a:stretch>
            <a:fillRect/>
          </a:stretch>
        </p:blipFill>
        <p:spPr>
          <a:xfrm>
            <a:off x="3858282" y="2823505"/>
            <a:ext cx="6115050" cy="3228975"/>
          </a:xfrm>
          <a:prstGeom prst="rect">
            <a:avLst/>
          </a:prstGeom>
          <a:ln w="12700">
            <a:solidFill>
              <a:schemeClr val="tx1"/>
            </a:solidFill>
          </a:ln>
        </p:spPr>
      </p:pic>
      <p:sp>
        <p:nvSpPr>
          <p:cNvPr id="7" name="正方形/長方形 6"/>
          <p:cNvSpPr/>
          <p:nvPr/>
        </p:nvSpPr>
        <p:spPr>
          <a:xfrm>
            <a:off x="5405653" y="5297212"/>
            <a:ext cx="2335215" cy="53602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53662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2. SQL Server 2019 Express Edition </a:t>
            </a:r>
            <a:r>
              <a:rPr kumimoji="1" lang="ja-JP" altLang="en-US" dirty="0"/>
              <a:t>のインストーラを起動する。インストールの種類は必ず </a:t>
            </a:r>
            <a:r>
              <a:rPr kumimoji="1" lang="en-US" altLang="ja-JP" dirty="0"/>
              <a:t>“Custom”</a:t>
            </a:r>
            <a:r>
              <a:rPr kumimoji="1" lang="ja-JP" altLang="en-US" dirty="0"/>
              <a:t> を選択する。</a:t>
            </a:r>
            <a:endParaRPr kumimoji="1" lang="en-US" altLang="ja-JP" dirty="0"/>
          </a:p>
          <a:p>
            <a:r>
              <a:rPr lang="ja-JP" altLang="en-US" dirty="0"/>
              <a:t>一時フォルダへの展開を実施する画面が表示される。デフォルトのまま進める。</a:t>
            </a:r>
          </a:p>
          <a:p>
            <a:r>
              <a:rPr lang="en-US" altLang="ja-JP" dirty="0"/>
              <a:t>“Installation Center” </a:t>
            </a:r>
            <a:r>
              <a:rPr lang="ja-JP" altLang="en-US" dirty="0"/>
              <a:t>が起動したら、</a:t>
            </a:r>
            <a:r>
              <a:rPr lang="en-US" altLang="ja-JP" dirty="0"/>
              <a:t>”New SQL Server stand-alone installation” </a:t>
            </a:r>
            <a:r>
              <a:rPr lang="ja-JP" altLang="en-US" dirty="0"/>
              <a:t>をクリックする。</a:t>
            </a:r>
            <a:endParaRPr lang="en-US" altLang="ja-JP" dirty="0"/>
          </a:p>
          <a:p>
            <a:r>
              <a:rPr lang="ja-JP" altLang="en-US" dirty="0"/>
              <a:t>インストーラが起動する。画面は以下のページで特記がない限り、デフォルトのまま進める。</a:t>
            </a:r>
          </a:p>
          <a:p>
            <a:r>
              <a:rPr lang="ja-JP" altLang="en-US" dirty="0"/>
              <a:t>特記がある場合は、必ずその設定を行なう。</a:t>
            </a:r>
            <a:endParaRPr lang="en-US" altLang="ja-JP" dirty="0"/>
          </a:p>
        </p:txBody>
      </p:sp>
      <p:pic>
        <p:nvPicPr>
          <p:cNvPr id="2" name="図 1"/>
          <p:cNvPicPr>
            <a:picLocks noChangeAspect="1"/>
          </p:cNvPicPr>
          <p:nvPr/>
        </p:nvPicPr>
        <p:blipFill>
          <a:blip r:embed="rId2"/>
          <a:stretch>
            <a:fillRect/>
          </a:stretch>
        </p:blipFill>
        <p:spPr>
          <a:xfrm>
            <a:off x="466748" y="2626237"/>
            <a:ext cx="3014367" cy="2390090"/>
          </a:xfrm>
          <a:prstGeom prst="rect">
            <a:avLst/>
          </a:prstGeom>
        </p:spPr>
      </p:pic>
      <p:pic>
        <p:nvPicPr>
          <p:cNvPr id="9" name="図 8"/>
          <p:cNvPicPr>
            <a:picLocks noChangeAspect="1"/>
          </p:cNvPicPr>
          <p:nvPr/>
        </p:nvPicPr>
        <p:blipFill>
          <a:blip r:embed="rId3"/>
          <a:stretch>
            <a:fillRect/>
          </a:stretch>
        </p:blipFill>
        <p:spPr>
          <a:xfrm>
            <a:off x="4289370" y="2626237"/>
            <a:ext cx="3014367" cy="2390090"/>
          </a:xfrm>
          <a:prstGeom prst="rect">
            <a:avLst/>
          </a:prstGeom>
        </p:spPr>
      </p:pic>
      <p:sp>
        <p:nvSpPr>
          <p:cNvPr id="10" name="右矢印 9"/>
          <p:cNvSpPr/>
          <p:nvPr/>
        </p:nvSpPr>
        <p:spPr>
          <a:xfrm>
            <a:off x="3594539" y="3455540"/>
            <a:ext cx="638503" cy="543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468740" y="3306335"/>
            <a:ext cx="970177" cy="99266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6636687" y="4677935"/>
            <a:ext cx="583922" cy="22015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4"/>
          <a:stretch>
            <a:fillRect/>
          </a:stretch>
        </p:blipFill>
        <p:spPr>
          <a:xfrm>
            <a:off x="8111992" y="2612149"/>
            <a:ext cx="3186651" cy="2404178"/>
          </a:xfrm>
          <a:prstGeom prst="rect">
            <a:avLst/>
          </a:prstGeom>
        </p:spPr>
      </p:pic>
      <p:sp>
        <p:nvSpPr>
          <p:cNvPr id="14" name="右矢印 13"/>
          <p:cNvSpPr/>
          <p:nvPr/>
        </p:nvSpPr>
        <p:spPr>
          <a:xfrm>
            <a:off x="7388613" y="3455540"/>
            <a:ext cx="638503" cy="543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088224" y="2762425"/>
            <a:ext cx="2065880" cy="22015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71591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3. SQL Server 2019 </a:t>
            </a:r>
            <a:r>
              <a:rPr kumimoji="1" lang="ja-JP" altLang="en-US" dirty="0"/>
              <a:t>のインストール画面を進めると、「</a:t>
            </a:r>
            <a:r>
              <a:rPr kumimoji="1" lang="en-US" altLang="ja-JP" dirty="0"/>
              <a:t>Feature Selection</a:t>
            </a:r>
            <a:r>
              <a:rPr kumimoji="1" lang="ja-JP" altLang="en-US" dirty="0"/>
              <a:t>」 が表示される。以下の画面の機能のみを選択し、それ以外は選択解除する。</a:t>
            </a:r>
            <a:endParaRPr lang="en-US" altLang="ja-JP" dirty="0"/>
          </a:p>
        </p:txBody>
      </p:sp>
      <p:pic>
        <p:nvPicPr>
          <p:cNvPr id="6" name="図 5"/>
          <p:cNvPicPr>
            <a:picLocks noChangeAspect="1"/>
          </p:cNvPicPr>
          <p:nvPr/>
        </p:nvPicPr>
        <p:blipFill>
          <a:blip r:embed="rId2"/>
          <a:stretch>
            <a:fillRect/>
          </a:stretch>
        </p:blipFill>
        <p:spPr>
          <a:xfrm>
            <a:off x="1663262" y="1551289"/>
            <a:ext cx="6790832" cy="5016343"/>
          </a:xfrm>
          <a:prstGeom prst="rect">
            <a:avLst/>
          </a:prstGeom>
        </p:spPr>
      </p:pic>
      <p:sp>
        <p:nvSpPr>
          <p:cNvPr id="7" name="正方形/長方形 6"/>
          <p:cNvSpPr/>
          <p:nvPr/>
        </p:nvSpPr>
        <p:spPr>
          <a:xfrm>
            <a:off x="3096005" y="2782612"/>
            <a:ext cx="2579581" cy="24357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811404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4. SQL Server 2019 </a:t>
            </a:r>
            <a:r>
              <a:rPr kumimoji="1" lang="ja-JP" altLang="en-US" dirty="0"/>
              <a:t>のインストール画面を進めると、「</a:t>
            </a:r>
            <a:r>
              <a:rPr kumimoji="1" lang="en-US" altLang="ja-JP" dirty="0"/>
              <a:t>Instance Configuration</a:t>
            </a:r>
            <a:r>
              <a:rPr kumimoji="1" lang="ja-JP" altLang="en-US" dirty="0"/>
              <a:t>」 が表示される。</a:t>
            </a:r>
          </a:p>
          <a:p>
            <a:r>
              <a:rPr lang="ja-JP" altLang="en-US" dirty="0"/>
              <a:t>ここで、デフォルトでは「</a:t>
            </a:r>
            <a:r>
              <a:rPr lang="en-US" altLang="ja-JP" dirty="0"/>
              <a:t>Named instance</a:t>
            </a:r>
            <a:r>
              <a:rPr lang="ja-JP" altLang="en-US" dirty="0"/>
              <a:t>」が選択されているので、必ず、「</a:t>
            </a:r>
            <a:r>
              <a:rPr lang="en-US" altLang="ja-JP" dirty="0"/>
              <a:t>Default instance</a:t>
            </a:r>
            <a:r>
              <a:rPr lang="ja-JP" altLang="en-US" dirty="0"/>
              <a:t>」に変更をする。</a:t>
            </a:r>
            <a:endParaRPr lang="en-US" altLang="ja-JP" dirty="0"/>
          </a:p>
          <a:p>
            <a:r>
              <a:rPr lang="ja-JP" altLang="en-US" dirty="0"/>
              <a:t>「</a:t>
            </a:r>
            <a:r>
              <a:rPr lang="en-US" altLang="ja-JP" dirty="0"/>
              <a:t>Instance ID</a:t>
            </a:r>
            <a:r>
              <a:rPr lang="ja-JP" altLang="en-US" dirty="0"/>
              <a:t>」が「</a:t>
            </a:r>
            <a:r>
              <a:rPr lang="en-US" altLang="ja-JP" dirty="0"/>
              <a:t>MSSQLSERVER</a:t>
            </a:r>
            <a:r>
              <a:rPr lang="ja-JP" altLang="en-US" dirty="0"/>
              <a:t>」となっていることを十分よく確認して、次に進む。</a:t>
            </a:r>
            <a:endParaRPr lang="en-US" altLang="ja-JP" dirty="0"/>
          </a:p>
        </p:txBody>
      </p:sp>
      <p:pic>
        <p:nvPicPr>
          <p:cNvPr id="6" name="図 5"/>
          <p:cNvPicPr>
            <a:picLocks noChangeAspect="1"/>
          </p:cNvPicPr>
          <p:nvPr/>
        </p:nvPicPr>
        <p:blipFill>
          <a:blip r:embed="rId2"/>
          <a:stretch>
            <a:fillRect/>
          </a:stretch>
        </p:blipFill>
        <p:spPr>
          <a:xfrm>
            <a:off x="2204943" y="1989658"/>
            <a:ext cx="6405657" cy="4731817"/>
          </a:xfrm>
          <a:prstGeom prst="rect">
            <a:avLst/>
          </a:prstGeom>
        </p:spPr>
      </p:pic>
      <p:sp>
        <p:nvSpPr>
          <p:cNvPr id="7" name="正方形/長方形 6"/>
          <p:cNvSpPr/>
          <p:nvPr/>
        </p:nvSpPr>
        <p:spPr>
          <a:xfrm>
            <a:off x="3533733" y="2771718"/>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329892" y="3386573"/>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447325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2698859" y="2125717"/>
            <a:ext cx="5688396" cy="429099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5. SQL Server 2019 </a:t>
            </a:r>
            <a:r>
              <a:rPr kumimoji="1" lang="ja-JP" altLang="en-US" dirty="0"/>
              <a:t>のインストール画面を進めると、「</a:t>
            </a:r>
            <a:r>
              <a:rPr kumimoji="1" lang="en-US" altLang="ja-JP" dirty="0"/>
              <a:t>Database Engine Configuration</a:t>
            </a:r>
            <a:r>
              <a:rPr kumimoji="1" lang="ja-JP" altLang="en-US" dirty="0"/>
              <a:t>」 が表示される。</a:t>
            </a:r>
          </a:p>
          <a:p>
            <a:r>
              <a:rPr lang="ja-JP" altLang="en-US" dirty="0"/>
              <a:t>ここで、デフォルトでは「</a:t>
            </a:r>
            <a:r>
              <a:rPr lang="en-US" altLang="ja-JP" dirty="0"/>
              <a:t>Windows authentication mode</a:t>
            </a:r>
            <a:r>
              <a:rPr lang="ja-JP" altLang="en-US" dirty="0"/>
              <a:t>」が選択されているので、「</a:t>
            </a:r>
            <a:r>
              <a:rPr lang="en-US" altLang="ja-JP" dirty="0"/>
              <a:t>Mixed Mode</a:t>
            </a:r>
            <a:r>
              <a:rPr lang="ja-JP" altLang="en-US" dirty="0"/>
              <a:t>」に変更する。</a:t>
            </a:r>
            <a:endParaRPr lang="en-US" altLang="ja-JP" dirty="0"/>
          </a:p>
          <a:p>
            <a:r>
              <a:rPr lang="ja-JP" altLang="en-US" dirty="0"/>
              <a:t>初期設定する </a:t>
            </a:r>
            <a:r>
              <a:rPr lang="en-US" altLang="ja-JP" dirty="0" err="1"/>
              <a:t>sa</a:t>
            </a:r>
            <a:r>
              <a:rPr lang="en-US" altLang="ja-JP" dirty="0"/>
              <a:t> </a:t>
            </a:r>
            <a:r>
              <a:rPr lang="ja-JP" altLang="en-US" dirty="0"/>
              <a:t>のパスワードを </a:t>
            </a:r>
            <a:r>
              <a:rPr lang="en-US" altLang="ja-JP" dirty="0"/>
              <a:t>2 </a:t>
            </a:r>
            <a:r>
              <a:rPr lang="ja-JP" altLang="en-US" dirty="0"/>
              <a:t>回入力する。</a:t>
            </a:r>
            <a:endParaRPr lang="en-US" altLang="ja-JP" dirty="0"/>
          </a:p>
          <a:p>
            <a:r>
              <a:rPr lang="ja-JP" altLang="en-US" dirty="0"/>
              <a:t>実験環境では、ひとまずパスワードを「</a:t>
            </a:r>
            <a:r>
              <a:rPr lang="en-US" altLang="ja-JP" dirty="0"/>
              <a:t>SqlNeko123</a:t>
            </a:r>
            <a:r>
              <a:rPr lang="ja-JP" altLang="en-US" dirty="0"/>
              <a:t>」と入力する。</a:t>
            </a:r>
            <a:r>
              <a:rPr lang="en-US" altLang="ja-JP" dirty="0"/>
              <a:t>(</a:t>
            </a:r>
            <a:r>
              <a:rPr lang="ja-JP" altLang="en-US" dirty="0"/>
              <a:t>本番環境では自由に変更すること。</a:t>
            </a:r>
            <a:r>
              <a:rPr lang="en-US" altLang="ja-JP" dirty="0"/>
              <a:t>)</a:t>
            </a:r>
          </a:p>
        </p:txBody>
      </p:sp>
      <p:sp>
        <p:nvSpPr>
          <p:cNvPr id="7" name="正方形/長方形 6"/>
          <p:cNvSpPr/>
          <p:nvPr/>
        </p:nvSpPr>
        <p:spPr>
          <a:xfrm>
            <a:off x="4266829" y="3859539"/>
            <a:ext cx="2804005"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264572" y="4293090"/>
            <a:ext cx="3941380" cy="3813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BC00D081-618F-4FAB-B727-7EAFE3DCD2D2}"/>
              </a:ext>
            </a:extLst>
          </p:cNvPr>
          <p:cNvSpPr txBox="1"/>
          <p:nvPr/>
        </p:nvSpPr>
        <p:spPr>
          <a:xfrm>
            <a:off x="8534400" y="4674476"/>
            <a:ext cx="3329354" cy="1815882"/>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ja-JP" altLang="en-US" sz="1400" dirty="0"/>
              <a:t>本ドキュメントに従った </a:t>
            </a:r>
            <a:r>
              <a:rPr kumimoji="1" lang="en-US" altLang="ja-JP" sz="1400" dirty="0"/>
              <a:t>SQL Server 2019 Express </a:t>
            </a:r>
            <a:r>
              <a:rPr kumimoji="1" lang="ja-JP" altLang="en-US" sz="1400" dirty="0"/>
              <a:t>のインストール時には、</a:t>
            </a:r>
            <a:r>
              <a:rPr kumimoji="1" lang="en-US" altLang="ja-JP" sz="1400" dirty="0" err="1"/>
              <a:t>sa</a:t>
            </a:r>
            <a:r>
              <a:rPr kumimoji="1" lang="en-US" altLang="ja-JP" sz="1400" dirty="0"/>
              <a:t> (</a:t>
            </a:r>
            <a:r>
              <a:rPr kumimoji="1" lang="ja-JP" altLang="en-US" sz="1400" dirty="0"/>
              <a:t>管理者ユーザー</a:t>
            </a:r>
            <a:r>
              <a:rPr kumimoji="1" lang="en-US" altLang="ja-JP" sz="1400" dirty="0"/>
              <a:t>) </a:t>
            </a:r>
            <a:r>
              <a:rPr kumimoji="1" lang="ja-JP" altLang="en-US" sz="1400" dirty="0"/>
              <a:t>の初期パスワードとして「</a:t>
            </a:r>
            <a:r>
              <a:rPr kumimoji="1" lang="en-US" altLang="ja-JP" sz="1400" dirty="0"/>
              <a:t>SqlNeko123</a:t>
            </a:r>
            <a:r>
              <a:rPr kumimoji="1" lang="ja-JP" altLang="en-US" sz="1400" dirty="0"/>
              <a:t>」が設定される。</a:t>
            </a:r>
            <a:endParaRPr kumimoji="1" lang="en-US" altLang="ja-JP" sz="1400" dirty="0"/>
          </a:p>
          <a:p>
            <a:pPr marL="285750" indent="-285750">
              <a:buFont typeface="Arial" panose="020B0604020202020204" pitchFamily="34" charset="0"/>
              <a:buChar char="•"/>
            </a:pPr>
            <a:r>
              <a:rPr kumimoji="1" lang="ja-JP" altLang="en-US" sz="1400" dirty="0"/>
              <a:t>この初期パスワードは、できるだけ早く変更することを推奨する。変更方法は、「</a:t>
            </a:r>
            <a:r>
              <a:rPr kumimoji="1" lang="en-US" altLang="ja-JP" sz="1400" dirty="0"/>
              <a:t>9-2. </a:t>
            </a:r>
            <a:r>
              <a:rPr kumimoji="1" lang="ja-JP" altLang="en-US" sz="1400" dirty="0"/>
              <a:t>データベースのパスワード変更」を参照すること。</a:t>
            </a:r>
          </a:p>
        </p:txBody>
      </p:sp>
    </p:spTree>
    <p:extLst>
      <p:ext uri="{BB962C8B-B14F-4D97-AF65-F5344CB8AC3E}">
        <p14:creationId xmlns:p14="http://schemas.microsoft.com/office/powerpoint/2010/main" val="29446763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6. SQL Server 2019 </a:t>
            </a:r>
            <a:r>
              <a:rPr kumimoji="1" lang="ja-JP" altLang="en-US" dirty="0"/>
              <a:t>のインストールが完了した後に、</a:t>
            </a:r>
            <a:r>
              <a:rPr kumimoji="1" lang="en-US" altLang="ja-JP" dirty="0"/>
              <a:t>Windows </a:t>
            </a:r>
            <a:r>
              <a:rPr kumimoji="1" lang="ja-JP" altLang="en-US" dirty="0"/>
              <a:t>サーバーのスタートメニューから「</a:t>
            </a:r>
            <a:r>
              <a:rPr kumimoji="1" lang="en-US" altLang="ja-JP" dirty="0"/>
              <a:t>SQL Server 2019 Configuration Manager</a:t>
            </a:r>
            <a:r>
              <a:rPr kumimoji="1" lang="ja-JP" altLang="en-US" dirty="0"/>
              <a:t>」を起動する。</a:t>
            </a:r>
            <a:endParaRPr kumimoji="1" lang="en-US" altLang="ja-JP" dirty="0"/>
          </a:p>
          <a:p>
            <a:pPr marL="285750" indent="-285750">
              <a:buFont typeface="Arial" panose="020B0604020202020204" pitchFamily="34" charset="0"/>
              <a:buChar char="•"/>
            </a:pPr>
            <a:r>
              <a:rPr lang="ja-JP" altLang="en-US" dirty="0"/>
              <a:t>「</a:t>
            </a:r>
            <a:r>
              <a:rPr lang="en-US" altLang="ja-JP" dirty="0"/>
              <a:t>SQL Server Network Configuration</a:t>
            </a:r>
            <a:r>
              <a:rPr lang="ja-JP" altLang="en-US" dirty="0"/>
              <a:t>」</a:t>
            </a:r>
            <a:r>
              <a:rPr lang="en-US" altLang="ja-JP" dirty="0"/>
              <a:t> </a:t>
            </a:r>
            <a:r>
              <a:rPr lang="ja-JP" altLang="en-US" dirty="0"/>
              <a:t>→ 「</a:t>
            </a:r>
            <a:r>
              <a:rPr lang="en-US" altLang="ja-JP" dirty="0"/>
              <a:t>Protocols for MSSQLSERVER</a:t>
            </a:r>
            <a:r>
              <a:rPr lang="ja-JP" altLang="en-US" dirty="0"/>
              <a:t>」</a:t>
            </a:r>
            <a:endParaRPr lang="en-US" altLang="ja-JP" dirty="0"/>
          </a:p>
          <a:p>
            <a:pPr marL="742950" lvl="1" indent="-285750">
              <a:buFont typeface="Arial" panose="020B0604020202020204" pitchFamily="34" charset="0"/>
              <a:buChar char="•"/>
            </a:pPr>
            <a:r>
              <a:rPr lang="ja-JP" altLang="en-US" dirty="0"/>
              <a:t>「</a:t>
            </a:r>
            <a:r>
              <a:rPr lang="en-US" altLang="ja-JP" dirty="0"/>
              <a:t>TCP/IP</a:t>
            </a:r>
            <a:r>
              <a:rPr lang="ja-JP" altLang="en-US" dirty="0"/>
              <a:t>」が「</a:t>
            </a:r>
            <a:r>
              <a:rPr lang="en-US" altLang="ja-JP" dirty="0"/>
              <a:t>Disabled</a:t>
            </a:r>
            <a:r>
              <a:rPr lang="ja-JP" altLang="en-US" dirty="0"/>
              <a:t>」になっているので、右クリックして「</a:t>
            </a:r>
            <a:r>
              <a:rPr lang="en-US" altLang="ja-JP" dirty="0"/>
              <a:t>Enabled</a:t>
            </a:r>
            <a:r>
              <a:rPr lang="ja-JP" altLang="en-US" dirty="0"/>
              <a:t>」に変更する。</a:t>
            </a:r>
            <a:endParaRPr lang="en-US" altLang="ja-JP" dirty="0"/>
          </a:p>
          <a:p>
            <a:pPr marL="285750" indent="-285750">
              <a:buFont typeface="Arial" panose="020B0604020202020204" pitchFamily="34" charset="0"/>
              <a:buChar char="•"/>
            </a:pPr>
            <a:r>
              <a:rPr lang="ja-JP" altLang="en-US" dirty="0"/>
              <a:t>「</a:t>
            </a:r>
            <a:r>
              <a:rPr lang="en-US" altLang="ja-JP" dirty="0"/>
              <a:t>SQL Server Services</a:t>
            </a:r>
            <a:r>
              <a:rPr lang="ja-JP" altLang="en-US" dirty="0"/>
              <a:t>」→「</a:t>
            </a:r>
            <a:r>
              <a:rPr lang="en-US" altLang="ja-JP" dirty="0"/>
              <a:t>SQL Server (MSSQLSERVER)</a:t>
            </a:r>
            <a:r>
              <a:rPr lang="ja-JP" altLang="en-US" dirty="0"/>
              <a:t>」を右クリックして「</a:t>
            </a:r>
            <a:r>
              <a:rPr lang="en-US" altLang="ja-JP" dirty="0"/>
              <a:t>Restart</a:t>
            </a:r>
            <a:r>
              <a:rPr lang="ja-JP" altLang="en-US" dirty="0"/>
              <a:t>」をクリックし、サービスを再起動する。</a:t>
            </a:r>
            <a:endParaRPr lang="en-US" altLang="ja-JP" dirty="0"/>
          </a:p>
        </p:txBody>
      </p:sp>
      <p:pic>
        <p:nvPicPr>
          <p:cNvPr id="6" name="図 5"/>
          <p:cNvPicPr>
            <a:picLocks noChangeAspect="1"/>
          </p:cNvPicPr>
          <p:nvPr/>
        </p:nvPicPr>
        <p:blipFill>
          <a:blip r:embed="rId2"/>
          <a:stretch>
            <a:fillRect/>
          </a:stretch>
        </p:blipFill>
        <p:spPr>
          <a:xfrm>
            <a:off x="170300" y="2842234"/>
            <a:ext cx="2549251" cy="1868525"/>
          </a:xfrm>
          <a:prstGeom prst="rect">
            <a:avLst/>
          </a:prstGeom>
        </p:spPr>
      </p:pic>
      <p:pic>
        <p:nvPicPr>
          <p:cNvPr id="7" name="図 6"/>
          <p:cNvPicPr>
            <a:picLocks noChangeAspect="1"/>
          </p:cNvPicPr>
          <p:nvPr/>
        </p:nvPicPr>
        <p:blipFill>
          <a:blip r:embed="rId3"/>
          <a:stretch>
            <a:fillRect/>
          </a:stretch>
        </p:blipFill>
        <p:spPr>
          <a:xfrm>
            <a:off x="3934153" y="3094147"/>
            <a:ext cx="3286453" cy="1475060"/>
          </a:xfrm>
          <a:prstGeom prst="rect">
            <a:avLst/>
          </a:prstGeom>
        </p:spPr>
      </p:pic>
      <p:pic>
        <p:nvPicPr>
          <p:cNvPr id="8" name="図 7"/>
          <p:cNvPicPr>
            <a:picLocks noChangeAspect="1"/>
          </p:cNvPicPr>
          <p:nvPr/>
        </p:nvPicPr>
        <p:blipFill>
          <a:blip r:embed="rId4"/>
          <a:stretch>
            <a:fillRect/>
          </a:stretch>
        </p:blipFill>
        <p:spPr>
          <a:xfrm>
            <a:off x="8175871" y="2884899"/>
            <a:ext cx="3601282" cy="1825860"/>
          </a:xfrm>
          <a:prstGeom prst="rect">
            <a:avLst/>
          </a:prstGeom>
        </p:spPr>
      </p:pic>
      <p:sp>
        <p:nvSpPr>
          <p:cNvPr id="9" name="正方形/長方形 8"/>
          <p:cNvSpPr/>
          <p:nvPr/>
        </p:nvSpPr>
        <p:spPr>
          <a:xfrm>
            <a:off x="459457" y="3276214"/>
            <a:ext cx="1976315" cy="32620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4077644" y="3962015"/>
            <a:ext cx="1148626"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5252175" y="3843772"/>
            <a:ext cx="1345694" cy="21584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8350099" y="3465401"/>
            <a:ext cx="786018" cy="1370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9642872" y="3583642"/>
            <a:ext cx="1992080"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0261668" y="4106917"/>
            <a:ext cx="754487" cy="15278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2987567" y="3728544"/>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16"/>
          <p:cNvSpPr/>
          <p:nvPr/>
        </p:nvSpPr>
        <p:spPr>
          <a:xfrm>
            <a:off x="7426283" y="3772828"/>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939233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3-4</a:t>
            </a:r>
            <a:r>
              <a:rPr lang="en-US" altLang="ja-JP" sz="3200" dirty="0"/>
              <a:t>. SQL Server 2019 Express </a:t>
            </a:r>
            <a:r>
              <a:rPr lang="ja-JP" altLang="en-US" sz="3200" dirty="0" err="1"/>
              <a:t>への</a:t>
            </a:r>
            <a:r>
              <a:rPr lang="ja-JP" altLang="en-US" sz="3200" dirty="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作業用端末 </a:t>
            </a:r>
            <a:r>
              <a:rPr kumimoji="1" lang="en-US" altLang="ja-JP" dirty="0"/>
              <a:t>(</a:t>
            </a:r>
            <a:r>
              <a:rPr kumimoji="1" lang="ja-JP" altLang="en-US" dirty="0"/>
              <a:t>手元の </a:t>
            </a:r>
            <a:r>
              <a:rPr kumimoji="1" lang="en-US" altLang="ja-JP" dirty="0"/>
              <a:t>Windows </a:t>
            </a:r>
            <a:r>
              <a:rPr kumimoji="1" lang="ja-JP" altLang="en-US" dirty="0"/>
              <a:t>端末</a:t>
            </a:r>
            <a:r>
              <a:rPr kumimoji="1" lang="en-US" altLang="ja-JP" dirty="0"/>
              <a:t>) </a:t>
            </a:r>
            <a:r>
              <a:rPr kumimoji="1" lang="ja-JP" altLang="en-US" dirty="0"/>
              <a:t>上で、</a:t>
            </a:r>
            <a:r>
              <a:rPr kumimoji="1" lang="en-US" altLang="ja-JP" dirty="0"/>
              <a:t>Google </a:t>
            </a:r>
            <a:r>
              <a:rPr kumimoji="1" lang="ja-JP" altLang="en-US" dirty="0"/>
              <a:t>等の検索エンジンを開き、</a:t>
            </a:r>
            <a:endParaRPr kumimoji="1" lang="en-US" altLang="ja-JP" dirty="0"/>
          </a:p>
          <a:p>
            <a:r>
              <a:rPr lang="en-US" altLang="ja-JP" dirty="0"/>
              <a:t>“SQL Server Management Studio”</a:t>
            </a:r>
          </a:p>
          <a:p>
            <a:r>
              <a:rPr lang="ja-JP" altLang="en-US" dirty="0"/>
              <a:t>を検索し、</a:t>
            </a:r>
            <a:r>
              <a:rPr lang="en-US" altLang="ja-JP" dirty="0"/>
              <a:t>Microsoft</a:t>
            </a:r>
            <a:r>
              <a:rPr lang="ja-JP" altLang="en-US" dirty="0"/>
              <a:t> の </a:t>
            </a:r>
            <a:r>
              <a:rPr lang="en-US" altLang="ja-JP" dirty="0"/>
              <a:t>Web </a:t>
            </a:r>
            <a:r>
              <a:rPr lang="ja-JP" altLang="en-US" dirty="0"/>
              <a:t>サイトから最新版をダウンロードして作業用端末にインストールする。</a:t>
            </a:r>
          </a:p>
        </p:txBody>
      </p:sp>
      <p:pic>
        <p:nvPicPr>
          <p:cNvPr id="2" name="図 1"/>
          <p:cNvPicPr>
            <a:picLocks noChangeAspect="1"/>
          </p:cNvPicPr>
          <p:nvPr/>
        </p:nvPicPr>
        <p:blipFill>
          <a:blip r:embed="rId2"/>
          <a:stretch>
            <a:fillRect/>
          </a:stretch>
        </p:blipFill>
        <p:spPr>
          <a:xfrm>
            <a:off x="812810" y="3748087"/>
            <a:ext cx="4543425" cy="2790825"/>
          </a:xfrm>
          <a:prstGeom prst="rect">
            <a:avLst/>
          </a:prstGeom>
        </p:spPr>
      </p:pic>
      <p:sp>
        <p:nvSpPr>
          <p:cNvPr id="10" name="テキスト ボックス 9"/>
          <p:cNvSpPr txBox="1"/>
          <p:nvPr/>
        </p:nvSpPr>
        <p:spPr>
          <a:xfrm>
            <a:off x="332741" y="2100901"/>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2. </a:t>
            </a:r>
            <a:r>
              <a:rPr lang="en-US" altLang="ja-JP" dirty="0"/>
              <a:t>SQL Server Management Studio</a:t>
            </a:r>
            <a:r>
              <a:rPr lang="ja-JP" altLang="en-US" dirty="0"/>
              <a:t> を起動し、サーバー名として 「</a:t>
            </a:r>
            <a:r>
              <a:rPr lang="en-US" altLang="ja-JP" dirty="0"/>
              <a:t>3-2</a:t>
            </a:r>
            <a:r>
              <a:rPr lang="ja-JP" altLang="en-US" dirty="0"/>
              <a:t>」の「</a:t>
            </a:r>
            <a:r>
              <a:rPr lang="en-US" altLang="ja-JP" dirty="0"/>
              <a:t>16.</a:t>
            </a:r>
            <a:r>
              <a:rPr lang="ja-JP" altLang="en-US" dirty="0"/>
              <a:t>」で割当てられたグローバル </a:t>
            </a:r>
            <a:r>
              <a:rPr lang="en-US" altLang="ja-JP" dirty="0"/>
              <a:t>IPv4 </a:t>
            </a:r>
            <a:r>
              <a:rPr lang="ja-JP" altLang="en-US" dirty="0"/>
              <a:t>アドレスを指定する。</a:t>
            </a:r>
            <a:endParaRPr lang="en-US" altLang="ja-JP" dirty="0"/>
          </a:p>
          <a:p>
            <a:r>
              <a:rPr lang="ja-JP" altLang="en-US" dirty="0"/>
              <a:t>「認証」は「</a:t>
            </a:r>
            <a:r>
              <a:rPr lang="en-US" altLang="ja-JP" dirty="0"/>
              <a:t>SQL Server </a:t>
            </a:r>
            <a:r>
              <a:rPr lang="ja-JP" altLang="en-US" dirty="0"/>
              <a:t>認証」とし、「ログイン」は「</a:t>
            </a:r>
            <a:r>
              <a:rPr lang="en-US" altLang="ja-JP" dirty="0" err="1"/>
              <a:t>sa</a:t>
            </a:r>
            <a:r>
              <a:rPr lang="ja-JP" altLang="en-US" dirty="0"/>
              <a:t>」、「パスワード」は「</a:t>
            </a:r>
            <a:r>
              <a:rPr lang="en-US" altLang="ja-JP" dirty="0"/>
              <a:t>SqlNeko123</a:t>
            </a:r>
            <a:r>
              <a:rPr lang="ja-JP" altLang="en-US" dirty="0"/>
              <a:t>」とする。</a:t>
            </a:r>
            <a:endParaRPr lang="en-US" altLang="ja-JP" dirty="0"/>
          </a:p>
          <a:p>
            <a:r>
              <a:rPr lang="ja-JP" altLang="en-US" dirty="0"/>
              <a:t>これにより、</a:t>
            </a:r>
            <a:r>
              <a:rPr lang="en-US" altLang="ja-JP" dirty="0"/>
              <a:t>AWS </a:t>
            </a:r>
            <a:r>
              <a:rPr lang="ja-JP" altLang="en-US" dirty="0"/>
              <a:t>上のコントローラサーバー上で動作している </a:t>
            </a:r>
            <a:r>
              <a:rPr lang="en-US" altLang="ja-JP" dirty="0"/>
              <a:t>SQL Server 2019 Express </a:t>
            </a:r>
            <a:r>
              <a:rPr lang="ja-JP" altLang="en-US" dirty="0"/>
              <a:t>に管理モードで接続できることを確認する。</a:t>
            </a:r>
          </a:p>
        </p:txBody>
      </p:sp>
      <p:pic>
        <p:nvPicPr>
          <p:cNvPr id="5" name="図 4"/>
          <p:cNvPicPr>
            <a:picLocks noChangeAspect="1"/>
          </p:cNvPicPr>
          <p:nvPr/>
        </p:nvPicPr>
        <p:blipFill>
          <a:blip r:embed="rId3"/>
          <a:stretch>
            <a:fillRect/>
          </a:stretch>
        </p:blipFill>
        <p:spPr>
          <a:xfrm>
            <a:off x="7969960" y="3645920"/>
            <a:ext cx="1623357" cy="3064542"/>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853843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49</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ja-JP" altLang="en-US" dirty="0"/>
              <a:t>作業用端末 </a:t>
            </a:r>
            <a:r>
              <a:rPr kumimoji="1" lang="en-US" altLang="ja-JP" dirty="0"/>
              <a:t>(</a:t>
            </a:r>
            <a:r>
              <a:rPr kumimoji="1" lang="ja-JP" altLang="en-US" dirty="0"/>
              <a:t>手元の </a:t>
            </a:r>
            <a:r>
              <a:rPr kumimoji="1" lang="en-US" altLang="ja-JP" dirty="0"/>
              <a:t>Windows </a:t>
            </a:r>
            <a:r>
              <a:rPr kumimoji="1" lang="ja-JP" altLang="en-US" dirty="0"/>
              <a:t>端末</a:t>
            </a:r>
            <a:r>
              <a:rPr kumimoji="1" lang="en-US" altLang="ja-JP" dirty="0"/>
              <a:t>) </a:t>
            </a:r>
            <a:r>
              <a:rPr kumimoji="1" lang="ja-JP" altLang="en-US" dirty="0"/>
              <a:t>上</a:t>
            </a:r>
            <a:r>
              <a:rPr lang="ja-JP" altLang="en-US" dirty="0"/>
              <a:t>で、最新版の 「</a:t>
            </a:r>
            <a:r>
              <a:rPr lang="en-US" altLang="ja-JP" dirty="0" err="1"/>
              <a:t>Git</a:t>
            </a:r>
            <a:r>
              <a:rPr lang="en-US" altLang="ja-JP" dirty="0"/>
              <a:t> for Windows</a:t>
            </a:r>
            <a:r>
              <a:rPr lang="ja-JP" altLang="en-US" dirty="0"/>
              <a:t>」</a:t>
            </a:r>
            <a:r>
              <a:rPr lang="en-US" altLang="ja-JP" dirty="0"/>
              <a:t> (x86 </a:t>
            </a:r>
            <a:r>
              <a:rPr lang="ja-JP" altLang="en-US" dirty="0"/>
              <a:t>版または </a:t>
            </a:r>
            <a:r>
              <a:rPr lang="en-US" altLang="ja-JP" dirty="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a:t>任意の </a:t>
            </a:r>
            <a:r>
              <a:rPr lang="en-US" altLang="ja-JP" dirty="0"/>
              <a:t>Web </a:t>
            </a:r>
            <a:r>
              <a:rPr lang="ja-JP" altLang="en-US" dirty="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ja-JP" altLang="en-US" dirty="0"/>
              <a:t>作業用端末に「</a:t>
            </a:r>
            <a:r>
              <a:rPr kumimoji="1" lang="en-US" altLang="ja-JP" dirty="0" err="1"/>
              <a:t>Git</a:t>
            </a:r>
            <a:r>
              <a:rPr kumimoji="1" lang="en-US" altLang="ja-JP" dirty="0"/>
              <a:t> for Windows</a:t>
            </a:r>
            <a:r>
              <a:rPr kumimoji="1" lang="ja-JP" altLang="en-US" dirty="0"/>
              <a:t>」がインストールされたら、コマンドプロンプトを開き、以下のように </a:t>
            </a:r>
            <a:r>
              <a:rPr kumimoji="1" lang="en-US" altLang="ja-JP" dirty="0"/>
              <a:t>3 </a:t>
            </a:r>
            <a:r>
              <a:rPr kumimoji="1" lang="ja-JP" altLang="en-US" dirty="0"/>
              <a:t>行実行する。</a:t>
            </a:r>
            <a:endParaRPr lang="en-US" altLang="ja-JP" dirty="0"/>
          </a:p>
        </p:txBody>
      </p:sp>
      <p:sp>
        <p:nvSpPr>
          <p:cNvPr id="8" name="テキスト ボックス 7"/>
          <p:cNvSpPr txBox="1"/>
          <p:nvPr/>
        </p:nvSpPr>
        <p:spPr>
          <a:xfrm>
            <a:off x="423373" y="3132665"/>
            <a:ext cx="11353780" cy="1015663"/>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mkdir</a:t>
            </a:r>
            <a:r>
              <a:rPr lang="en-US" altLang="ja-JP" sz="1200" dirty="0">
                <a:solidFill>
                  <a:schemeClr val="bg1"/>
                </a:solidFill>
                <a:latin typeface="Consolas" panose="020B0609020204030204" pitchFamily="49" charset="0"/>
              </a:rPr>
              <a:t> c:\controller_src_tmp\</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c:\controller_src_tmp\</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clone https://github.com/IPA-CyberLab/IPA-DN-ThinController-Private.git --recursive -b beta8preview8</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366507"/>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5. </a:t>
            </a:r>
            <a:r>
              <a:rPr lang="ja-JP" altLang="en-US" dirty="0"/>
              <a:t>作業用端末上のエクスプローラ</a:t>
            </a:r>
            <a:r>
              <a:rPr kumimoji="1" lang="ja-JP" altLang="en-US" dirty="0"/>
              <a:t>で</a:t>
            </a:r>
            <a:endParaRPr kumimoji="1" lang="en-US" altLang="ja-JP" dirty="0"/>
          </a:p>
          <a:p>
            <a:r>
              <a:rPr lang="en-US" altLang="ja-JP" dirty="0"/>
              <a:t>C:\controller_src_tmp\IPA-DN-ThinController-Private\Misc\01_SQL_Server_DB_Scripts\</a:t>
            </a:r>
          </a:p>
          <a:p>
            <a:r>
              <a:rPr lang="ja-JP" altLang="en-US" dirty="0"/>
              <a:t>フォルダを開く。「</a:t>
            </a:r>
            <a:r>
              <a:rPr lang="en-US" altLang="ja-JP" dirty="0"/>
              <a:t> 1_Create_Database</a:t>
            </a:r>
            <a:r>
              <a:rPr lang="ja-JP" altLang="en-US" dirty="0"/>
              <a:t>」、</a:t>
            </a:r>
            <a:r>
              <a:rPr lang="en-US" altLang="ja-JP" dirty="0"/>
              <a:t>… </a:t>
            </a:r>
            <a:r>
              <a:rPr lang="ja-JP" altLang="en-US" dirty="0"/>
              <a:t>などのいくつかの </a:t>
            </a:r>
            <a:r>
              <a:rPr lang="en-US" altLang="ja-JP" dirty="0"/>
              <a:t>SQL </a:t>
            </a:r>
            <a:r>
              <a:rPr lang="ja-JP" altLang="en-US" dirty="0"/>
              <a:t>スクリプトファイルがダウンロードできていれば </a:t>
            </a:r>
            <a:r>
              <a:rPr lang="en-US" altLang="ja-JP" dirty="0"/>
              <a:t>OK </a:t>
            </a:r>
            <a:r>
              <a:rPr lang="ja-JP" altLang="en-US" dirty="0"/>
              <a:t>である。</a:t>
            </a:r>
            <a:endParaRPr lang="en-US" altLang="ja-JP" dirty="0"/>
          </a:p>
        </p:txBody>
      </p:sp>
      <p:pic>
        <p:nvPicPr>
          <p:cNvPr id="10" name="図 9"/>
          <p:cNvPicPr>
            <a:picLocks noChangeAspect="1"/>
          </p:cNvPicPr>
          <p:nvPr/>
        </p:nvPicPr>
        <p:blipFill>
          <a:blip r:embed="rId3"/>
          <a:stretch>
            <a:fillRect/>
          </a:stretch>
        </p:blipFill>
        <p:spPr>
          <a:xfrm>
            <a:off x="8881821" y="5359223"/>
            <a:ext cx="2346587" cy="1362252"/>
          </a:xfrm>
          <a:prstGeom prst="rect">
            <a:avLst/>
          </a:prstGeom>
        </p:spPr>
      </p:pic>
      <p:sp>
        <p:nvSpPr>
          <p:cNvPr id="12" name="テキスト ボックス 11">
            <a:extLst>
              <a:ext uri="{FF2B5EF4-FFF2-40B4-BE49-F238E27FC236}">
                <a16:creationId xmlns:a16="http://schemas.microsoft.com/office/drawing/2014/main" id="{3EE7E858-72C7-4265-9043-BD030603A645}"/>
              </a:ext>
            </a:extLst>
          </p:cNvPr>
          <p:cNvSpPr txBox="1"/>
          <p:nvPr/>
        </p:nvSpPr>
        <p:spPr>
          <a:xfrm>
            <a:off x="6771420" y="3031199"/>
            <a:ext cx="5138462" cy="830997"/>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800" dirty="0"/>
              <a:t>※ PDF </a:t>
            </a:r>
            <a:r>
              <a:rPr lang="ja-JP" altLang="en-US" sz="800" dirty="0"/>
              <a:t>版のマニュアルでは、</a:t>
            </a:r>
            <a:r>
              <a:rPr lang="en-US" altLang="ja-JP" sz="800" dirty="0"/>
              <a:t>PDF </a:t>
            </a:r>
            <a:r>
              <a:rPr lang="ja-JP" altLang="en-US" sz="800" dirty="0"/>
              <a:t>の表示上の都合で、</a:t>
            </a:r>
            <a:r>
              <a:rPr lang="ja-JP" altLang="en-US" sz="800" b="1" dirty="0">
                <a:solidFill>
                  <a:schemeClr val="accent5">
                    <a:lumMod val="75000"/>
                  </a:schemeClr>
                </a:solidFill>
              </a:rPr>
              <a:t>半角バックスラッシュ </a:t>
            </a:r>
            <a:r>
              <a:rPr lang="en-US" altLang="ja-JP" sz="800" b="1" dirty="0">
                <a:solidFill>
                  <a:schemeClr val="accent5">
                    <a:lumMod val="75000"/>
                  </a:schemeClr>
                </a:solidFill>
              </a:rPr>
              <a:t>(</a:t>
            </a:r>
            <a:r>
              <a:rPr lang="ja-JP" altLang="en-US" sz="800" b="1" dirty="0">
                <a:solidFill>
                  <a:schemeClr val="accent5">
                    <a:lumMod val="75000"/>
                  </a:schemeClr>
                </a:solidFill>
              </a:rPr>
              <a:t>日本語環境においては半角円記号</a:t>
            </a:r>
            <a:r>
              <a:rPr lang="en-US" altLang="ja-JP" sz="800" b="1" dirty="0">
                <a:solidFill>
                  <a:schemeClr val="accent5">
                    <a:lumMod val="75000"/>
                  </a:schemeClr>
                </a:solidFill>
              </a:rPr>
              <a:t>) </a:t>
            </a:r>
            <a:r>
              <a:rPr lang="ja-JP" altLang="en-US" sz="800" b="1" dirty="0">
                <a:solidFill>
                  <a:schemeClr val="accent5">
                    <a:lumMod val="75000"/>
                  </a:schemeClr>
                </a:solidFill>
              </a:rPr>
              <a:t>である 「</a:t>
            </a:r>
            <a:r>
              <a:rPr lang="en-US" altLang="ja-JP" sz="800" b="1" dirty="0">
                <a:solidFill>
                  <a:schemeClr val="accent5">
                    <a:lumMod val="75000"/>
                  </a:schemeClr>
                </a:solidFill>
              </a:rPr>
              <a:t>\</a:t>
            </a:r>
            <a:r>
              <a:rPr lang="ja-JP" altLang="en-US" sz="800" b="1" dirty="0">
                <a:solidFill>
                  <a:schemeClr val="accent5">
                    <a:lumMod val="75000"/>
                  </a:schemeClr>
                </a:solidFill>
              </a:rPr>
              <a:t>」 が、特殊 </a:t>
            </a:r>
            <a:r>
              <a:rPr lang="en-US" altLang="ja-JP" sz="800" b="1" dirty="0">
                <a:solidFill>
                  <a:schemeClr val="accent5">
                    <a:lumMod val="75000"/>
                  </a:schemeClr>
                </a:solidFill>
              </a:rPr>
              <a:t>Unicode </a:t>
            </a:r>
            <a:r>
              <a:rPr lang="ja-JP" altLang="en-US" sz="800" b="1" dirty="0">
                <a:solidFill>
                  <a:schemeClr val="accent5">
                    <a:lumMod val="75000"/>
                  </a:schemeClr>
                </a:solidFill>
              </a:rPr>
              <a:t>文字に変換されてしまい</a:t>
            </a:r>
            <a:r>
              <a:rPr lang="ja-JP" altLang="en-US" sz="800" dirty="0"/>
              <a:t>、このコマンドをコピーしてコンソールに貼り付けると、</a:t>
            </a:r>
            <a:r>
              <a:rPr lang="ja-JP" altLang="en-US" sz="800" b="1" dirty="0">
                <a:solidFill>
                  <a:schemeClr val="accent5">
                    <a:lumMod val="75000"/>
                  </a:schemeClr>
                </a:solidFill>
              </a:rPr>
              <a:t>コマンドが正しく入力されないことがある。</a:t>
            </a:r>
            <a:endParaRPr lang="en-US" altLang="ja-JP" sz="800" b="1" dirty="0">
              <a:solidFill>
                <a:schemeClr val="accent5">
                  <a:lumMod val="75000"/>
                </a:schemeClr>
              </a:solidFill>
            </a:endParaRPr>
          </a:p>
          <a:p>
            <a:pPr marL="171450" indent="-171450">
              <a:buFont typeface="Arial" panose="020B0604020202020204" pitchFamily="34" charset="0"/>
              <a:buChar char="•"/>
            </a:pPr>
            <a:r>
              <a:rPr lang="ja-JP" altLang="en-US" sz="800" b="1" dirty="0">
                <a:solidFill>
                  <a:schemeClr val="accent2">
                    <a:lumMod val="75000"/>
                  </a:schemeClr>
                </a:solidFill>
              </a:rPr>
              <a:t>この場合は、一度テキストエディタに貼り付けてから、 「</a:t>
            </a:r>
            <a:r>
              <a:rPr lang="en-US" altLang="ja-JP" sz="800" b="1" dirty="0">
                <a:solidFill>
                  <a:schemeClr val="accent2">
                    <a:lumMod val="75000"/>
                  </a:schemeClr>
                </a:solidFill>
              </a:rPr>
              <a:t>\</a:t>
            </a:r>
            <a:r>
              <a:rPr lang="ja-JP" altLang="en-US" sz="800" b="1" dirty="0">
                <a:solidFill>
                  <a:schemeClr val="accent2">
                    <a:lumMod val="75000"/>
                  </a:schemeClr>
                </a:solidFill>
              </a:rPr>
              <a:t>」  の文字を半角バックスラッシュ </a:t>
            </a:r>
            <a:r>
              <a:rPr lang="en-US" altLang="ja-JP" sz="800" b="1" dirty="0">
                <a:solidFill>
                  <a:schemeClr val="accent2">
                    <a:lumMod val="75000"/>
                  </a:schemeClr>
                </a:solidFill>
              </a:rPr>
              <a:t>(</a:t>
            </a:r>
            <a:r>
              <a:rPr lang="ja-JP" altLang="en-US" sz="800" b="1" dirty="0">
                <a:solidFill>
                  <a:schemeClr val="accent2">
                    <a:lumMod val="75000"/>
                  </a:schemeClr>
                </a:solidFill>
              </a:rPr>
              <a:t>日本語環境においては半角円記号</a:t>
            </a:r>
            <a:r>
              <a:rPr lang="en-US" altLang="ja-JP" sz="800" b="1" dirty="0">
                <a:solidFill>
                  <a:schemeClr val="accent2">
                    <a:lumMod val="75000"/>
                  </a:schemeClr>
                </a:solidFill>
              </a:rPr>
              <a:t>) </a:t>
            </a:r>
            <a:r>
              <a:rPr lang="ja-JP" altLang="en-US" sz="800" b="1" dirty="0">
                <a:solidFill>
                  <a:schemeClr val="accent2">
                    <a:lumMod val="75000"/>
                  </a:schemeClr>
                </a:solidFill>
              </a:rPr>
              <a:t>に置き換えてから、コピー </a:t>
            </a:r>
            <a:r>
              <a:rPr lang="en-US" altLang="ja-JP" sz="800" b="1" dirty="0">
                <a:solidFill>
                  <a:schemeClr val="accent2">
                    <a:lumMod val="75000"/>
                  </a:schemeClr>
                </a:solidFill>
              </a:rPr>
              <a:t>&amp; </a:t>
            </a:r>
            <a:r>
              <a:rPr lang="ja-JP" altLang="en-US" sz="800" b="1" dirty="0">
                <a:solidFill>
                  <a:schemeClr val="accent2">
                    <a:lumMod val="75000"/>
                  </a:schemeClr>
                </a:solidFill>
              </a:rPr>
              <a:t>ペーストすること。</a:t>
            </a:r>
            <a:endParaRPr lang="en-US" altLang="ja-JP" sz="800" b="1" dirty="0">
              <a:solidFill>
                <a:schemeClr val="accent2">
                  <a:lumMod val="75000"/>
                </a:schemeClr>
              </a:solidFill>
            </a:endParaRPr>
          </a:p>
          <a:p>
            <a:pPr marL="171450" indent="-171450">
              <a:buFont typeface="Arial" panose="020B0604020202020204" pitchFamily="34" charset="0"/>
              <a:buChar char="•"/>
            </a:pPr>
            <a:r>
              <a:rPr lang="ja-JP" altLang="en-US" sz="800" b="1" dirty="0">
                <a:solidFill>
                  <a:schemeClr val="accent1">
                    <a:lumMod val="75000"/>
                  </a:schemeClr>
                </a:solidFill>
              </a:rPr>
              <a:t>または、</a:t>
            </a:r>
            <a:r>
              <a:rPr lang="en-US" altLang="ja-JP" sz="800" b="1" dirty="0">
                <a:solidFill>
                  <a:schemeClr val="accent1">
                    <a:lumMod val="75000"/>
                  </a:schemeClr>
                </a:solidFill>
              </a:rPr>
              <a:t>PowerPoint </a:t>
            </a:r>
            <a:r>
              <a:rPr lang="ja-JP" altLang="en-US" sz="800" b="1" dirty="0">
                <a:solidFill>
                  <a:schemeClr val="accent1">
                    <a:lumMod val="75000"/>
                  </a:schemeClr>
                </a:solidFill>
              </a:rPr>
              <a:t>版のマニュアル </a:t>
            </a:r>
            <a:r>
              <a:rPr lang="en-US" altLang="ja-JP" sz="800" b="1" dirty="0">
                <a:solidFill>
                  <a:schemeClr val="accent1">
                    <a:lumMod val="75000"/>
                  </a:schemeClr>
                </a:solidFill>
              </a:rPr>
              <a:t>(PPTX)</a:t>
            </a:r>
            <a:r>
              <a:rPr lang="ja-JP" altLang="en-US" sz="800" b="1" dirty="0">
                <a:solidFill>
                  <a:schemeClr val="accent1">
                    <a:lumMod val="75000"/>
                  </a:schemeClr>
                </a:solidFill>
              </a:rPr>
              <a:t> を </a:t>
            </a:r>
            <a:r>
              <a:rPr lang="en-US" altLang="ja-JP" sz="800" b="1" dirty="0">
                <a:solidFill>
                  <a:schemeClr val="accent1">
                    <a:lumMod val="75000"/>
                  </a:schemeClr>
                </a:solidFill>
              </a:rPr>
              <a:t>PowerPoint </a:t>
            </a:r>
            <a:r>
              <a:rPr lang="ja-JP" altLang="en-US" sz="800" b="1" dirty="0">
                <a:solidFill>
                  <a:schemeClr val="accent1">
                    <a:lumMod val="75000"/>
                  </a:schemeClr>
                </a:solidFill>
              </a:rPr>
              <a:t>で開いてコピー </a:t>
            </a:r>
            <a:r>
              <a:rPr lang="en-US" altLang="ja-JP" sz="800" b="1" dirty="0">
                <a:solidFill>
                  <a:schemeClr val="accent1">
                    <a:lumMod val="75000"/>
                  </a:schemeClr>
                </a:solidFill>
              </a:rPr>
              <a:t>&amp; </a:t>
            </a:r>
            <a:r>
              <a:rPr lang="ja-JP" altLang="en-US" sz="800" b="1" dirty="0">
                <a:solidFill>
                  <a:schemeClr val="accent1">
                    <a:lumMod val="75000"/>
                  </a:schemeClr>
                </a:solidFill>
              </a:rPr>
              <a:t>ペーストすることでも良い。</a:t>
            </a:r>
            <a:endParaRPr lang="en-US" altLang="ja-JP" sz="800" b="1" dirty="0">
              <a:solidFill>
                <a:schemeClr val="accent1">
                  <a:lumMod val="75000"/>
                </a:schemeClr>
              </a:solidFill>
            </a:endParaRPr>
          </a:p>
        </p:txBody>
      </p:sp>
    </p:spTree>
    <p:extLst>
      <p:ext uri="{BB962C8B-B14F-4D97-AF65-F5344CB8AC3E}">
        <p14:creationId xmlns:p14="http://schemas.microsoft.com/office/powerpoint/2010/main" val="2601029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図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2071" y="5974431"/>
            <a:ext cx="569278" cy="56927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a:t>
            </a:fld>
            <a:endParaRPr kumimoji="1" lang="ja-JP" altLang="en-US" dirty="0"/>
          </a:p>
        </p:txBody>
      </p:sp>
      <p:sp>
        <p:nvSpPr>
          <p:cNvPr id="4" name="タイトル 3"/>
          <p:cNvSpPr>
            <a:spLocks noGrp="1"/>
          </p:cNvSpPr>
          <p:nvPr>
            <p:ph type="title"/>
          </p:nvPr>
        </p:nvSpPr>
        <p:spPr>
          <a:xfrm>
            <a:off x="154548" y="89765"/>
            <a:ext cx="4270790" cy="1084815"/>
          </a:xfrm>
        </p:spPr>
        <p:txBody>
          <a:bodyPr>
            <a:normAutofit fontScale="90000"/>
          </a:bodyPr>
          <a:lstStyle/>
          <a:p>
            <a:r>
              <a:rPr kumimoji="1" lang="ja-JP" altLang="en-US" sz="3600" b="1" dirty="0"/>
              <a:t>本ドキュメントの進め方 </a:t>
            </a:r>
            <a:br>
              <a:rPr kumimoji="1" lang="en-US" altLang="ja-JP" sz="3600" b="1" dirty="0"/>
            </a:br>
            <a:r>
              <a:rPr lang="en-US" altLang="ja-JP" sz="3600" b="1" dirty="0"/>
              <a:t>(</a:t>
            </a:r>
            <a:r>
              <a:rPr lang="ja-JP" altLang="en-US" sz="3600" b="1" dirty="0"/>
              <a:t>プロになる道</a:t>
            </a:r>
            <a:r>
              <a:rPr lang="en-US" altLang="ja-JP" sz="3600" b="1" dirty="0"/>
              <a:t>)</a:t>
            </a:r>
            <a:endParaRPr kumimoji="1" lang="ja-JP" altLang="en-US" sz="3600" b="1" dirty="0"/>
          </a:p>
        </p:txBody>
      </p:sp>
      <p:cxnSp>
        <p:nvCxnSpPr>
          <p:cNvPr id="16" name="直線矢印コネクタ 15"/>
          <p:cNvCxnSpPr/>
          <p:nvPr/>
        </p:nvCxnSpPr>
        <p:spPr>
          <a:xfrm>
            <a:off x="4976000" y="465523"/>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4651227" y="143752"/>
            <a:ext cx="1654003" cy="369332"/>
          </a:xfrm>
          <a:prstGeom prst="rect">
            <a:avLst/>
          </a:prstGeom>
          <a:noFill/>
        </p:spPr>
        <p:txBody>
          <a:bodyPr wrap="square" rtlCol="0">
            <a:spAutoFit/>
          </a:bodyPr>
          <a:lstStyle/>
          <a:p>
            <a:r>
              <a:rPr kumimoji="1" lang="ja-JP" altLang="en-US" dirty="0"/>
              <a:t>前ページから</a:t>
            </a:r>
          </a:p>
        </p:txBody>
      </p:sp>
      <p:pic>
        <p:nvPicPr>
          <p:cNvPr id="32" name="図 3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65931" y="970605"/>
            <a:ext cx="4220123" cy="872748"/>
          </a:xfrm>
          <a:prstGeom prst="rect">
            <a:avLst/>
          </a:prstGeom>
          <a:ln w="19050">
            <a:solidFill>
              <a:schemeClr val="tx1"/>
            </a:solidFill>
          </a:ln>
        </p:spPr>
      </p:pic>
      <p:sp>
        <p:nvSpPr>
          <p:cNvPr id="33" name="テキスト ボックス 32"/>
          <p:cNvSpPr txBox="1"/>
          <p:nvPr/>
        </p:nvSpPr>
        <p:spPr>
          <a:xfrm>
            <a:off x="7350376" y="945314"/>
            <a:ext cx="3058510" cy="923330"/>
          </a:xfrm>
          <a:prstGeom prst="rect">
            <a:avLst/>
          </a:prstGeom>
          <a:solidFill>
            <a:srgbClr val="FFFF00"/>
          </a:solidFill>
        </p:spPr>
        <p:txBody>
          <a:bodyPr wrap="square" rtlCol="0">
            <a:spAutoFit/>
          </a:bodyPr>
          <a:lstStyle/>
          <a:p>
            <a:r>
              <a:rPr kumimoji="1" lang="ja-JP" altLang="en-US" dirty="0"/>
              <a:t>手順通りに行なうだけで、</a:t>
            </a:r>
            <a:r>
              <a:rPr lang="ja-JP" altLang="en-US" dirty="0"/>
              <a:t>ひとまず、</a:t>
            </a:r>
            <a:r>
              <a:rPr kumimoji="1" lang="ja-JP" altLang="en-US" dirty="0"/>
              <a:t>最小限のシステムが構築できました！！</a:t>
            </a:r>
          </a:p>
        </p:txBody>
      </p:sp>
      <p:pic>
        <p:nvPicPr>
          <p:cNvPr id="34" name="図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4762" y="27022"/>
            <a:ext cx="1138136" cy="943583"/>
          </a:xfrm>
          <a:prstGeom prst="rect">
            <a:avLst/>
          </a:prstGeom>
        </p:spPr>
      </p:pic>
      <p:cxnSp>
        <p:nvCxnSpPr>
          <p:cNvPr id="24" name="直線矢印コネクタ 23"/>
          <p:cNvCxnSpPr/>
          <p:nvPr/>
        </p:nvCxnSpPr>
        <p:spPr>
          <a:xfrm>
            <a:off x="4976000" y="1936663"/>
            <a:ext cx="0" cy="29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2997424" y="2317420"/>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7. </a:t>
            </a:r>
            <a:r>
              <a:rPr lang="ja-JP" altLang="en-US" sz="2400" dirty="0"/>
              <a:t>コントローラの冗長化</a:t>
            </a:r>
            <a:endParaRPr kumimoji="1" lang="ja-JP" altLang="en-US" sz="2400" dirty="0"/>
          </a:p>
        </p:txBody>
      </p:sp>
      <p:sp>
        <p:nvSpPr>
          <p:cNvPr id="31" name="テキスト ボックス 30"/>
          <p:cNvSpPr txBox="1"/>
          <p:nvPr/>
        </p:nvSpPr>
        <p:spPr>
          <a:xfrm>
            <a:off x="2997421" y="326010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8. </a:t>
            </a:r>
            <a:r>
              <a:rPr lang="ja-JP" altLang="en-US" sz="2400" dirty="0"/>
              <a:t>高度な構築・運用手法</a:t>
            </a:r>
            <a:endParaRPr kumimoji="1" lang="ja-JP" altLang="en-US" sz="2400" dirty="0"/>
          </a:p>
        </p:txBody>
      </p:sp>
      <p:cxnSp>
        <p:nvCxnSpPr>
          <p:cNvPr id="35" name="直線矢印コネクタ 34"/>
          <p:cNvCxnSpPr/>
          <p:nvPr/>
        </p:nvCxnSpPr>
        <p:spPr>
          <a:xfrm>
            <a:off x="4975996" y="2915959"/>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4978950" y="3804878"/>
            <a:ext cx="0" cy="290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2997423" y="423708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9. </a:t>
            </a:r>
            <a:r>
              <a:rPr lang="ja-JP" altLang="en-US" sz="2400" dirty="0"/>
              <a:t>セキュリティ設定</a:t>
            </a:r>
            <a:endParaRPr kumimoji="1" lang="ja-JP" altLang="en-US" sz="2400" dirty="0"/>
          </a:p>
        </p:txBody>
      </p:sp>
      <p:cxnSp>
        <p:nvCxnSpPr>
          <p:cNvPr id="38" name="直線矢印コネクタ 37"/>
          <p:cNvCxnSpPr/>
          <p:nvPr/>
        </p:nvCxnSpPr>
        <p:spPr>
          <a:xfrm>
            <a:off x="4975993" y="4792056"/>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a:off x="2991511" y="5194532"/>
            <a:ext cx="395714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a:t>10. </a:t>
            </a:r>
            <a:r>
              <a:rPr lang="ja-JP" altLang="en-US" sz="2400" dirty="0"/>
              <a:t>シン・テレワークシステム パブリック版の運用ノウハウ</a:t>
            </a:r>
            <a:endParaRPr kumimoji="1" lang="ja-JP" altLang="en-US" sz="2400" dirty="0"/>
          </a:p>
        </p:txBody>
      </p:sp>
      <p:cxnSp>
        <p:nvCxnSpPr>
          <p:cNvPr id="40" name="直線矢印コネクタ 39"/>
          <p:cNvCxnSpPr/>
          <p:nvPr/>
        </p:nvCxnSpPr>
        <p:spPr>
          <a:xfrm>
            <a:off x="4975996" y="6037532"/>
            <a:ext cx="0" cy="2601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p:cNvSpPr txBox="1"/>
          <p:nvPr/>
        </p:nvSpPr>
        <p:spPr>
          <a:xfrm>
            <a:off x="7081344" y="2261668"/>
            <a:ext cx="4427483" cy="584775"/>
          </a:xfrm>
          <a:prstGeom prst="rect">
            <a:avLst/>
          </a:prstGeom>
          <a:solidFill>
            <a:srgbClr val="FFFF00"/>
          </a:solidFill>
        </p:spPr>
        <p:txBody>
          <a:bodyPr wrap="square" rtlCol="0">
            <a:spAutoFit/>
          </a:bodyPr>
          <a:lstStyle/>
          <a:p>
            <a:r>
              <a:rPr kumimoji="1" lang="ja-JP" altLang="en-US" sz="1600" dirty="0"/>
              <a:t>コントローラを </a:t>
            </a:r>
            <a:r>
              <a:rPr kumimoji="1" lang="en-US" altLang="ja-JP" sz="1600" dirty="0"/>
              <a:t>2 </a:t>
            </a:r>
            <a:r>
              <a:rPr kumimoji="1" lang="ja-JP" altLang="en-US" sz="1600" dirty="0"/>
              <a:t>台に増やして、冗長化してみましょう。</a:t>
            </a:r>
            <a:endParaRPr kumimoji="1" lang="en-US" altLang="ja-JP" sz="1600" dirty="0"/>
          </a:p>
          <a:p>
            <a:r>
              <a:rPr lang="en-US" altLang="ja-JP" sz="1600" dirty="0"/>
              <a:t>AWS </a:t>
            </a:r>
            <a:r>
              <a:rPr lang="ja-JP" altLang="en-US" sz="1600" dirty="0"/>
              <a:t>上でもできます。</a:t>
            </a:r>
            <a:endParaRPr kumimoji="1" lang="ja-JP" altLang="en-US" sz="1600" dirty="0"/>
          </a:p>
        </p:txBody>
      </p:sp>
      <p:sp>
        <p:nvSpPr>
          <p:cNvPr id="45" name="テキスト ボックス 44"/>
          <p:cNvSpPr txBox="1"/>
          <p:nvPr/>
        </p:nvSpPr>
        <p:spPr>
          <a:xfrm>
            <a:off x="7081343" y="2977353"/>
            <a:ext cx="4427483" cy="1077218"/>
          </a:xfrm>
          <a:prstGeom prst="rect">
            <a:avLst/>
          </a:prstGeom>
          <a:solidFill>
            <a:srgbClr val="FFFF00"/>
          </a:solidFill>
        </p:spPr>
        <p:txBody>
          <a:bodyPr wrap="square" rtlCol="0">
            <a:spAutoFit/>
          </a:bodyPr>
          <a:lstStyle/>
          <a:p>
            <a:r>
              <a:rPr kumimoji="1" lang="ja-JP" altLang="en-US" sz="1600" dirty="0"/>
              <a:t>高度な設定等を行なってみましょう。</a:t>
            </a:r>
            <a:endParaRPr kumimoji="1" lang="en-US" altLang="ja-JP" sz="1600" dirty="0"/>
          </a:p>
          <a:p>
            <a:r>
              <a:rPr kumimoji="1" lang="ja-JP" altLang="en-US" sz="1600" dirty="0"/>
              <a:t>また、安定したサービス運用を実現するために、必要な情報 </a:t>
            </a:r>
            <a:r>
              <a:rPr kumimoji="1" lang="en-US" altLang="ja-JP" sz="1600" dirty="0"/>
              <a:t>(</a:t>
            </a:r>
            <a:r>
              <a:rPr kumimoji="1" lang="ja-JP" altLang="en-US" sz="1600" dirty="0"/>
              <a:t>システムの健康状態</a:t>
            </a:r>
            <a:r>
              <a:rPr kumimoji="1" lang="en-US" altLang="ja-JP" sz="1600" dirty="0"/>
              <a:t>) </a:t>
            </a:r>
            <a:r>
              <a:rPr kumimoji="1" lang="ja-JP" altLang="en-US" sz="1600" dirty="0"/>
              <a:t>を取得したり、バックアップしたりする方法を試してみましょう。</a:t>
            </a:r>
          </a:p>
        </p:txBody>
      </p:sp>
      <p:sp>
        <p:nvSpPr>
          <p:cNvPr id="46" name="テキスト ボックス 45"/>
          <p:cNvSpPr txBox="1"/>
          <p:nvPr/>
        </p:nvSpPr>
        <p:spPr>
          <a:xfrm>
            <a:off x="7050088" y="4203739"/>
            <a:ext cx="4427483" cy="830997"/>
          </a:xfrm>
          <a:prstGeom prst="rect">
            <a:avLst/>
          </a:prstGeom>
          <a:solidFill>
            <a:srgbClr val="FFFF00"/>
          </a:solidFill>
        </p:spPr>
        <p:txBody>
          <a:bodyPr wrap="square" rtlCol="0">
            <a:spAutoFit/>
          </a:bodyPr>
          <a:lstStyle/>
          <a:p>
            <a:r>
              <a:rPr kumimoji="1" lang="ja-JP" altLang="en-US" sz="1600" dirty="0"/>
              <a:t>外部に提供するサービスを本格的に構築する前に、システムの初期パスワードを変更するなど、セキュリティ設定を行ないましょう。</a:t>
            </a:r>
          </a:p>
        </p:txBody>
      </p:sp>
      <p:sp>
        <p:nvSpPr>
          <p:cNvPr id="47" name="テキスト ボックス 46"/>
          <p:cNvSpPr txBox="1"/>
          <p:nvPr/>
        </p:nvSpPr>
        <p:spPr>
          <a:xfrm>
            <a:off x="7050087" y="5116144"/>
            <a:ext cx="4427483" cy="830997"/>
          </a:xfrm>
          <a:prstGeom prst="rect">
            <a:avLst/>
          </a:prstGeom>
          <a:solidFill>
            <a:srgbClr val="FFFF00"/>
          </a:solidFill>
        </p:spPr>
        <p:txBody>
          <a:bodyPr wrap="square" rtlCol="0">
            <a:spAutoFit/>
          </a:bodyPr>
          <a:lstStyle/>
          <a:p>
            <a:r>
              <a:rPr kumimoji="1" lang="ja-JP" altLang="en-US" sz="1600" dirty="0"/>
              <a:t>「</a:t>
            </a:r>
            <a:r>
              <a:rPr kumimoji="1" lang="en-US" altLang="ja-JP" sz="1600" dirty="0"/>
              <a:t>NTT </a:t>
            </a:r>
            <a:r>
              <a:rPr kumimoji="1" lang="ja-JP" altLang="en-US" sz="1600" dirty="0"/>
              <a:t>東日本 </a:t>
            </a:r>
            <a:r>
              <a:rPr kumimoji="1" lang="en-US" altLang="ja-JP" sz="1600" dirty="0"/>
              <a:t>- IPA </a:t>
            </a:r>
            <a:r>
              <a:rPr kumimoji="1" lang="ja-JP" altLang="en-US" sz="1600" dirty="0"/>
              <a:t>シン・テレワークシステム」のパブリック版 </a:t>
            </a:r>
            <a:r>
              <a:rPr kumimoji="1" lang="en-US" altLang="ja-JP" sz="1600" dirty="0"/>
              <a:t>(</a:t>
            </a:r>
            <a:r>
              <a:rPr kumimoji="1" lang="ja-JP" altLang="en-US" sz="1600" dirty="0"/>
              <a:t>無償公開版</a:t>
            </a:r>
            <a:r>
              <a:rPr kumimoji="1" lang="en-US" altLang="ja-JP" sz="1600" dirty="0"/>
              <a:t>) </a:t>
            </a:r>
            <a:r>
              <a:rPr kumimoji="1" lang="ja-JP" altLang="en-US" sz="1600" dirty="0"/>
              <a:t>の運用ノウハウをもとにすれば、全く同じ大規模サービスを、誰でも作ることができます。</a:t>
            </a:r>
          </a:p>
        </p:txBody>
      </p:sp>
      <p:pic>
        <p:nvPicPr>
          <p:cNvPr id="49" name="図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7959" y="6091976"/>
            <a:ext cx="807396" cy="768485"/>
          </a:xfrm>
          <a:prstGeom prst="rect">
            <a:avLst/>
          </a:prstGeom>
        </p:spPr>
      </p:pic>
      <p:pic>
        <p:nvPicPr>
          <p:cNvPr id="51" name="図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9256" y="6063021"/>
            <a:ext cx="1080963" cy="723413"/>
          </a:xfrm>
          <a:prstGeom prst="rect">
            <a:avLst/>
          </a:prstGeom>
        </p:spPr>
      </p:pic>
      <p:sp>
        <p:nvSpPr>
          <p:cNvPr id="52" name="テキスト ボックス 51"/>
          <p:cNvSpPr txBox="1"/>
          <p:nvPr/>
        </p:nvSpPr>
        <p:spPr>
          <a:xfrm>
            <a:off x="7081342" y="5988776"/>
            <a:ext cx="4427483" cy="830997"/>
          </a:xfrm>
          <a:prstGeom prst="rect">
            <a:avLst/>
          </a:prstGeom>
          <a:solidFill>
            <a:srgbClr val="FFFF00"/>
          </a:solidFill>
          <a:ln w="28575">
            <a:solidFill>
              <a:schemeClr val="tx1">
                <a:lumMod val="65000"/>
                <a:lumOff val="35000"/>
              </a:schemeClr>
            </a:solidFill>
          </a:ln>
        </p:spPr>
        <p:txBody>
          <a:bodyPr wrap="square" rtlCol="0">
            <a:spAutoFit/>
          </a:bodyPr>
          <a:lstStyle/>
          <a:p>
            <a:r>
              <a:rPr kumimoji="1" lang="ja-JP" altLang="en-US" sz="1600" b="1" dirty="0"/>
              <a:t>おめでとうございます。ついに、あなた自身の手によって、パブリック版に匹敵するか、それを超える新しいサービスを構築することができるようになりました。</a:t>
            </a:r>
          </a:p>
        </p:txBody>
      </p:sp>
      <p:pic>
        <p:nvPicPr>
          <p:cNvPr id="53" name="図 5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527" y="6091976"/>
            <a:ext cx="945497" cy="548998"/>
          </a:xfrm>
          <a:prstGeom prst="rect">
            <a:avLst/>
          </a:prstGeom>
        </p:spPr>
      </p:pic>
      <p:pic>
        <p:nvPicPr>
          <p:cNvPr id="54" name="図 5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47450" y="5758512"/>
            <a:ext cx="988122" cy="656445"/>
          </a:xfrm>
          <a:prstGeom prst="rect">
            <a:avLst/>
          </a:prstGeom>
        </p:spPr>
      </p:pic>
      <p:grpSp>
        <p:nvGrpSpPr>
          <p:cNvPr id="57" name="Group 4338"/>
          <p:cNvGrpSpPr>
            <a:grpSpLocks/>
          </p:cNvGrpSpPr>
          <p:nvPr/>
        </p:nvGrpSpPr>
        <p:grpSpPr bwMode="auto">
          <a:xfrm>
            <a:off x="1398275" y="1939178"/>
            <a:ext cx="501869" cy="756484"/>
            <a:chOff x="536" y="997"/>
            <a:chExt cx="492" cy="685"/>
          </a:xfrm>
        </p:grpSpPr>
        <p:sp>
          <p:nvSpPr>
            <p:cNvPr id="5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8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nvGrpSpPr>
          <p:cNvPr id="82" name="Group 4338"/>
          <p:cNvGrpSpPr>
            <a:grpSpLocks/>
          </p:cNvGrpSpPr>
          <p:nvPr/>
        </p:nvGrpSpPr>
        <p:grpSpPr bwMode="auto">
          <a:xfrm>
            <a:off x="2007868" y="1936663"/>
            <a:ext cx="501869" cy="756484"/>
            <a:chOff x="536" y="997"/>
            <a:chExt cx="492" cy="685"/>
          </a:xfrm>
        </p:grpSpPr>
        <p:sp>
          <p:nvSpPr>
            <p:cNvPr id="8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0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 name="テキスト ボックス 16"/>
          <p:cNvSpPr txBox="1"/>
          <p:nvPr/>
        </p:nvSpPr>
        <p:spPr>
          <a:xfrm>
            <a:off x="1615391" y="2779085"/>
            <a:ext cx="1176655" cy="369332"/>
          </a:xfrm>
          <a:prstGeom prst="rect">
            <a:avLst/>
          </a:prstGeom>
          <a:noFill/>
        </p:spPr>
        <p:txBody>
          <a:bodyPr wrap="square" rtlCol="0">
            <a:spAutoFit/>
          </a:bodyPr>
          <a:lstStyle/>
          <a:p>
            <a:r>
              <a:rPr kumimoji="1" lang="ja-JP" altLang="en-US" dirty="0"/>
              <a:t>冗長化</a:t>
            </a:r>
          </a:p>
        </p:txBody>
      </p:sp>
      <p:pic>
        <p:nvPicPr>
          <p:cNvPr id="107" name="Picture 2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88362" y="6169618"/>
            <a:ext cx="638584" cy="65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 name="図 10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85256" y="6074531"/>
            <a:ext cx="749030" cy="700391"/>
          </a:xfrm>
          <a:prstGeom prst="rect">
            <a:avLst/>
          </a:prstGeom>
        </p:spPr>
      </p:pic>
      <p:pic>
        <p:nvPicPr>
          <p:cNvPr id="110" name="図 10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76747" y="6041551"/>
            <a:ext cx="824302" cy="789955"/>
          </a:xfrm>
          <a:prstGeom prst="rect">
            <a:avLst/>
          </a:prstGeom>
        </p:spPr>
      </p:pic>
      <p:pic>
        <p:nvPicPr>
          <p:cNvPr id="111" name="図 1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04946" y="6037532"/>
            <a:ext cx="703728" cy="694820"/>
          </a:xfrm>
          <a:prstGeom prst="rect">
            <a:avLst/>
          </a:prstGeom>
        </p:spPr>
      </p:pic>
      <p:pic>
        <p:nvPicPr>
          <p:cNvPr id="21" name="図 20"/>
          <p:cNvPicPr>
            <a:picLocks noChangeAspect="1"/>
          </p:cNvPicPr>
          <p:nvPr/>
        </p:nvPicPr>
        <p:blipFill>
          <a:blip r:embed="rId13"/>
          <a:stretch>
            <a:fillRect/>
          </a:stretch>
        </p:blipFill>
        <p:spPr>
          <a:xfrm>
            <a:off x="1432251" y="3454443"/>
            <a:ext cx="1282821" cy="1124614"/>
          </a:xfrm>
          <a:prstGeom prst="rect">
            <a:avLst/>
          </a:prstGeom>
        </p:spPr>
      </p:pic>
      <p:sp>
        <p:nvSpPr>
          <p:cNvPr id="116" name="テキスト ボックス 115"/>
          <p:cNvSpPr txBox="1"/>
          <p:nvPr/>
        </p:nvSpPr>
        <p:spPr>
          <a:xfrm>
            <a:off x="1398275" y="4661757"/>
            <a:ext cx="1393771" cy="646331"/>
          </a:xfrm>
          <a:prstGeom prst="rect">
            <a:avLst/>
          </a:prstGeom>
          <a:noFill/>
        </p:spPr>
        <p:txBody>
          <a:bodyPr wrap="square" rtlCol="0">
            <a:spAutoFit/>
          </a:bodyPr>
          <a:lstStyle/>
          <a:p>
            <a:r>
              <a:rPr kumimoji="1" lang="ja-JP" altLang="en-US" dirty="0"/>
              <a:t>高度な運用</a:t>
            </a:r>
            <a:endParaRPr kumimoji="1" lang="en-US" altLang="ja-JP" dirty="0"/>
          </a:p>
          <a:p>
            <a:r>
              <a:rPr kumimoji="1" lang="ja-JP" altLang="en-US" dirty="0"/>
              <a:t>手法</a:t>
            </a:r>
          </a:p>
        </p:txBody>
      </p:sp>
    </p:spTree>
    <p:extLst>
      <p:ext uri="{BB962C8B-B14F-4D97-AF65-F5344CB8AC3E}">
        <p14:creationId xmlns:p14="http://schemas.microsoft.com/office/powerpoint/2010/main" val="2237330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a:t>6. </a:t>
            </a:r>
            <a:r>
              <a:rPr lang="en-US" altLang="ja-JP" dirty="0"/>
              <a:t>C:\controller_src_tmp\IPA-DN-ThinController-Private\Misc\01_SQL_Server_DB_Scripts\ </a:t>
            </a:r>
            <a:r>
              <a:rPr lang="ja-JP" altLang="en-US" dirty="0"/>
              <a:t>にある以下のファイルを </a:t>
            </a:r>
            <a:r>
              <a:rPr lang="en-US" altLang="ja-JP" dirty="0"/>
              <a:t>1 </a:t>
            </a:r>
            <a:r>
              <a:rPr lang="ja-JP" altLang="en-US" dirty="0" err="1"/>
              <a:t>つずつ</a:t>
            </a:r>
            <a:r>
              <a:rPr lang="ja-JP" altLang="en-US" dirty="0"/>
              <a:t>テキストエディタ </a:t>
            </a:r>
            <a:r>
              <a:rPr lang="en-US" altLang="ja-JP" dirty="0"/>
              <a:t>(</a:t>
            </a:r>
            <a:r>
              <a:rPr lang="ja-JP" altLang="en-US" dirty="0"/>
              <a:t>メモ帳等でも </a:t>
            </a:r>
            <a:r>
              <a:rPr lang="en-US" altLang="ja-JP" dirty="0"/>
              <a:t>OK)</a:t>
            </a:r>
            <a:r>
              <a:rPr lang="ja-JP" altLang="en-US" dirty="0"/>
              <a:t> で開き、</a:t>
            </a:r>
            <a:r>
              <a:rPr lang="en-US" altLang="ja-JP" dirty="0"/>
              <a:t>2. </a:t>
            </a:r>
            <a:r>
              <a:rPr lang="ja-JP" altLang="en-US" dirty="0"/>
              <a:t>で接続し起動状態になっている「</a:t>
            </a:r>
            <a:r>
              <a:rPr lang="en-US" altLang="ja-JP" dirty="0"/>
              <a:t>SQL Server Management Studio</a:t>
            </a:r>
            <a:r>
              <a:rPr lang="ja-JP" altLang="en-US" dirty="0"/>
              <a:t>」の「新しいクエリ」をクリックして開くクエリ入力ボックスにペーストして、「実行」ボタンまたは「</a:t>
            </a:r>
            <a:r>
              <a:rPr lang="en-US" altLang="ja-JP" dirty="0"/>
              <a:t>F5</a:t>
            </a:r>
            <a:r>
              <a:rPr lang="ja-JP" altLang="en-US" dirty="0"/>
              <a:t>」キーでクエリを実行する。</a:t>
            </a:r>
            <a:endParaRPr lang="en-US" altLang="ja-JP" dirty="0"/>
          </a:p>
          <a:p>
            <a:pPr marL="285750" indent="-285750">
              <a:buFont typeface="Arial" panose="020B0604020202020204" pitchFamily="34" charset="0"/>
              <a:buChar char="•"/>
            </a:pPr>
            <a:r>
              <a:rPr lang="en-US" altLang="ja-JP" dirty="0"/>
              <a:t>1_Create_Database.sql</a:t>
            </a:r>
          </a:p>
          <a:p>
            <a:pPr marL="285750" indent="-285750">
              <a:buFont typeface="Arial" panose="020B0604020202020204" pitchFamily="34" charset="0"/>
              <a:buChar char="•"/>
            </a:pPr>
            <a:r>
              <a:rPr lang="en-US" altLang="ja-JP" dirty="0"/>
              <a:t>2_Create_Users.sql</a:t>
            </a:r>
          </a:p>
          <a:p>
            <a:pPr marL="285750" indent="-285750">
              <a:buFont typeface="Arial" panose="020B0604020202020204" pitchFamily="34" charset="0"/>
              <a:buChar char="•"/>
            </a:pPr>
            <a:r>
              <a:rPr lang="en-US" altLang="ja-JP" dirty="0"/>
              <a:t>3_Create_Tables.sql</a:t>
            </a:r>
          </a:p>
          <a:p>
            <a:pPr marL="285750" indent="-285750">
              <a:buFont typeface="Arial" panose="020B0604020202020204" pitchFamily="34" charset="0"/>
              <a:buChar char="•"/>
            </a:pPr>
            <a:r>
              <a:rPr lang="en-US" altLang="ja-JP" dirty="0"/>
              <a:t>4_Insert_Initial_Data.sql</a:t>
            </a:r>
          </a:p>
          <a:p>
            <a:r>
              <a:rPr lang="en-US" altLang="ja-JP" dirty="0"/>
              <a:t>※</a:t>
            </a:r>
            <a:r>
              <a:rPr lang="ja-JP" altLang="en-US" dirty="0"/>
              <a:t> </a:t>
            </a:r>
            <a:r>
              <a:rPr lang="en-US" altLang="ja-JP" dirty="0"/>
              <a:t>1 </a:t>
            </a:r>
            <a:r>
              <a:rPr lang="ja-JP" altLang="en-US" dirty="0"/>
              <a:t>つずつ、上記の順で実行すること。</a:t>
            </a:r>
            <a:r>
              <a:rPr lang="en-US" altLang="ja-JP" dirty="0"/>
              <a:t>※</a:t>
            </a:r>
            <a:r>
              <a:rPr lang="ja-JP" altLang="en-US" dirty="0"/>
              <a:t> 毎回、実行後にエラーが発生していないかよく確認すること。</a:t>
            </a:r>
            <a:br>
              <a:rPr lang="en-US" altLang="ja-JP" dirty="0"/>
            </a:br>
            <a:r>
              <a:rPr lang="en-US" altLang="ja-JP" dirty="0"/>
              <a:t>※</a:t>
            </a:r>
            <a:r>
              <a:rPr lang="ja-JP" altLang="en-US" dirty="0"/>
              <a:t> 同じものを </a:t>
            </a:r>
            <a:r>
              <a:rPr lang="en-US" altLang="ja-JP" dirty="0"/>
              <a:t>2 </a:t>
            </a:r>
            <a:r>
              <a:rPr lang="ja-JP" altLang="en-US" dirty="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373887"/>
            <a:ext cx="1712478" cy="7882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a:t>1 </a:t>
            </a:r>
            <a:r>
              <a:rPr kumimoji="1" lang="ja-JP" altLang="en-US" sz="1400" dirty="0"/>
              <a:t>つずつ</a:t>
            </a:r>
          </a:p>
          <a:p>
            <a:r>
              <a:rPr kumimoji="1" lang="ja-JP" altLang="en-US" sz="1400" dirty="0"/>
              <a:t>スクリプトを</a:t>
            </a:r>
            <a:endParaRPr kumimoji="1" lang="en-US" altLang="ja-JP" sz="1400" dirty="0"/>
          </a:p>
          <a:p>
            <a:r>
              <a:rPr kumimoji="1" lang="ja-JP" altLang="en-US" sz="1400" dirty="0"/>
              <a:t>実行する。</a:t>
            </a:r>
            <a:endParaRPr kumimoji="1" lang="en-US" altLang="ja-JP" sz="1400" dirty="0"/>
          </a:p>
          <a:p>
            <a:r>
              <a:rPr lang="en-US" altLang="ja-JP" sz="1400" dirty="0"/>
              <a:t>(</a:t>
            </a:r>
            <a:r>
              <a:rPr lang="ja-JP" altLang="en-US" sz="1400" dirty="0"/>
              <a:t>内容をコピー</a:t>
            </a:r>
            <a:r>
              <a:rPr kumimoji="1" lang="ja-JP" altLang="en-US" sz="1400" dirty="0"/>
              <a:t>して </a:t>
            </a:r>
            <a:r>
              <a:rPr kumimoji="1" lang="en-US" altLang="ja-JP" sz="1400" dirty="0"/>
              <a:t>SQL Server Management Studio </a:t>
            </a:r>
            <a:r>
              <a:rPr kumimoji="1" lang="ja-JP" altLang="en-US" sz="1400" dirty="0"/>
              <a:t>に貼り付け実行する。</a:t>
            </a:r>
            <a:r>
              <a:rPr kumimoji="1" lang="en-US" altLang="ja-JP" sz="1400" dirty="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99245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7. </a:t>
            </a:r>
            <a:r>
              <a:rPr kumimoji="1" lang="ja-JP" altLang="en-US" dirty="0"/>
              <a:t>データベース作成スクリプトを順に実行し終わったら、「</a:t>
            </a:r>
            <a:r>
              <a:rPr lang="en-US" altLang="ja-JP" dirty="0"/>
              <a:t>SQL Server Management Studio</a:t>
            </a:r>
            <a:r>
              <a:rPr lang="ja-JP" altLang="en-US" dirty="0"/>
              <a:t>」の「オブジェクストエクスプローラ」に新しいデータベース「</a:t>
            </a:r>
            <a:r>
              <a:rPr lang="en-US" altLang="ja-JP" dirty="0"/>
              <a:t>THINDB</a:t>
            </a:r>
            <a:r>
              <a:rPr lang="ja-JP" altLang="en-US" dirty="0"/>
              <a:t>」が出現しているはずである。</a:t>
            </a:r>
            <a:r>
              <a:rPr lang="en-US" altLang="ja-JP" dirty="0"/>
              <a:t>(</a:t>
            </a:r>
            <a:r>
              <a:rPr lang="ja-JP" altLang="en-US" dirty="0"/>
              <a:t>作成直後は画面を更新するまでオブジェクトが表示されない場合がある。「データベース」フォルダをクリックしてから、「</a:t>
            </a:r>
            <a:r>
              <a:rPr lang="en-US" altLang="ja-JP" dirty="0"/>
              <a:t>F5</a:t>
            </a:r>
            <a:r>
              <a:rPr lang="ja-JP" altLang="en-US" dirty="0"/>
              <a:t>」で更新する必要がある場合がある。</a:t>
            </a:r>
            <a:r>
              <a:rPr lang="en-US" altLang="ja-JP" dirty="0"/>
              <a:t>)</a:t>
            </a:r>
          </a:p>
          <a:p>
            <a:r>
              <a:rPr lang="ja-JP" altLang="en-US" dirty="0"/>
              <a:t>試しに、「</a:t>
            </a:r>
            <a:r>
              <a:rPr lang="en-US" altLang="ja-JP" dirty="0"/>
              <a:t>THINDB</a:t>
            </a:r>
            <a:r>
              <a:rPr lang="ja-JP" altLang="en-US" dirty="0"/>
              <a:t>」→「テーブル」→「</a:t>
            </a:r>
            <a:r>
              <a:rPr lang="en-US" altLang="ja-JP" dirty="0" err="1"/>
              <a:t>dbo.VAR</a:t>
            </a:r>
            <a:r>
              <a:rPr lang="ja-JP" altLang="en-US" dirty="0"/>
              <a:t>」テーブルを右クリックし、「上位 </a:t>
            </a:r>
            <a:r>
              <a:rPr lang="en-US" altLang="ja-JP" dirty="0"/>
              <a:t>1000 </a:t>
            </a:r>
            <a:r>
              <a:rPr lang="ja-JP" altLang="en-US" dirty="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a:t>VAR </a:t>
            </a:r>
            <a:r>
              <a:rPr kumimoji="1" lang="ja-JP" altLang="en-US" dirty="0"/>
              <a:t>テーブルの内容として ↑ のようなものが表示されれば、</a:t>
            </a:r>
            <a:endParaRPr kumimoji="1" lang="en-US" altLang="ja-JP" dirty="0"/>
          </a:p>
          <a:p>
            <a:r>
              <a:rPr kumimoji="1" lang="ja-JP" altLang="en-US" dirty="0"/>
              <a:t>データベース構築は無事に完了している。</a:t>
            </a:r>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845481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3-5. </a:t>
            </a:r>
            <a:r>
              <a:rPr kumimoji="1" lang="ja-JP" altLang="en-US" sz="3200" dirty="0"/>
              <a:t>コントローラのインストール</a:t>
            </a:r>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Windows </a:t>
            </a:r>
            <a:r>
              <a:rPr kumimoji="1" lang="ja-JP" altLang="en-US" dirty="0"/>
              <a:t>サーバー上のリモートデスクトップで、コマンドプロンプト </a:t>
            </a:r>
            <a:r>
              <a:rPr kumimoji="1" lang="en-US" altLang="ja-JP" dirty="0"/>
              <a:t>(</a:t>
            </a:r>
            <a:r>
              <a:rPr kumimoji="1" lang="en-US" altLang="ja-JP" dirty="0" err="1"/>
              <a:t>cmd</a:t>
            </a:r>
            <a:r>
              <a:rPr kumimoji="1" lang="en-US" altLang="ja-JP" dirty="0"/>
              <a:t>) </a:t>
            </a:r>
            <a:r>
              <a:rPr kumimoji="1" lang="ja-JP" altLang="en-US" dirty="0"/>
              <a:t>を管理者権限で実行し、以下のコマンドを実行する。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a:t>
            </a:r>
          </a:p>
          <a:p>
            <a:endParaRPr kumimoji="1" lang="sv-SE"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clone https://github.com/IPA-CyberLab/IPA-DN-ThinController-Private.git --recursive -b beta8preview8</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a:t>
            </a:r>
            <a:endParaRPr kumimoji="1" lang="ja-JP" altLang="en-US" sz="1200" dirty="0">
              <a:solidFill>
                <a:schemeClr val="bg1"/>
              </a:solidFill>
              <a:latin typeface="Consolas" panose="020B0609020204030204" pitchFamily="49" charset="0"/>
            </a:endParaRPr>
          </a:p>
        </p:txBody>
      </p:sp>
      <p:sp>
        <p:nvSpPr>
          <p:cNvPr id="7" name="テキスト ボックス 6">
            <a:extLst>
              <a:ext uri="{FF2B5EF4-FFF2-40B4-BE49-F238E27FC236}">
                <a16:creationId xmlns:a16="http://schemas.microsoft.com/office/drawing/2014/main" id="{71D75B81-BF32-47ED-A9CB-AA8366482943}"/>
              </a:ext>
            </a:extLst>
          </p:cNvPr>
          <p:cNvSpPr txBox="1"/>
          <p:nvPr/>
        </p:nvSpPr>
        <p:spPr>
          <a:xfrm>
            <a:off x="6654190" y="3429000"/>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1287750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468797" y="3077179"/>
            <a:ext cx="5230437" cy="2735428"/>
          </a:xfrm>
          <a:prstGeom prst="rect">
            <a:avLst/>
          </a:prstGeom>
        </p:spPr>
      </p:pic>
      <p:sp>
        <p:nvSpPr>
          <p:cNvPr id="7" name="テキスト ボックス 6"/>
          <p:cNvSpPr txBox="1"/>
          <p:nvPr/>
        </p:nvSpPr>
        <p:spPr>
          <a:xfrm>
            <a:off x="332741" y="790489"/>
            <a:ext cx="11444412" cy="2031325"/>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これまでの手順に誤りがなければ、エラーは発生せず、以下のように、数秒おきに動作状況のメッセージが表示される。もし、</a:t>
            </a:r>
            <a:r>
              <a:rPr lang="en-US" altLang="ja-JP" dirty="0"/>
              <a:t>SQL Server </a:t>
            </a:r>
            <a:r>
              <a:rPr lang="ja-JP" altLang="en-US" dirty="0"/>
              <a:t>関係のデータベースエラーが発生していれば、</a:t>
            </a:r>
            <a:r>
              <a:rPr lang="en-US" altLang="ja-JP" dirty="0"/>
              <a:t>SQL Server </a:t>
            </a:r>
            <a:r>
              <a:rPr lang="ja-JP" altLang="en-US" dirty="0"/>
              <a:t>の設定が誤っていることになるので、これまでの手順を確認をする。</a:t>
            </a:r>
            <a:r>
              <a:rPr lang="en-US" altLang="ja-JP" dirty="0"/>
              <a:t>)</a:t>
            </a:r>
          </a:p>
          <a:p>
            <a:r>
              <a:rPr lang="ja-JP" altLang="en-US" dirty="0"/>
              <a:t>しばらく動作させてみて、エラーが表示されなければ、</a:t>
            </a:r>
            <a:r>
              <a:rPr lang="en-US" altLang="ja-JP" dirty="0"/>
              <a:t>Enter </a:t>
            </a:r>
            <a:r>
              <a:rPr lang="ja-JP" altLang="en-US" dirty="0"/>
              <a:t>キーを押してテスト実行を終了する。</a:t>
            </a:r>
          </a:p>
        </p:txBody>
      </p:sp>
      <p:pic>
        <p:nvPicPr>
          <p:cNvPr id="8" name="図 7"/>
          <p:cNvPicPr>
            <a:picLocks noChangeAspect="1"/>
          </p:cNvPicPr>
          <p:nvPr/>
        </p:nvPicPr>
        <p:blipFill>
          <a:blip r:embed="rId3"/>
          <a:stretch>
            <a:fillRect/>
          </a:stretch>
        </p:blipFill>
        <p:spPr>
          <a:xfrm>
            <a:off x="6791160" y="3143344"/>
            <a:ext cx="5103923" cy="2669263"/>
          </a:xfrm>
          <a:prstGeom prst="rect">
            <a:avLst/>
          </a:prstGeom>
        </p:spPr>
      </p:pic>
      <p:sp>
        <p:nvSpPr>
          <p:cNvPr id="9" name="右矢印 8"/>
          <p:cNvSpPr/>
          <p:nvPr/>
        </p:nvSpPr>
        <p:spPr>
          <a:xfrm>
            <a:off x="6054947" y="4265140"/>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5812607"/>
            <a:ext cx="4012324" cy="646331"/>
          </a:xfrm>
          <a:prstGeom prst="rect">
            <a:avLst/>
          </a:prstGeom>
          <a:noFill/>
        </p:spPr>
        <p:txBody>
          <a:bodyPr wrap="square" rtlCol="0">
            <a:spAutoFit/>
          </a:bodyPr>
          <a:lstStyle/>
          <a:p>
            <a:r>
              <a:rPr kumimoji="1" lang="ja-JP" altLang="en-US" dirty="0"/>
              <a:t>テスト動作モードで </a:t>
            </a:r>
            <a:r>
              <a:rPr kumimoji="1" lang="en-US" altLang="ja-JP" dirty="0"/>
              <a:t>DB </a:t>
            </a:r>
            <a:r>
              <a:rPr kumimoji="1" lang="ja-JP" altLang="en-US" dirty="0"/>
              <a:t>エラー等が表示されていないかどうか見てみる。</a:t>
            </a:r>
          </a:p>
        </p:txBody>
      </p:sp>
      <p:sp>
        <p:nvSpPr>
          <p:cNvPr id="11" name="テキスト ボックス 10"/>
          <p:cNvSpPr txBox="1"/>
          <p:nvPr/>
        </p:nvSpPr>
        <p:spPr>
          <a:xfrm>
            <a:off x="6865883" y="5892581"/>
            <a:ext cx="4012324" cy="646331"/>
          </a:xfrm>
          <a:prstGeom prst="rect">
            <a:avLst/>
          </a:prstGeom>
          <a:noFill/>
        </p:spPr>
        <p:txBody>
          <a:bodyPr wrap="square" rtlCol="0">
            <a:spAutoFit/>
          </a:bodyPr>
          <a:lstStyle/>
          <a:p>
            <a:r>
              <a:rPr kumimoji="1" lang="ja-JP" altLang="en-US" dirty="0"/>
              <a:t>問題無ければ、</a:t>
            </a:r>
            <a:r>
              <a:rPr kumimoji="1" lang="en-US" altLang="ja-JP" dirty="0"/>
              <a:t>Enter </a:t>
            </a:r>
            <a:r>
              <a:rPr kumimoji="1" lang="ja-JP" altLang="en-US" dirty="0"/>
              <a:t>キーを押して終了する。</a:t>
            </a:r>
          </a:p>
        </p:txBody>
      </p:sp>
      <p:sp>
        <p:nvSpPr>
          <p:cNvPr id="12" name="正方形/長方形 11"/>
          <p:cNvSpPr/>
          <p:nvPr/>
        </p:nvSpPr>
        <p:spPr>
          <a:xfrm>
            <a:off x="468796" y="3427994"/>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625413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582648"/>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3. 1</a:t>
            </a:r>
            <a:r>
              <a:rPr kumimoji="1" lang="ja-JP" altLang="en-US" dirty="0"/>
              <a:t> に引き続いて、</a:t>
            </a:r>
            <a:r>
              <a:rPr lang="ja-JP" altLang="en-US" dirty="0"/>
              <a:t>コマンドプロンプト上で、以下のコマンドを実行する。</a:t>
            </a:r>
            <a:endParaRPr lang="en-US" altLang="ja-JP" dirty="0"/>
          </a:p>
          <a:p>
            <a:r>
              <a:rPr lang="en-US" altLang="ja-JP" dirty="0"/>
              <a:t>1 </a:t>
            </a:r>
            <a:r>
              <a:rPr lang="ja-JP" altLang="en-US" dirty="0"/>
              <a:t>行ずつ実行し、エラーが出ていないかどうかよく確認してから、次を実行すること。</a:t>
            </a:r>
          </a:p>
        </p:txBody>
      </p:sp>
      <p:sp>
        <p:nvSpPr>
          <p:cNvPr id="6" name="テキスト ボックス 5"/>
          <p:cNvSpPr txBox="1"/>
          <p:nvPr/>
        </p:nvSpPr>
        <p:spPr>
          <a:xfrm>
            <a:off x="332741" y="1302056"/>
            <a:ext cx="11353780" cy="646331"/>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cd /d C:\git\IPA-DN-ThinController-Private\ThinControllerApp\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endParaRPr kumimoji="1" lang="ja-JP" altLang="en-US" sz="1200" dirty="0">
              <a:solidFill>
                <a:schemeClr val="bg1"/>
              </a:solidFill>
              <a:latin typeface="Consolas" panose="020B0609020204030204" pitchFamily="49" charset="0"/>
            </a:endParaRPr>
          </a:p>
        </p:txBody>
      </p:sp>
      <p:pic>
        <p:nvPicPr>
          <p:cNvPr id="7" name="図 6"/>
          <p:cNvPicPr>
            <a:picLocks noChangeAspect="1"/>
          </p:cNvPicPr>
          <p:nvPr/>
        </p:nvPicPr>
        <p:blipFill>
          <a:blip r:embed="rId2"/>
          <a:stretch>
            <a:fillRect/>
          </a:stretch>
        </p:blipFill>
        <p:spPr>
          <a:xfrm>
            <a:off x="2619375" y="2889218"/>
            <a:ext cx="7867650" cy="914400"/>
          </a:xfrm>
          <a:prstGeom prst="rect">
            <a:avLst/>
          </a:prstGeom>
        </p:spPr>
      </p:pic>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a:t>最終行の </a:t>
            </a:r>
            <a:r>
              <a:rPr kumimoji="1" lang="en-US" altLang="ja-JP" dirty="0" err="1"/>
              <a:t>WinInstall</a:t>
            </a:r>
            <a:r>
              <a:rPr kumimoji="1" lang="en-US" altLang="ja-JP" dirty="0"/>
              <a:t>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10" name="テキスト ボックス 9"/>
          <p:cNvSpPr txBox="1"/>
          <p:nvPr/>
        </p:nvSpPr>
        <p:spPr>
          <a:xfrm>
            <a:off x="332741" y="392932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IPA.App.ThinControllerApp</a:t>
            </a:r>
            <a:r>
              <a:rPr lang="ja-JP" altLang="en-US" dirty="0"/>
              <a:t>」サービスがインストールされ、「</a:t>
            </a:r>
            <a:r>
              <a:rPr lang="en-US" altLang="ja-JP" dirty="0"/>
              <a:t>Status</a:t>
            </a:r>
            <a:r>
              <a:rPr lang="ja-JP" altLang="en-US" dirty="0"/>
              <a:t>」が「</a:t>
            </a:r>
            <a:r>
              <a:rPr lang="en-US" altLang="ja-JP" dirty="0"/>
              <a:t>Running</a:t>
            </a:r>
            <a:r>
              <a:rPr lang="ja-JP" altLang="en-US" dirty="0"/>
              <a:t>」、「</a:t>
            </a:r>
            <a:r>
              <a:rPr lang="en-US" altLang="ja-JP" dirty="0"/>
              <a:t>Startup Type</a:t>
            </a:r>
            <a:r>
              <a:rPr lang="ja-JP" altLang="en-US" dirty="0"/>
              <a:t>」が「</a:t>
            </a:r>
            <a:r>
              <a:rPr lang="en-US" altLang="ja-JP" dirty="0"/>
              <a:t>Automatic</a:t>
            </a:r>
            <a:r>
              <a:rPr lang="ja-JP" altLang="en-US" dirty="0"/>
              <a:t>」となっていることを確認する。</a:t>
            </a:r>
          </a:p>
        </p:txBody>
      </p:sp>
      <p:pic>
        <p:nvPicPr>
          <p:cNvPr id="11" name="図 10"/>
          <p:cNvPicPr>
            <a:picLocks noChangeAspect="1"/>
          </p:cNvPicPr>
          <p:nvPr/>
        </p:nvPicPr>
        <p:blipFill>
          <a:blip r:embed="rId3"/>
          <a:stretch>
            <a:fillRect/>
          </a:stretch>
        </p:blipFill>
        <p:spPr>
          <a:xfrm>
            <a:off x="2249869" y="4690427"/>
            <a:ext cx="6360731" cy="2100612"/>
          </a:xfrm>
          <a:prstGeom prst="rect">
            <a:avLst/>
          </a:prstGeom>
        </p:spPr>
      </p:pic>
      <p:sp>
        <p:nvSpPr>
          <p:cNvPr id="12" name="正方形/長方形 11"/>
          <p:cNvSpPr/>
          <p:nvPr/>
        </p:nvSpPr>
        <p:spPr>
          <a:xfrm>
            <a:off x="2599392" y="2884044"/>
            <a:ext cx="7979270" cy="9863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83114685-6845-44DF-BDD6-43C2CD4B6ED4}"/>
              </a:ext>
            </a:extLst>
          </p:cNvPr>
          <p:cNvSpPr txBox="1"/>
          <p:nvPr/>
        </p:nvSpPr>
        <p:spPr>
          <a:xfrm>
            <a:off x="6396282" y="1437423"/>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9836269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a:t>5. </a:t>
            </a:r>
            <a:r>
              <a:rPr lang="ja-JP" altLang="en-US" dirty="0"/>
              <a:t>手元の作業用端末から、コントローラ</a:t>
            </a:r>
            <a:r>
              <a:rPr kumimoji="1" lang="ja-JP" altLang="en-US" dirty="0"/>
              <a:t>管理画面 </a:t>
            </a:r>
            <a:r>
              <a:rPr kumimoji="1" lang="en-US" altLang="ja-JP" dirty="0"/>
              <a:t>(</a:t>
            </a:r>
            <a:r>
              <a:rPr kumimoji="1" lang="ja-JP" altLang="en-US" dirty="0"/>
              <a:t>組み込み </a:t>
            </a:r>
            <a:r>
              <a:rPr kumimoji="1" lang="en-US" altLang="ja-JP" dirty="0"/>
              <a:t>HTML</a:t>
            </a:r>
            <a:r>
              <a:rPr kumimoji="1" lang="ja-JP" altLang="en-US" dirty="0"/>
              <a:t> サーバー</a:t>
            </a:r>
            <a:r>
              <a:rPr kumimoji="1" lang="en-US" altLang="ja-JP" dirty="0"/>
              <a:t>)</a:t>
            </a:r>
            <a:r>
              <a:rPr kumimoji="1" lang="ja-JP" altLang="en-US" dirty="0"/>
              <a:t> へのアクセスをする。</a:t>
            </a:r>
            <a:endParaRPr kumimoji="1" lang="en-US" altLang="ja-JP" dirty="0"/>
          </a:p>
          <a:p>
            <a:r>
              <a:rPr kumimoji="1" lang="ja-JP" altLang="en-US" dirty="0"/>
              <a:t>以下の </a:t>
            </a:r>
            <a:r>
              <a:rPr kumimoji="1" lang="en-US" altLang="ja-JP" dirty="0"/>
              <a:t>2 </a:t>
            </a:r>
            <a:r>
              <a:rPr kumimoji="1" lang="ja-JP" altLang="en-US" dirty="0"/>
              <a:t>つの </a:t>
            </a:r>
            <a:r>
              <a:rPr kumimoji="1" lang="en-US" altLang="ja-JP" dirty="0"/>
              <a:t>URL </a:t>
            </a:r>
            <a:r>
              <a:rPr kumimoji="1" lang="ja-JP" altLang="en-US" dirty="0"/>
              <a:t>のうちいずれかに接続する。</a:t>
            </a:r>
            <a:endParaRPr kumimoji="1" lang="en-US" altLang="ja-JP" dirty="0"/>
          </a:p>
          <a:p>
            <a:pPr marL="285750" indent="-285750">
              <a:buFont typeface="Arial" panose="020B0604020202020204" pitchFamily="34" charset="0"/>
              <a:buChar char="•"/>
            </a:pPr>
            <a:r>
              <a:rPr lang="en-US" altLang="ja-JP" dirty="0"/>
              <a:t>http://&lt;</a:t>
            </a:r>
            <a:r>
              <a:rPr lang="ja-JP" altLang="en-US" dirty="0"/>
              <a:t>コントローラのグローバル </a:t>
            </a:r>
            <a:r>
              <a:rPr lang="en-US" altLang="ja-JP" dirty="0"/>
              <a:t>IPv4 </a:t>
            </a:r>
            <a:r>
              <a:rPr lang="ja-JP" altLang="en-US" dirty="0"/>
              <a:t>アドレス</a:t>
            </a:r>
            <a:r>
              <a:rPr lang="en-US" altLang="ja-JP" dirty="0"/>
              <a:t>&gt;:88/admin/</a:t>
            </a:r>
          </a:p>
          <a:p>
            <a:pPr marL="285750" indent="-285750">
              <a:buFont typeface="Arial" panose="020B0604020202020204" pitchFamily="34" charset="0"/>
              <a:buChar char="•"/>
            </a:pPr>
            <a:r>
              <a:rPr lang="en-US" altLang="ja-JP" dirty="0"/>
              <a:t>https://&lt;</a:t>
            </a:r>
            <a:r>
              <a:rPr lang="ja-JP" altLang="en-US" dirty="0"/>
              <a:t>コントローラのグローバル </a:t>
            </a:r>
            <a:r>
              <a:rPr lang="en-US" altLang="ja-JP" dirty="0"/>
              <a:t>IPv4 </a:t>
            </a:r>
            <a:r>
              <a:rPr lang="ja-JP" altLang="en-US" dirty="0"/>
              <a:t>アドレス</a:t>
            </a:r>
            <a:r>
              <a:rPr lang="en-US" altLang="ja-JP" dirty="0"/>
              <a:t>&gt;:8443/admin/   ※ SSL </a:t>
            </a:r>
            <a:r>
              <a:rPr lang="ja-JP" altLang="en-US" dirty="0"/>
              <a:t>の場合、証明書エラーが表示されるが無視をする。</a:t>
            </a:r>
            <a:endParaRPr lang="en-US" altLang="ja-JP" dirty="0"/>
          </a:p>
          <a:p>
            <a:endParaRPr lang="en-US" altLang="ja-JP" dirty="0"/>
          </a:p>
          <a:p>
            <a:r>
              <a:rPr lang="ja-JP" altLang="en-US" dirty="0"/>
              <a:t>以下の </a:t>
            </a:r>
            <a:r>
              <a:rPr lang="en-US" altLang="ja-JP" dirty="0"/>
              <a:t>HTML </a:t>
            </a:r>
            <a:r>
              <a:rPr lang="ja-JP" altLang="en-US" dirty="0"/>
              <a:t>ログイン画面が表示されるので、</a:t>
            </a:r>
            <a:endParaRPr lang="en-US" altLang="ja-JP" dirty="0"/>
          </a:p>
          <a:p>
            <a:pPr marL="285750" indent="-285750">
              <a:buFont typeface="Arial" panose="020B0604020202020204" pitchFamily="34" charset="0"/>
              <a:buChar char="•"/>
            </a:pPr>
            <a:r>
              <a:rPr lang="ja-JP" altLang="en-US" dirty="0"/>
              <a:t>ユーザー名</a:t>
            </a:r>
            <a:r>
              <a:rPr lang="en-US" altLang="ja-JP" dirty="0"/>
              <a:t>: admin</a:t>
            </a:r>
          </a:p>
          <a:p>
            <a:pPr marL="285750" indent="-285750">
              <a:buFont typeface="Arial" panose="020B0604020202020204" pitchFamily="34" charset="0"/>
              <a:buChar char="•"/>
            </a:pPr>
            <a:r>
              <a:rPr lang="ja-JP" altLang="en-US" dirty="0"/>
              <a:t>パスワード</a:t>
            </a:r>
            <a:r>
              <a:rPr lang="en-US" altLang="ja-JP" dirty="0"/>
              <a:t>: </a:t>
            </a:r>
            <a:r>
              <a:rPr lang="en-US" altLang="ja-JP" dirty="0" err="1"/>
              <a:t>ipantt</a:t>
            </a:r>
            <a:r>
              <a:rPr lang="en-US" altLang="ja-JP" dirty="0"/>
              <a:t>  (</a:t>
            </a:r>
            <a:r>
              <a:rPr lang="ja-JP" altLang="en-US" dirty="0"/>
              <a:t>初期パスワード</a:t>
            </a:r>
            <a:r>
              <a:rPr lang="en-US" altLang="ja-JP" dirty="0"/>
              <a:t>)</a:t>
            </a:r>
          </a:p>
          <a:p>
            <a:r>
              <a:rPr lang="ja-JP" altLang="en-US" dirty="0"/>
              <a:t>でログインする。</a:t>
            </a:r>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30724257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6. </a:t>
            </a:r>
            <a:r>
              <a:rPr kumimoji="1" lang="ja-JP" altLang="en-US" dirty="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a:t>「ゲートウェイ一覧」には、まだ何もないはずである。</a:t>
            </a:r>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a:t>「設定変数一覧」は、前のステップで </a:t>
            </a:r>
            <a:r>
              <a:rPr kumimoji="1" lang="en-US" altLang="ja-JP" dirty="0"/>
              <a:t>DB </a:t>
            </a:r>
            <a:r>
              <a:rPr kumimoji="1" lang="ja-JP" altLang="en-US" dirty="0"/>
              <a:t>上の「</a:t>
            </a:r>
            <a:r>
              <a:rPr kumimoji="1" lang="en-US" altLang="ja-JP" dirty="0"/>
              <a:t>VAR</a:t>
            </a:r>
            <a:r>
              <a:rPr kumimoji="1" lang="ja-JP" altLang="en-US" dirty="0"/>
              <a:t>」テーブルを表示した際の内容と同じものが表示される。</a:t>
            </a:r>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a:t>「稼働ステータス」には、稼働中のコントローラの内部状態、</a:t>
            </a:r>
            <a:r>
              <a:rPr kumimoji="1" lang="en-US" altLang="ja-JP" sz="1400" dirty="0"/>
              <a:t>CPU </a:t>
            </a:r>
            <a:r>
              <a:rPr kumimoji="1" lang="ja-JP" altLang="en-US" sz="1400" dirty="0" err="1"/>
              <a:t>やメ</a:t>
            </a:r>
            <a:r>
              <a:rPr kumimoji="1" lang="ja-JP" altLang="en-US" sz="1400" dirty="0"/>
              <a:t>モリの使用量など役立つ情報が色々表示される。「</a:t>
            </a:r>
            <a:r>
              <a:rPr lang="en-US" altLang="ja-JP" sz="1400" dirty="0" err="1"/>
              <a:t>Sys_Thin_IsDatabaseConnected</a:t>
            </a:r>
            <a:r>
              <a:rPr lang="ja-JP" altLang="en-US" sz="1400" dirty="0"/>
              <a:t>」が「</a:t>
            </a:r>
            <a:r>
              <a:rPr lang="en-US" altLang="ja-JP" sz="1400" dirty="0"/>
              <a:t>1</a:t>
            </a:r>
            <a:r>
              <a:rPr lang="ja-JP" altLang="en-US" sz="1400" dirty="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仮想ファイルブラウザ」は、なかなか興味深い。ここでは、コントローラのフォルダ上の物理ファイルに容易にアクセスできる。</a:t>
            </a:r>
          </a:p>
          <a:p>
            <a:r>
              <a:rPr kumimoji="1" lang="ja-JP" altLang="en-US" dirty="0"/>
              <a:t>たとえば、「</a:t>
            </a:r>
            <a:r>
              <a:rPr kumimoji="1" lang="en-US" altLang="ja-JP" dirty="0"/>
              <a:t>Log/</a:t>
            </a:r>
            <a:r>
              <a:rPr kumimoji="1" lang="ja-JP" altLang="en-US" dirty="0"/>
              <a:t>」フォルダを開くことにより、最近のログファイルの内容をリアルタイムに </a:t>
            </a:r>
            <a:r>
              <a:rPr kumimoji="1" lang="en-US" altLang="ja-JP" dirty="0"/>
              <a:t>Web </a:t>
            </a:r>
            <a:r>
              <a:rPr kumimoji="1" lang="ja-JP" altLang="en-US" dirty="0"/>
              <a:t>ブラウザで確認することができる。</a:t>
            </a:r>
          </a:p>
          <a:p>
            <a:r>
              <a:rPr kumimoji="1" lang="ja-JP" altLang="en-US" dirty="0"/>
              <a:t>すなわち、コントローラで何らかの問題が発生している場合のログの確認は、ほぼこの </a:t>
            </a:r>
            <a:r>
              <a:rPr kumimoji="1" lang="en-US" altLang="ja-JP" dirty="0"/>
              <a:t>HTML </a:t>
            </a:r>
            <a:r>
              <a:rPr kumimoji="1" lang="ja-JP" altLang="en-US" dirty="0"/>
              <a:t>ページで快適に行なうことが可能である。</a:t>
            </a:r>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538414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7. </a:t>
            </a:r>
            <a:r>
              <a:rPr lang="ja-JP" altLang="en-US" dirty="0"/>
              <a:t>サービスポートへのアクセスを行ない、コントローラとしての機能が正常に動作していることを確認する。</a:t>
            </a:r>
            <a:endParaRPr lang="en-US" altLang="ja-JP" dirty="0"/>
          </a:p>
          <a:p>
            <a:r>
              <a:rPr lang="ja-JP" altLang="en-US" dirty="0"/>
              <a:t>以下の  </a:t>
            </a:r>
            <a:r>
              <a:rPr lang="en-US" altLang="ja-JP" dirty="0"/>
              <a:t>URL </a:t>
            </a:r>
            <a:r>
              <a:rPr lang="ja-JP" altLang="en-US" dirty="0"/>
              <a:t>に接続する。</a:t>
            </a:r>
            <a:endParaRPr lang="en-US" altLang="ja-JP" dirty="0"/>
          </a:p>
          <a:p>
            <a:pPr marL="285750" indent="-285750">
              <a:buFont typeface="Arial" panose="020B0604020202020204" pitchFamily="34" charset="0"/>
              <a:buChar char="•"/>
            </a:pPr>
            <a:r>
              <a:rPr lang="en-US" altLang="ja-JP" dirty="0"/>
              <a:t>https://&lt;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a:t>/  ※ </a:t>
            </a:r>
            <a:r>
              <a:rPr lang="ja-JP" altLang="en-US" dirty="0"/>
              <a:t>証明書エラーが表示されるが無視をする。</a:t>
            </a:r>
            <a:endParaRPr lang="en-US" altLang="ja-JP" dirty="0"/>
          </a:p>
          <a:p>
            <a:r>
              <a:rPr lang="en-US" altLang="ja-JP" dirty="0"/>
              <a:t>      ※</a:t>
            </a:r>
            <a:r>
              <a:rPr lang="ja-JP" altLang="en-US" dirty="0"/>
              <a:t> </a:t>
            </a:r>
            <a:r>
              <a:rPr lang="en-US" altLang="ja-JP" dirty="0"/>
              <a:t>URL </a:t>
            </a:r>
            <a:r>
              <a:rPr lang="ja-JP" altLang="en-US" dirty="0"/>
              <a:t>の最後の「</a:t>
            </a:r>
            <a:r>
              <a:rPr lang="en-US" altLang="ja-JP" dirty="0"/>
              <a:t>/</a:t>
            </a:r>
            <a:r>
              <a:rPr lang="ja-JP" altLang="en-US" dirty="0"/>
              <a:t>」の入力を忘れないようにする。</a:t>
            </a:r>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a:t>“PACK”</a:t>
            </a:r>
            <a:r>
              <a:rPr kumimoji="1" lang="ja-JP" altLang="en-US" dirty="0"/>
              <a:t> で始まる </a:t>
            </a:r>
            <a:r>
              <a:rPr kumimoji="1" lang="en-US" altLang="ja-JP" dirty="0"/>
              <a:t>1</a:t>
            </a:r>
            <a:r>
              <a:rPr kumimoji="1" lang="ja-JP" altLang="en-US" dirty="0"/>
              <a:t> ～ </a:t>
            </a:r>
            <a:r>
              <a:rPr kumimoji="1" lang="en-US" altLang="ja-JP" dirty="0"/>
              <a:t>2 </a:t>
            </a:r>
            <a:r>
              <a:rPr kumimoji="1" lang="ja-JP" altLang="en-US" dirty="0"/>
              <a:t>行程度の文字列が表示されれば、問題なく稼働している。</a:t>
            </a:r>
          </a:p>
        </p:txBody>
      </p:sp>
    </p:spTree>
    <p:extLst>
      <p:ext uri="{BB962C8B-B14F-4D97-AF65-F5344CB8AC3E}">
        <p14:creationId xmlns:p14="http://schemas.microsoft.com/office/powerpoint/2010/main" val="9908828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4524315"/>
          </a:xfrm>
          <a:prstGeom prst="rect">
            <a:avLst/>
          </a:prstGeom>
          <a:solidFill>
            <a:srgbClr val="FFFFCC"/>
          </a:solidFill>
          <a:ln w="19050">
            <a:solidFill>
              <a:schemeClr val="tx1"/>
            </a:solidFill>
          </a:ln>
        </p:spPr>
        <p:txBody>
          <a:bodyPr wrap="square" rtlCol="0">
            <a:spAutoFit/>
          </a:bodyPr>
          <a:lstStyle/>
          <a:p>
            <a:r>
              <a:rPr kumimoji="1" lang="en-US" altLang="ja-JP" dirty="0"/>
              <a:t>8. Windows </a:t>
            </a:r>
            <a:r>
              <a:rPr kumimoji="1" lang="ja-JP" altLang="en-US" dirty="0"/>
              <a:t>サーバーを再起動し、再起動後も、サービスが正しく立ち上がって稼働することを確認する。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mj-lt"/>
              <a:buAutoNum type="arabicPeriod"/>
            </a:pPr>
            <a:r>
              <a:rPr lang="ja-JP" altLang="en-US" dirty="0"/>
              <a:t>以下の管理用画面にアクセスできること。</a:t>
            </a:r>
            <a:br>
              <a:rPr lang="en-US" altLang="ja-JP" dirty="0"/>
            </a:br>
            <a:r>
              <a:rPr lang="en-US" altLang="ja-JP" dirty="0"/>
              <a:t>http://&lt;</a:t>
            </a:r>
            <a:r>
              <a:rPr lang="ja-JP" altLang="en-US" dirty="0"/>
              <a:t>コントローラのグローバル </a:t>
            </a:r>
            <a:r>
              <a:rPr lang="en-US" altLang="ja-JP" dirty="0"/>
              <a:t>IPv4 </a:t>
            </a:r>
            <a:r>
              <a:rPr lang="ja-JP" altLang="en-US" dirty="0"/>
              <a:t>アドレス</a:t>
            </a:r>
            <a:r>
              <a:rPr lang="en-US" altLang="ja-JP" dirty="0"/>
              <a:t>&gt;:88/admin/</a:t>
            </a:r>
            <a:br>
              <a:rPr lang="en-US" altLang="ja-JP" dirty="0"/>
            </a:br>
            <a:r>
              <a:rPr lang="en-US" altLang="ja-JP" dirty="0"/>
              <a:t>https://&lt;</a:t>
            </a:r>
            <a:r>
              <a:rPr lang="ja-JP" altLang="en-US" dirty="0"/>
              <a:t>コントローラのグローバル </a:t>
            </a:r>
            <a:r>
              <a:rPr lang="en-US" altLang="ja-JP" dirty="0"/>
              <a:t>IPv4 </a:t>
            </a:r>
            <a:r>
              <a:rPr lang="ja-JP" altLang="en-US" dirty="0"/>
              <a:t>アドレス</a:t>
            </a:r>
            <a:r>
              <a:rPr lang="en-US" altLang="ja-JP" dirty="0"/>
              <a:t>&gt;:8443/admin/ </a:t>
            </a:r>
            <a:br>
              <a:rPr lang="en-US" altLang="ja-JP" dirty="0"/>
            </a:br>
            <a:endParaRPr lang="en-US" altLang="ja-JP" dirty="0"/>
          </a:p>
          <a:p>
            <a:pPr marL="342900" indent="-342900">
              <a:buFont typeface="+mj-lt"/>
              <a:buAutoNum type="arabicPeriod"/>
            </a:pPr>
            <a:r>
              <a:rPr lang="ja-JP" altLang="en-US" dirty="0"/>
              <a:t>管理用画面にアクセス後、「稼働ステータス」に、稼働中のコントローラの内部状態、</a:t>
            </a:r>
            <a:r>
              <a:rPr lang="en-US" altLang="ja-JP" dirty="0"/>
              <a:t>CPU </a:t>
            </a:r>
            <a:r>
              <a:rPr lang="ja-JP" altLang="en-US" dirty="0" err="1"/>
              <a:t>やメ</a:t>
            </a:r>
            <a:r>
              <a:rPr lang="ja-JP" altLang="en-US" dirty="0"/>
              <a:t>モリの使用量など役立つ情報が色々表示されており、「</a:t>
            </a:r>
            <a:r>
              <a:rPr lang="en-US" altLang="ja-JP" dirty="0" err="1"/>
              <a:t>Sys_Thin_IsDatabaseConnected</a:t>
            </a:r>
            <a:r>
              <a:rPr lang="ja-JP" altLang="en-US" dirty="0"/>
              <a:t>」が「</a:t>
            </a:r>
            <a:r>
              <a:rPr lang="en-US" altLang="ja-JP" dirty="0"/>
              <a:t>1</a:t>
            </a:r>
            <a:r>
              <a:rPr lang="ja-JP" altLang="en-US" dirty="0"/>
              <a:t>」になっていること。</a:t>
            </a:r>
            <a:br>
              <a:rPr lang="en-US" altLang="ja-JP" dirty="0"/>
            </a:br>
            <a:r>
              <a:rPr lang="en-US" altLang="ja-JP" dirty="0"/>
              <a:t>※ SQL Server </a:t>
            </a:r>
            <a:r>
              <a:rPr lang="ja-JP" altLang="en-US" dirty="0" err="1"/>
              <a:t>への</a:t>
            </a:r>
            <a:r>
              <a:rPr lang="ja-JP" altLang="en-US" dirty="0"/>
              <a:t>接続に失敗している場合、「</a:t>
            </a:r>
            <a:r>
              <a:rPr lang="en-US" altLang="ja-JP" dirty="0"/>
              <a:t>0</a:t>
            </a:r>
            <a:r>
              <a:rPr lang="ja-JP" altLang="en-US" dirty="0"/>
              <a:t>」となる。</a:t>
            </a:r>
            <a:br>
              <a:rPr lang="en-US" altLang="ja-JP" dirty="0"/>
            </a:br>
            <a:endParaRPr lang="ja-JP" altLang="en-US" dirty="0"/>
          </a:p>
          <a:p>
            <a:pPr marL="342900" indent="-342900">
              <a:buFont typeface="+mj-lt"/>
              <a:buAutoNum type="arabicPeriod"/>
            </a:pPr>
            <a:r>
              <a:rPr lang="ja-JP" altLang="en-US" dirty="0"/>
              <a:t>以下のサービスポートにアクセスできること。</a:t>
            </a:r>
            <a:br>
              <a:rPr lang="en-US" altLang="ja-JP" dirty="0"/>
            </a:br>
            <a:r>
              <a:rPr lang="en-US" altLang="ja-JP" dirty="0"/>
              <a:t>https://&lt;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a:t>/</a:t>
            </a:r>
            <a:br>
              <a:rPr lang="en-US" altLang="ja-JP" dirty="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br>
              <a:rPr lang="en-US" altLang="ja-JP" dirty="0"/>
            </a:br>
            <a:endParaRPr lang="ja-JP" altLang="en-US" dirty="0"/>
          </a:p>
        </p:txBody>
      </p:sp>
    </p:spTree>
    <p:extLst>
      <p:ext uri="{BB962C8B-B14F-4D97-AF65-F5344CB8AC3E}">
        <p14:creationId xmlns:p14="http://schemas.microsoft.com/office/powerpoint/2010/main" val="40507970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a:t>コントローラはデーモン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3-6. </a:t>
            </a:r>
            <a:r>
              <a:rPr lang="ja-JP" altLang="en-US" dirty="0"/>
              <a:t>コントローラデーモンの停止 </a:t>
            </a:r>
            <a:r>
              <a:rPr lang="en-US" altLang="ja-JP" dirty="0"/>
              <a:t>/ </a:t>
            </a:r>
            <a:r>
              <a:rPr lang="ja-JP" altLang="en-US" dirty="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0" name="テキスト ボックス 9"/>
          <p:cNvSpPr txBox="1"/>
          <p:nvPr/>
        </p:nvSpPr>
        <p:spPr>
          <a:xfrm>
            <a:off x="939712" y="4291790"/>
            <a:ext cx="10616411" cy="646331"/>
          </a:xfrm>
          <a:prstGeom prst="rect">
            <a:avLst/>
          </a:prstGeom>
          <a:noFill/>
          <a:ln w="19050">
            <a:noFill/>
          </a:ln>
        </p:spPr>
        <p:txBody>
          <a:bodyPr wrap="square" rtlCol="0">
            <a:spAutoFit/>
          </a:bodyPr>
          <a:lstStyle/>
          <a:p>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IPA.App.ThinControllerApp</a:t>
            </a:r>
            <a:r>
              <a:rPr lang="ja-JP" altLang="en-US" dirty="0"/>
              <a:t>」サービスがインストールされている。「</a:t>
            </a:r>
            <a:r>
              <a:rPr lang="en-US" altLang="ja-JP" dirty="0"/>
              <a:t>Status</a:t>
            </a:r>
            <a:r>
              <a:rPr lang="ja-JP" altLang="en-US" dirty="0"/>
              <a:t>」が「</a:t>
            </a:r>
            <a:r>
              <a:rPr lang="en-US" altLang="ja-JP" dirty="0"/>
              <a:t>Running</a:t>
            </a:r>
            <a:r>
              <a:rPr lang="ja-JP" altLang="en-US" dirty="0"/>
              <a:t>」</a:t>
            </a:r>
            <a:r>
              <a:rPr lang="ja-JP" altLang="en-US" dirty="0" err="1"/>
              <a:t>か</a:t>
            </a:r>
            <a:r>
              <a:rPr lang="ja-JP" altLang="en-US" dirty="0"/>
              <a:t>否かを確認する。</a:t>
            </a:r>
          </a:p>
        </p:txBody>
      </p:sp>
      <p:pic>
        <p:nvPicPr>
          <p:cNvPr id="11" name="図 10"/>
          <p:cNvPicPr>
            <a:picLocks noChangeAspect="1"/>
          </p:cNvPicPr>
          <p:nvPr/>
        </p:nvPicPr>
        <p:blipFill>
          <a:blip r:embed="rId2"/>
          <a:stretch>
            <a:fillRect/>
          </a:stretch>
        </p:blipFill>
        <p:spPr>
          <a:xfrm>
            <a:off x="4165379" y="4991814"/>
            <a:ext cx="5293931" cy="1748305"/>
          </a:xfrm>
          <a:prstGeom prst="rect">
            <a:avLst/>
          </a:prstGeom>
        </p:spPr>
      </p:pic>
      <p:sp>
        <p:nvSpPr>
          <p:cNvPr id="12" name="正方形/長方形 11"/>
          <p:cNvSpPr/>
          <p:nvPr/>
        </p:nvSpPr>
        <p:spPr>
          <a:xfrm>
            <a:off x="5752496" y="5620408"/>
            <a:ext cx="3454565" cy="3031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66843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pPr marL="514350" indent="-514350">
              <a:buFont typeface="+mj-lt"/>
              <a:buAutoNum type="arabicPeriod"/>
            </a:pPr>
            <a:r>
              <a:rPr kumimoji="1" lang="ja-JP" altLang="en-US" sz="2400" dirty="0"/>
              <a:t>利用しようとする各 </a:t>
            </a:r>
            <a:r>
              <a:rPr kumimoji="1" lang="en-US" altLang="ja-JP" sz="2400" dirty="0"/>
              <a:t>OS </a:t>
            </a:r>
            <a:r>
              <a:rPr kumimoji="1" lang="ja-JP" altLang="en-US" sz="2400" dirty="0"/>
              <a:t>の管理者としての知識。</a:t>
            </a:r>
            <a:endParaRPr kumimoji="1" lang="en-US" altLang="ja-JP" sz="2400" dirty="0"/>
          </a:p>
          <a:p>
            <a:pPr marL="514350" indent="-514350">
              <a:buFont typeface="+mj-lt"/>
              <a:buAutoNum type="arabicPeriod"/>
            </a:pPr>
            <a:r>
              <a:rPr lang="en-US" altLang="ja-JP" sz="2400" dirty="0"/>
              <a:t>TCP/IP </a:t>
            </a:r>
            <a:r>
              <a:rPr lang="ja-JP" altLang="en-US" sz="2400" dirty="0"/>
              <a:t>に関する知識。</a:t>
            </a:r>
            <a:endParaRPr lang="en-US" altLang="ja-JP" sz="2400" dirty="0"/>
          </a:p>
          <a:p>
            <a:pPr marL="514350" indent="-514350">
              <a:buFont typeface="+mj-lt"/>
              <a:buAutoNum type="arabicPeriod"/>
            </a:pPr>
            <a:r>
              <a:rPr kumimoji="1" lang="en-US" altLang="ja-JP" sz="2400" dirty="0"/>
              <a:t>SSH </a:t>
            </a:r>
            <a:r>
              <a:rPr kumimoji="1" lang="ja-JP" altLang="en-US" sz="2400" dirty="0"/>
              <a:t>クライアント および</a:t>
            </a:r>
            <a:r>
              <a:rPr kumimoji="1" lang="en-US" altLang="ja-JP" sz="2400" dirty="0"/>
              <a:t>/</a:t>
            </a:r>
            <a:r>
              <a:rPr kumimoji="1" lang="ja-JP" altLang="en-US" sz="2400" dirty="0"/>
              <a:t>または </a:t>
            </a:r>
            <a:r>
              <a:rPr kumimoji="1" lang="en-US" altLang="ja-JP" sz="2400" dirty="0"/>
              <a:t>Windows Remote Desktop (RDP) </a:t>
            </a:r>
            <a:r>
              <a:rPr kumimoji="1" lang="ja-JP" altLang="en-US" sz="2400" dirty="0"/>
              <a:t>クライアントの使い方。</a:t>
            </a:r>
            <a:endParaRPr kumimoji="1" lang="en-US" altLang="ja-JP" sz="2400" dirty="0"/>
          </a:p>
          <a:p>
            <a:pPr marL="514350" indent="-514350">
              <a:buFont typeface="+mj-lt"/>
              <a:buAutoNum type="arabicPeriod"/>
            </a:pPr>
            <a:r>
              <a:rPr lang="ja-JP" altLang="en-US" sz="2400" dirty="0"/>
              <a:t>一般的な </a:t>
            </a:r>
            <a:r>
              <a:rPr lang="en-US" altLang="ja-JP" sz="2400" dirty="0"/>
              <a:t>JSON </a:t>
            </a:r>
            <a:r>
              <a:rPr lang="ja-JP" altLang="en-US" sz="2400" dirty="0"/>
              <a:t>形式の設定ファイルの表記方法、読み書き方法。</a:t>
            </a:r>
            <a:endParaRPr lang="en-US" altLang="ja-JP" sz="2400" dirty="0"/>
          </a:p>
          <a:p>
            <a:pPr marL="514350" indent="-514350">
              <a:buFont typeface="+mj-lt"/>
              <a:buAutoNum type="arabicPeriod"/>
            </a:pPr>
            <a:r>
              <a:rPr kumimoji="1" lang="ja-JP" altLang="en-US" sz="2400" dirty="0"/>
              <a:t>基本的な </a:t>
            </a:r>
            <a:r>
              <a:rPr kumimoji="1" lang="en-US" altLang="ja-JP" sz="2400" dirty="0"/>
              <a:t>HTTPS </a:t>
            </a:r>
            <a:r>
              <a:rPr kumimoji="1" lang="ja-JP" altLang="en-US" sz="2400" dirty="0"/>
              <a:t>や </a:t>
            </a:r>
            <a:r>
              <a:rPr kumimoji="1" lang="en-US" altLang="ja-JP" sz="2400" dirty="0"/>
              <a:t>SSL </a:t>
            </a:r>
            <a:r>
              <a:rPr kumimoji="1" lang="ja-JP" altLang="en-US" sz="2400" dirty="0"/>
              <a:t>に関するセキュリティ知識や、一般的な証明書 </a:t>
            </a:r>
            <a:r>
              <a:rPr kumimoji="1" lang="en-US" altLang="ja-JP" sz="2400" dirty="0"/>
              <a:t>/ CA </a:t>
            </a:r>
            <a:r>
              <a:rPr kumimoji="1" lang="ja-JP" altLang="en-US" sz="2400" dirty="0"/>
              <a:t>の知識。</a:t>
            </a:r>
            <a:endParaRPr kumimoji="1" lang="en-US" altLang="ja-JP" sz="2400" dirty="0"/>
          </a:p>
          <a:p>
            <a:pPr marL="514350" indent="-514350">
              <a:buFont typeface="+mj-lt"/>
              <a:buAutoNum type="arabicPeriod"/>
            </a:pPr>
            <a:r>
              <a:rPr lang="en-US" altLang="ja-JP" sz="2400" dirty="0" err="1"/>
              <a:t>git</a:t>
            </a:r>
            <a:r>
              <a:rPr lang="en-US" altLang="ja-JP" sz="2400" dirty="0"/>
              <a:t> </a:t>
            </a:r>
            <a:r>
              <a:rPr lang="ja-JP" altLang="en-US" sz="2400" dirty="0"/>
              <a:t>コマンドの使い方。</a:t>
            </a:r>
            <a:br>
              <a:rPr lang="en-US" altLang="ja-JP" sz="2400" dirty="0"/>
            </a:br>
            <a:r>
              <a:rPr lang="en-US" altLang="ja-JP" sz="2400" dirty="0"/>
              <a:t>(</a:t>
            </a:r>
            <a:r>
              <a:rPr lang="ja-JP" altLang="en-US" sz="2400" dirty="0"/>
              <a:t>ただし、本ドキュメントの構築手順を実施する分には </a:t>
            </a:r>
            <a:r>
              <a:rPr lang="en-US" altLang="ja-JP" sz="2400" dirty="0" err="1"/>
              <a:t>git</a:t>
            </a:r>
            <a:r>
              <a:rPr lang="en-US" altLang="ja-JP" sz="2400" dirty="0"/>
              <a:t> </a:t>
            </a:r>
            <a:r>
              <a:rPr lang="ja-JP" altLang="en-US" sz="2400" dirty="0" err="1"/>
              <a:t>に精</a:t>
            </a:r>
            <a:r>
              <a:rPr lang="ja-JP" altLang="en-US" sz="2400" dirty="0"/>
              <a:t>通している必要はない。</a:t>
            </a:r>
            <a:r>
              <a:rPr lang="en-US" altLang="ja-JP" sz="2400" dirty="0"/>
              <a:t>)</a:t>
            </a:r>
          </a:p>
          <a:p>
            <a:pPr marL="514350" indent="-514350">
              <a:buFont typeface="+mj-lt"/>
              <a:buAutoNum type="arabicPeriod"/>
            </a:pPr>
            <a:r>
              <a:rPr kumimoji="1" lang="en-US" altLang="ja-JP" sz="2400" dirty="0"/>
              <a:t>AWS </a:t>
            </a:r>
            <a:r>
              <a:rPr kumimoji="1" lang="ja-JP" altLang="en-US" sz="2400" dirty="0"/>
              <a:t>の使い方。</a:t>
            </a:r>
            <a:r>
              <a:rPr kumimoji="1" lang="en-US" altLang="ja-JP" sz="2400" dirty="0"/>
              <a:t>(</a:t>
            </a:r>
            <a:r>
              <a:rPr kumimoji="1" lang="ja-JP" altLang="en-US" sz="2400" dirty="0"/>
              <a:t>本マニュアルの例のとおり </a:t>
            </a:r>
            <a:r>
              <a:rPr kumimoji="1" lang="en-US" altLang="ja-JP" sz="2400" dirty="0"/>
              <a:t>AWS </a:t>
            </a:r>
            <a:r>
              <a:rPr kumimoji="1" lang="ja-JP" altLang="en-US" sz="2400" dirty="0"/>
              <a:t>を利用してシステムを構築してみる場合</a:t>
            </a:r>
            <a:r>
              <a:rPr kumimoji="1" lang="en-US" altLang="ja-JP" sz="2400" dirty="0"/>
              <a:t>)</a:t>
            </a:r>
          </a:p>
          <a:p>
            <a:pPr marL="514350" indent="-514350">
              <a:buFont typeface="+mj-lt"/>
              <a:buAutoNum type="arabicPeriod"/>
            </a:pPr>
            <a:r>
              <a:rPr kumimoji="1" lang="en-US" altLang="ja-JP" sz="2400" dirty="0"/>
              <a:t>SQL Server </a:t>
            </a:r>
            <a:r>
              <a:rPr kumimoji="1" lang="ja-JP" altLang="en-US" sz="2400" dirty="0"/>
              <a:t>のデータベースの内容を操作したい場合は、操作に必要な </a:t>
            </a:r>
            <a:r>
              <a:rPr kumimoji="1" lang="en-US" altLang="ja-JP" sz="2400" dirty="0"/>
              <a:t>SQL Server </a:t>
            </a:r>
            <a:r>
              <a:rPr kumimoji="1" lang="ja-JP" altLang="en-US" sz="2400" dirty="0"/>
              <a:t>の </a:t>
            </a:r>
            <a:r>
              <a:rPr kumimoji="1" lang="en-US" altLang="ja-JP" sz="2400" dirty="0"/>
              <a:t>UI</a:t>
            </a:r>
            <a:r>
              <a:rPr kumimoji="1" lang="ja-JP" altLang="en-US" sz="2400" dirty="0"/>
              <a:t> の操作、および</a:t>
            </a:r>
            <a:r>
              <a:rPr kumimoji="1" lang="en-US" altLang="ja-JP" sz="2400" dirty="0"/>
              <a:t>/</a:t>
            </a:r>
            <a:r>
              <a:rPr kumimoji="1" lang="ja-JP" altLang="en-US" sz="2400" dirty="0"/>
              <a:t>または </a:t>
            </a:r>
            <a:r>
              <a:rPr kumimoji="1" lang="en-US" altLang="ja-JP" sz="2400" dirty="0"/>
              <a:t>SQL </a:t>
            </a:r>
            <a:r>
              <a:rPr kumimoji="1" lang="ja-JP" altLang="en-US" sz="2400" dirty="0"/>
              <a:t>クエリの書き方等の知識。</a:t>
            </a:r>
            <a:endParaRPr kumimoji="1" lang="en-US" altLang="ja-JP" sz="2400" dirty="0"/>
          </a:p>
          <a:p>
            <a:pPr marL="514350" indent="-514350">
              <a:buFont typeface="+mj-lt"/>
              <a:buAutoNum type="arabicPeriod"/>
            </a:pPr>
            <a:r>
              <a:rPr kumimoji="1" lang="ja-JP" altLang="en-US" sz="2400" dirty="0"/>
              <a:t>本ソフトウェアの挙動、画面デザイン、各種の表示文字列等をカスタマイズしたい場合は、</a:t>
            </a:r>
            <a:r>
              <a:rPr kumimoji="1" lang="en-US" altLang="ja-JP" sz="2400" dirty="0"/>
              <a:t>Win32 </a:t>
            </a:r>
            <a:r>
              <a:rPr kumimoji="1" lang="ja-JP" altLang="en-US" sz="2400" dirty="0"/>
              <a:t>リソースエディタ、</a:t>
            </a:r>
            <a:r>
              <a:rPr kumimoji="1" lang="en-US" altLang="ja-JP" sz="2400" dirty="0"/>
              <a:t>HTML</a:t>
            </a:r>
            <a:r>
              <a:rPr kumimoji="1" lang="ja-JP" altLang="en-US" sz="2400" dirty="0" err="1"/>
              <a:t>、</a:t>
            </a:r>
            <a:r>
              <a:rPr kumimoji="1" lang="en-US" altLang="ja-JP" sz="2400" dirty="0"/>
              <a:t>CSS</a:t>
            </a:r>
            <a:r>
              <a:rPr kumimoji="1" lang="ja-JP" altLang="en-US" sz="2400" dirty="0" err="1"/>
              <a:t>、</a:t>
            </a:r>
            <a:r>
              <a:rPr kumimoji="1" lang="en-US" altLang="ja-JP" sz="2400" dirty="0"/>
              <a:t>MVC (Model-View-Controller)</a:t>
            </a:r>
            <a:r>
              <a:rPr kumimoji="1" lang="ja-JP" altLang="en-US" sz="2400" dirty="0" err="1"/>
              <a:t>、</a:t>
            </a:r>
            <a:r>
              <a:rPr kumimoji="1" lang="en-US" altLang="ja-JP" sz="2400" dirty="0"/>
              <a:t>C</a:t>
            </a:r>
            <a:r>
              <a:rPr kumimoji="1" lang="ja-JP" altLang="en-US" sz="2400" dirty="0" err="1"/>
              <a:t>、</a:t>
            </a:r>
            <a:r>
              <a:rPr kumimoji="1" lang="en-US" altLang="ja-JP" sz="2400" dirty="0"/>
              <a:t>C#</a:t>
            </a:r>
            <a:r>
              <a:rPr kumimoji="1" lang="ja-JP" altLang="en-US" sz="2400" dirty="0" err="1"/>
              <a:t>、</a:t>
            </a:r>
            <a:r>
              <a:rPr kumimoji="1" lang="en-US" altLang="ja-JP" sz="2400" dirty="0"/>
              <a:t>.NET</a:t>
            </a:r>
            <a:r>
              <a:rPr kumimoji="1" lang="ja-JP" altLang="en-US" sz="2400" dirty="0" err="1"/>
              <a:t>、</a:t>
            </a:r>
            <a:r>
              <a:rPr kumimoji="1" lang="en-US" altLang="ja-JP" sz="2400" dirty="0"/>
              <a:t>JavaScript</a:t>
            </a:r>
            <a:r>
              <a:rPr kumimoji="1" lang="ja-JP" altLang="en-US" sz="2400" dirty="0" err="1"/>
              <a:t>、</a:t>
            </a:r>
            <a:r>
              <a:rPr kumimoji="1" lang="en-US" altLang="ja-JP" sz="2400" dirty="0" err="1"/>
              <a:t>TypeScript</a:t>
            </a:r>
            <a:r>
              <a:rPr kumimoji="1" lang="ja-JP" altLang="en-US" sz="2400" dirty="0" err="1"/>
              <a:t>、</a:t>
            </a:r>
            <a:r>
              <a:rPr kumimoji="1" lang="en-US" altLang="ja-JP" sz="2400" dirty="0" err="1"/>
              <a:t>WebPack</a:t>
            </a:r>
            <a:r>
              <a:rPr kumimoji="1" lang="ja-JP" altLang="en-US" sz="2400" dirty="0" err="1"/>
              <a:t>、</a:t>
            </a:r>
            <a:r>
              <a:rPr kumimoji="1" lang="en-US" altLang="ja-JP" sz="2400" dirty="0"/>
              <a:t>NPM</a:t>
            </a:r>
            <a:r>
              <a:rPr lang="ja-JP" altLang="en-US" sz="2400" dirty="0"/>
              <a:t> に関する基本的な知識。</a:t>
            </a:r>
            <a:endParaRPr kumimoji="1"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a:t>本ドキュメントの前提知識</a:t>
            </a:r>
          </a:p>
        </p:txBody>
      </p:sp>
    </p:spTree>
    <p:extLst>
      <p:ext uri="{BB962C8B-B14F-4D97-AF65-F5344CB8AC3E}">
        <p14:creationId xmlns:p14="http://schemas.microsoft.com/office/powerpoint/2010/main" val="19197651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60</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a:t>3-7. </a:t>
            </a:r>
            <a:r>
              <a:rPr kumimoji="1" lang="ja-JP" altLang="en-US" dirty="0"/>
              <a:t>将来のコントローラのソースコードの更新手順</a:t>
            </a:r>
          </a:p>
        </p:txBody>
      </p:sp>
      <p:sp>
        <p:nvSpPr>
          <p:cNvPr id="6" name="テキスト ボックス 5"/>
          <p:cNvSpPr txBox="1"/>
          <p:nvPr/>
        </p:nvSpPr>
        <p:spPr>
          <a:xfrm>
            <a:off x="387920" y="1082151"/>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 </a:t>
            </a:r>
            <a:r>
              <a:rPr lang="ja-JP" altLang="en-US" dirty="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403166"/>
            <a:ext cx="11353780" cy="3970318"/>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C:\git\IPA-DN-ThinController-Private\ThinControllerApp\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a:solidFill>
                  <a:schemeClr val="bg1"/>
                </a:solidFill>
                <a:latin typeface="Consolas" panose="020B0609020204030204" pitchFamily="49" charset="0"/>
              </a:rPr>
              <a:t>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beta8preview8</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dotnet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038882"/>
            <a:ext cx="11648570" cy="369332"/>
          </a:xfrm>
          <a:prstGeom prst="rect">
            <a:avLst/>
          </a:prstGeom>
          <a:noFill/>
        </p:spPr>
        <p:txBody>
          <a:bodyPr wrap="square" rtlCol="0">
            <a:spAutoFit/>
          </a:bodyPr>
          <a:lstStyle/>
          <a:p>
            <a:r>
              <a:rPr lang="en-US" altLang="ja-JP" dirty="0"/>
              <a:t>2. </a:t>
            </a:r>
            <a:r>
              <a:rPr lang="ja-JP" altLang="en-US" dirty="0"/>
              <a:t>以下の方法でアップデートする。なお、より新しい </a:t>
            </a:r>
            <a:r>
              <a:rPr lang="en-US" altLang="ja-JP" dirty="0"/>
              <a:t>.NET SDK </a:t>
            </a:r>
            <a:r>
              <a:rPr lang="ja-JP" altLang="en-US" dirty="0"/>
              <a:t>を更新インストールする必要がある場合があることに注意すること。</a:t>
            </a:r>
            <a:endParaRPr kumimoji="1" lang="ja-JP" altLang="en-US" dirty="0"/>
          </a:p>
        </p:txBody>
      </p:sp>
      <p:sp>
        <p:nvSpPr>
          <p:cNvPr id="9" name="テキスト ボックス 8"/>
          <p:cNvSpPr txBox="1"/>
          <p:nvPr/>
        </p:nvSpPr>
        <p:spPr>
          <a:xfrm>
            <a:off x="595125" y="6356350"/>
            <a:ext cx="10987275" cy="584775"/>
          </a:xfrm>
          <a:prstGeom prst="rect">
            <a:avLst/>
          </a:prstGeom>
          <a:noFill/>
        </p:spPr>
        <p:txBody>
          <a:bodyPr wrap="square" rtlCol="0">
            <a:spAutoFit/>
          </a:bodyPr>
          <a:lstStyle/>
          <a:p>
            <a:r>
              <a:rPr lang="en-US" altLang="ja-JP" sz="1600" dirty="0"/>
              <a:t>3. </a:t>
            </a:r>
            <a:r>
              <a:rPr lang="ja-JP" altLang="en-US" sz="1600" dirty="0"/>
              <a:t>正常動作を確認する。万一、バージョンアップ後、何らかの不具合が発生した場合は、原因究明のためにログファイルを収集した上で、ロールバックする。</a:t>
            </a:r>
            <a:endParaRPr kumimoji="1" lang="ja-JP" altLang="en-US" sz="1600" dirty="0"/>
          </a:p>
        </p:txBody>
      </p:sp>
      <p:sp>
        <p:nvSpPr>
          <p:cNvPr id="11" name="テキスト ボックス 10"/>
          <p:cNvSpPr txBox="1"/>
          <p:nvPr/>
        </p:nvSpPr>
        <p:spPr>
          <a:xfrm>
            <a:off x="387920" y="1758168"/>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
        <p:nvSpPr>
          <p:cNvPr id="10" name="テキスト ボックス 9">
            <a:extLst>
              <a:ext uri="{FF2B5EF4-FFF2-40B4-BE49-F238E27FC236}">
                <a16:creationId xmlns:a16="http://schemas.microsoft.com/office/drawing/2014/main" id="{536BAEFC-A451-4493-82CA-F3F1866E6CC5}"/>
              </a:ext>
            </a:extLst>
          </p:cNvPr>
          <p:cNvSpPr txBox="1"/>
          <p:nvPr/>
        </p:nvSpPr>
        <p:spPr>
          <a:xfrm>
            <a:off x="7455877" y="2544680"/>
            <a:ext cx="4580613" cy="1061829"/>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900" dirty="0"/>
              <a:t>※ PDF </a:t>
            </a:r>
            <a:r>
              <a:rPr lang="ja-JP" altLang="en-US" sz="900" dirty="0"/>
              <a:t>版のマニュアルでは、</a:t>
            </a:r>
            <a:r>
              <a:rPr lang="en-US" altLang="ja-JP" sz="900" dirty="0"/>
              <a:t>PDF </a:t>
            </a:r>
            <a:r>
              <a:rPr lang="ja-JP" altLang="en-US" sz="900" dirty="0"/>
              <a:t>の表示上の都合で、</a:t>
            </a:r>
            <a:r>
              <a:rPr lang="ja-JP" altLang="en-US" sz="900" b="1" dirty="0">
                <a:solidFill>
                  <a:schemeClr val="accent5">
                    <a:lumMod val="75000"/>
                  </a:schemeClr>
                </a:solidFill>
              </a:rPr>
              <a:t>半角バックスラッシュ </a:t>
            </a:r>
            <a:r>
              <a:rPr lang="en-US" altLang="ja-JP" sz="900" b="1" dirty="0">
                <a:solidFill>
                  <a:schemeClr val="accent5">
                    <a:lumMod val="75000"/>
                  </a:schemeClr>
                </a:solidFill>
              </a:rPr>
              <a:t>(</a:t>
            </a:r>
            <a:r>
              <a:rPr lang="ja-JP" altLang="en-US" sz="900" b="1" dirty="0">
                <a:solidFill>
                  <a:schemeClr val="accent5">
                    <a:lumMod val="75000"/>
                  </a:schemeClr>
                </a:solidFill>
              </a:rPr>
              <a:t>日本語環境においては半角円記号</a:t>
            </a:r>
            <a:r>
              <a:rPr lang="en-US" altLang="ja-JP" sz="900" b="1" dirty="0">
                <a:solidFill>
                  <a:schemeClr val="accent5">
                    <a:lumMod val="75000"/>
                  </a:schemeClr>
                </a:solidFill>
              </a:rPr>
              <a:t>) </a:t>
            </a:r>
            <a:r>
              <a:rPr lang="ja-JP" altLang="en-US" sz="900" b="1" dirty="0">
                <a:solidFill>
                  <a:schemeClr val="accent5">
                    <a:lumMod val="75000"/>
                  </a:schemeClr>
                </a:solidFill>
              </a:rPr>
              <a:t>である 「</a:t>
            </a:r>
            <a:r>
              <a:rPr lang="en-US" altLang="ja-JP" sz="900" b="1" dirty="0">
                <a:solidFill>
                  <a:schemeClr val="accent5">
                    <a:lumMod val="75000"/>
                  </a:schemeClr>
                </a:solidFill>
              </a:rPr>
              <a:t>\</a:t>
            </a:r>
            <a:r>
              <a:rPr lang="ja-JP" altLang="en-US" sz="900" b="1" dirty="0">
                <a:solidFill>
                  <a:schemeClr val="accent5">
                    <a:lumMod val="75000"/>
                  </a:schemeClr>
                </a:solidFill>
              </a:rPr>
              <a:t>」 が、特殊 </a:t>
            </a:r>
            <a:r>
              <a:rPr lang="en-US" altLang="ja-JP" sz="900" b="1" dirty="0">
                <a:solidFill>
                  <a:schemeClr val="accent5">
                    <a:lumMod val="75000"/>
                  </a:schemeClr>
                </a:solidFill>
              </a:rPr>
              <a:t>Unicode </a:t>
            </a:r>
            <a:r>
              <a:rPr lang="ja-JP" altLang="en-US" sz="900" b="1" dirty="0">
                <a:solidFill>
                  <a:schemeClr val="accent5">
                    <a:lumMod val="75000"/>
                  </a:schemeClr>
                </a:solidFill>
              </a:rPr>
              <a:t>文字に変換されてしまい</a:t>
            </a:r>
            <a:r>
              <a:rPr lang="ja-JP" altLang="en-US" sz="900" dirty="0"/>
              <a:t>、このコマンドをコピーしてコンソールに貼り付けると、</a:t>
            </a:r>
            <a:r>
              <a:rPr lang="ja-JP" altLang="en-US" sz="900" b="1" dirty="0">
                <a:solidFill>
                  <a:schemeClr val="accent5">
                    <a:lumMod val="75000"/>
                  </a:schemeClr>
                </a:solidFill>
              </a:rPr>
              <a:t>コマンドが正しく入力されないことがある。</a:t>
            </a:r>
            <a:endParaRPr lang="en-US" altLang="ja-JP" sz="900" b="1" dirty="0">
              <a:solidFill>
                <a:schemeClr val="accent5">
                  <a:lumMod val="75000"/>
                </a:schemeClr>
              </a:solidFill>
            </a:endParaRPr>
          </a:p>
          <a:p>
            <a:pPr marL="171450" indent="-171450">
              <a:buFont typeface="Arial" panose="020B0604020202020204" pitchFamily="34" charset="0"/>
              <a:buChar char="•"/>
            </a:pPr>
            <a:r>
              <a:rPr lang="ja-JP" altLang="en-US" sz="900" b="1" dirty="0">
                <a:solidFill>
                  <a:schemeClr val="accent2">
                    <a:lumMod val="75000"/>
                  </a:schemeClr>
                </a:solidFill>
              </a:rPr>
              <a:t>この場合は、一度テキストエディタに貼り付けてから、 「</a:t>
            </a:r>
            <a:r>
              <a:rPr lang="en-US" altLang="ja-JP" sz="900" b="1" dirty="0">
                <a:solidFill>
                  <a:schemeClr val="accent2">
                    <a:lumMod val="75000"/>
                  </a:schemeClr>
                </a:solidFill>
              </a:rPr>
              <a:t>\</a:t>
            </a:r>
            <a:r>
              <a:rPr lang="ja-JP" altLang="en-US" sz="900" b="1" dirty="0">
                <a:solidFill>
                  <a:schemeClr val="accent2">
                    <a:lumMod val="75000"/>
                  </a:schemeClr>
                </a:solidFill>
              </a:rPr>
              <a:t>」  の文字を半角バックスラッシュ </a:t>
            </a:r>
            <a:r>
              <a:rPr lang="en-US" altLang="ja-JP" sz="900" b="1" dirty="0">
                <a:solidFill>
                  <a:schemeClr val="accent2">
                    <a:lumMod val="75000"/>
                  </a:schemeClr>
                </a:solidFill>
              </a:rPr>
              <a:t>(</a:t>
            </a:r>
            <a:r>
              <a:rPr lang="ja-JP" altLang="en-US" sz="900" b="1" dirty="0">
                <a:solidFill>
                  <a:schemeClr val="accent2">
                    <a:lumMod val="75000"/>
                  </a:schemeClr>
                </a:solidFill>
              </a:rPr>
              <a:t>日本語環境においては半角円記号</a:t>
            </a:r>
            <a:r>
              <a:rPr lang="en-US" altLang="ja-JP" sz="900" b="1" dirty="0">
                <a:solidFill>
                  <a:schemeClr val="accent2">
                    <a:lumMod val="75000"/>
                  </a:schemeClr>
                </a:solidFill>
              </a:rPr>
              <a:t>) </a:t>
            </a:r>
            <a:r>
              <a:rPr lang="ja-JP" altLang="en-US" sz="900" b="1" dirty="0">
                <a:solidFill>
                  <a:schemeClr val="accent2">
                    <a:lumMod val="75000"/>
                  </a:schemeClr>
                </a:solidFill>
              </a:rPr>
              <a:t>に置き換えてから、コピー </a:t>
            </a:r>
            <a:r>
              <a:rPr lang="en-US" altLang="ja-JP" sz="900" b="1" dirty="0">
                <a:solidFill>
                  <a:schemeClr val="accent2">
                    <a:lumMod val="75000"/>
                  </a:schemeClr>
                </a:solidFill>
              </a:rPr>
              <a:t>&amp; </a:t>
            </a:r>
            <a:r>
              <a:rPr lang="ja-JP" altLang="en-US" sz="900" b="1" dirty="0">
                <a:solidFill>
                  <a:schemeClr val="accent2">
                    <a:lumMod val="75000"/>
                  </a:schemeClr>
                </a:solidFill>
              </a:rPr>
              <a:t>ペーストすること。</a:t>
            </a:r>
            <a:endParaRPr lang="en-US" altLang="ja-JP" sz="900" b="1" dirty="0">
              <a:solidFill>
                <a:schemeClr val="accent2">
                  <a:lumMod val="75000"/>
                </a:schemeClr>
              </a:solidFill>
            </a:endParaRPr>
          </a:p>
          <a:p>
            <a:pPr marL="171450" indent="-171450">
              <a:buFont typeface="Arial" panose="020B0604020202020204" pitchFamily="34" charset="0"/>
              <a:buChar char="•"/>
            </a:pPr>
            <a:r>
              <a:rPr lang="ja-JP" altLang="en-US" sz="900" b="1" dirty="0">
                <a:solidFill>
                  <a:schemeClr val="accent1">
                    <a:lumMod val="75000"/>
                  </a:schemeClr>
                </a:solidFill>
              </a:rPr>
              <a:t>または、</a:t>
            </a:r>
            <a:r>
              <a:rPr lang="en-US" altLang="ja-JP" sz="900" b="1" dirty="0">
                <a:solidFill>
                  <a:schemeClr val="accent1">
                    <a:lumMod val="75000"/>
                  </a:schemeClr>
                </a:solidFill>
              </a:rPr>
              <a:t>PowerPoint </a:t>
            </a:r>
            <a:r>
              <a:rPr lang="ja-JP" altLang="en-US" sz="900" b="1" dirty="0">
                <a:solidFill>
                  <a:schemeClr val="accent1">
                    <a:lumMod val="75000"/>
                  </a:schemeClr>
                </a:solidFill>
              </a:rPr>
              <a:t>版のマニュアル </a:t>
            </a:r>
            <a:r>
              <a:rPr lang="en-US" altLang="ja-JP" sz="900" b="1" dirty="0">
                <a:solidFill>
                  <a:schemeClr val="accent1">
                    <a:lumMod val="75000"/>
                  </a:schemeClr>
                </a:solidFill>
              </a:rPr>
              <a:t>(PPTX)</a:t>
            </a:r>
            <a:r>
              <a:rPr lang="ja-JP" altLang="en-US" sz="900" b="1" dirty="0">
                <a:solidFill>
                  <a:schemeClr val="accent1">
                    <a:lumMod val="75000"/>
                  </a:schemeClr>
                </a:solidFill>
              </a:rPr>
              <a:t> を </a:t>
            </a:r>
            <a:r>
              <a:rPr lang="en-US" altLang="ja-JP" sz="900" b="1" dirty="0">
                <a:solidFill>
                  <a:schemeClr val="accent1">
                    <a:lumMod val="75000"/>
                  </a:schemeClr>
                </a:solidFill>
              </a:rPr>
              <a:t>PowerPoint </a:t>
            </a:r>
            <a:r>
              <a:rPr lang="ja-JP" altLang="en-US" sz="900" b="1" dirty="0">
                <a:solidFill>
                  <a:schemeClr val="accent1">
                    <a:lumMod val="75000"/>
                  </a:schemeClr>
                </a:solidFill>
              </a:rPr>
              <a:t>で開いてコピー </a:t>
            </a:r>
            <a:r>
              <a:rPr lang="en-US" altLang="ja-JP" sz="900" b="1" dirty="0">
                <a:solidFill>
                  <a:schemeClr val="accent1">
                    <a:lumMod val="75000"/>
                  </a:schemeClr>
                </a:solidFill>
              </a:rPr>
              <a:t>&amp; </a:t>
            </a:r>
            <a:r>
              <a:rPr lang="ja-JP" altLang="en-US" sz="900" b="1" dirty="0">
                <a:solidFill>
                  <a:schemeClr val="accent1">
                    <a:lumMod val="75000"/>
                  </a:schemeClr>
                </a:solidFill>
              </a:rPr>
              <a:t>ペーストすることでも良い。</a:t>
            </a:r>
            <a:endParaRPr lang="en-US" altLang="ja-JP" sz="900" b="1" dirty="0">
              <a:solidFill>
                <a:schemeClr val="accent1">
                  <a:lumMod val="75000"/>
                </a:schemeClr>
              </a:solidFill>
            </a:endParaRPr>
          </a:p>
        </p:txBody>
      </p:sp>
    </p:spTree>
    <p:extLst>
      <p:ext uri="{BB962C8B-B14F-4D97-AF65-F5344CB8AC3E}">
        <p14:creationId xmlns:p14="http://schemas.microsoft.com/office/powerpoint/2010/main" val="12090724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61</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a:t>3-8. </a:t>
            </a:r>
            <a:r>
              <a:rPr kumimoji="1" lang="ja-JP" altLang="en-US" sz="3200" dirty="0"/>
              <a:t>コントローラのソースコードを改造する場合の手順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3-6 </a:t>
            </a:r>
            <a:r>
              <a:rPr lang="ja-JP" altLang="en-US" dirty="0"/>
              <a:t>節で述べた方法でデーモンを再起動すれば足りる。一方で、コントローラのソースコード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の一部を改造する場合は、以下の方法でコントローラプログラムのリビルドが必要である。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C:\git\IPA-DN-ThinController-Private\ThinControllerApp\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 </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
        <p:nvSpPr>
          <p:cNvPr id="13" name="テキスト ボックス 12">
            <a:extLst>
              <a:ext uri="{FF2B5EF4-FFF2-40B4-BE49-F238E27FC236}">
                <a16:creationId xmlns:a16="http://schemas.microsoft.com/office/drawing/2014/main" id="{6AAFEB59-2EAE-4FC4-BB81-CFBED4DDB749}"/>
              </a:ext>
            </a:extLst>
          </p:cNvPr>
          <p:cNvSpPr txBox="1"/>
          <p:nvPr/>
        </p:nvSpPr>
        <p:spPr>
          <a:xfrm>
            <a:off x="6693870" y="2589327"/>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40064610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62</a:t>
            </a:fld>
            <a:endParaRPr kumimoji="1" lang="ja-JP" altLang="en-US" dirty="0"/>
          </a:p>
        </p:txBody>
      </p:sp>
      <p:sp>
        <p:nvSpPr>
          <p:cNvPr id="3" name="テキスト ボックス 2"/>
          <p:cNvSpPr txBox="1"/>
          <p:nvPr/>
        </p:nvSpPr>
        <p:spPr>
          <a:xfrm>
            <a:off x="275896" y="891463"/>
            <a:ext cx="11603421" cy="3139321"/>
          </a:xfrm>
          <a:prstGeom prst="rect">
            <a:avLst/>
          </a:prstGeom>
          <a:solidFill>
            <a:schemeClr val="accent2">
              <a:lumMod val="60000"/>
              <a:lumOff val="40000"/>
            </a:schemeClr>
          </a:solidFill>
        </p:spPr>
        <p:txBody>
          <a:bodyPr wrap="square" rtlCol="0" anchor="ctr">
            <a:spAutoFit/>
          </a:bodyPr>
          <a:lstStyle/>
          <a:p>
            <a:pPr algn="ctr"/>
            <a:r>
              <a:rPr lang="en-US" altLang="ja-JP" sz="6600" dirty="0"/>
              <a:t>3</a:t>
            </a:r>
            <a:r>
              <a:rPr kumimoji="1" lang="en-US" altLang="ja-JP" sz="6600" dirty="0"/>
              <a:t>B. </a:t>
            </a:r>
            <a:r>
              <a:rPr lang="en-US" altLang="ja-JP" sz="6600" dirty="0"/>
              <a:t>HTML5 </a:t>
            </a:r>
            <a:r>
              <a:rPr lang="ja-JP" altLang="en-US" sz="6600" dirty="0"/>
              <a:t>版 </a:t>
            </a:r>
            <a:r>
              <a:rPr lang="en-US" altLang="ja-JP" sz="6600" dirty="0"/>
              <a:t>Web </a:t>
            </a:r>
            <a:r>
              <a:rPr lang="ja-JP" altLang="en-US" sz="6600" dirty="0"/>
              <a:t>クライアント用</a:t>
            </a:r>
            <a:br>
              <a:rPr lang="en-US" altLang="ja-JP" sz="6600" dirty="0"/>
            </a:br>
            <a:r>
              <a:rPr lang="en-US" altLang="ja-JP" sz="6600" dirty="0"/>
              <a:t>Web </a:t>
            </a:r>
            <a:r>
              <a:rPr lang="ja-JP" altLang="en-US" sz="6600" dirty="0"/>
              <a:t>サーバーを構築しよう</a:t>
            </a:r>
            <a:endParaRPr lang="en-US" altLang="ja-JP" sz="6600" dirty="0"/>
          </a:p>
          <a:p>
            <a:pPr algn="ctr"/>
            <a:r>
              <a:rPr lang="en-US" altLang="ja-JP" sz="6600" dirty="0"/>
              <a:t>(Windows </a:t>
            </a:r>
            <a:r>
              <a:rPr lang="ja-JP" altLang="en-US" sz="6600" dirty="0"/>
              <a:t>利用編</a:t>
            </a:r>
            <a:r>
              <a:rPr lang="en-US" altLang="ja-JP" sz="6600" dirty="0"/>
              <a:t>)</a:t>
            </a:r>
            <a:endParaRPr kumimoji="1" lang="ja-JP" altLang="en-US" sz="6600" dirty="0"/>
          </a:p>
        </p:txBody>
      </p:sp>
      <p:pic>
        <p:nvPicPr>
          <p:cNvPr id="4" name="図 3"/>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5" name="テキスト ボックス 4"/>
          <p:cNvSpPr txBox="1"/>
          <p:nvPr/>
        </p:nvSpPr>
        <p:spPr>
          <a:xfrm>
            <a:off x="539262" y="4386825"/>
            <a:ext cx="3845169" cy="1754326"/>
          </a:xfrm>
          <a:prstGeom prst="rect">
            <a:avLst/>
          </a:prstGeom>
          <a:solidFill>
            <a:srgbClr val="FFFFCC"/>
          </a:solidFill>
          <a:ln w="9525">
            <a:solidFill>
              <a:schemeClr val="tx1">
                <a:lumMod val="50000"/>
                <a:lumOff val="50000"/>
              </a:schemeClr>
            </a:solidFill>
          </a:ln>
        </p:spPr>
        <p:txBody>
          <a:bodyPr wrap="square" rtlCol="0">
            <a:spAutoFit/>
          </a:bodyPr>
          <a:lstStyle/>
          <a:p>
            <a:r>
              <a:rPr kumimoji="1" lang="en-US" altLang="ja-JP" dirty="0"/>
              <a:t>※ </a:t>
            </a:r>
            <a:r>
              <a:rPr kumimoji="1" lang="ja-JP" altLang="en-US" dirty="0"/>
              <a:t>「コントローラ」の </a:t>
            </a:r>
            <a:r>
              <a:rPr kumimoji="1" lang="en-US" altLang="ja-JP" dirty="0"/>
              <a:t>OS </a:t>
            </a:r>
            <a:r>
              <a:rPr kumimoji="1" lang="ja-JP" altLang="en-US" dirty="0"/>
              <a:t>と、「</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a:t>OS </a:t>
            </a:r>
            <a:r>
              <a:rPr lang="ja-JP" altLang="en-US" dirty="0"/>
              <a:t>とは、異なっていてもよい。</a:t>
            </a:r>
            <a:endParaRPr lang="en-US" altLang="ja-JP" dirty="0"/>
          </a:p>
          <a:p>
            <a:r>
              <a:rPr kumimoji="1" lang="ja-JP" altLang="en-US" dirty="0"/>
              <a:t>例えば、「コントローラ」は </a:t>
            </a:r>
            <a:r>
              <a:rPr kumimoji="1" lang="en-US" altLang="ja-JP" dirty="0"/>
              <a:t>Linux </a:t>
            </a:r>
            <a:r>
              <a:rPr kumimoji="1" lang="ja-JP" altLang="en-US" dirty="0"/>
              <a:t>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 </a:t>
            </a:r>
            <a:r>
              <a:rPr lang="en-US" altLang="ja-JP" dirty="0"/>
              <a:t>Windows </a:t>
            </a:r>
            <a:r>
              <a:rPr lang="ja-JP" altLang="en-US" dirty="0"/>
              <a:t>で構築してもよい。</a:t>
            </a:r>
            <a:endParaRPr kumimoji="1" lang="ja-JP" altLang="en-US" dirty="0"/>
          </a:p>
        </p:txBody>
      </p:sp>
    </p:spTree>
    <p:extLst>
      <p:ext uri="{BB962C8B-B14F-4D97-AF65-F5344CB8AC3E}">
        <p14:creationId xmlns:p14="http://schemas.microsoft.com/office/powerpoint/2010/main" val="20514820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63</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3B-1.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クライアント」とは</a:t>
            </a:r>
            <a:endParaRPr lang="en-US" altLang="ja-JP" sz="2000" dirty="0"/>
          </a:p>
          <a:p>
            <a:pPr lvl="1"/>
            <a:r>
              <a:rPr lang="en-US" altLang="ja-JP" sz="1600" dirty="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デスクトップにリモートログインできるようになる。</a:t>
            </a:r>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を安全・快適に、全画面で操作できる。</a:t>
            </a:r>
            <a:endParaRPr lang="en-US" altLang="ja-JP" sz="1600" dirty="0"/>
          </a:p>
          <a:p>
            <a:pPr lvl="1"/>
            <a:r>
              <a:rPr lang="ja-JP" altLang="en-US" sz="1600" dirty="0"/>
              <a:t>詳細</a:t>
            </a:r>
            <a:r>
              <a:rPr lang="en-US" altLang="ja-JP" sz="1600" dirty="0"/>
              <a:t>:</a:t>
            </a:r>
          </a:p>
          <a:p>
            <a:pPr lvl="2"/>
            <a:r>
              <a:rPr lang="en-US" altLang="ja-JP" sz="1200" b="1" u="sng" dirty="0">
                <a:solidFill>
                  <a:srgbClr val="0000FF"/>
                </a:solidFill>
              </a:rPr>
              <a:t>https://telework.cyber.ipa.go.jp/news/20210805/</a:t>
            </a:r>
            <a:r>
              <a:rPr lang="en-US" altLang="ja-JP" sz="1200" dirty="0"/>
              <a:t> (</a:t>
            </a:r>
            <a:r>
              <a:rPr lang="ja-JP" altLang="en-US" sz="1200" dirty="0"/>
              <a:t>説明資料</a:t>
            </a:r>
            <a:r>
              <a:rPr lang="en-US" altLang="ja-JP" sz="1200" dirty="0"/>
              <a:t>)</a:t>
            </a:r>
          </a:p>
          <a:p>
            <a:pPr lvl="2"/>
            <a:r>
              <a:rPr lang="en-US" altLang="ja-JP" sz="1200" b="1" u="sng" dirty="0">
                <a:solidFill>
                  <a:srgbClr val="0000FF"/>
                </a:solidFill>
              </a:rPr>
              <a:t>https://webapp.telework.cyber.ipa.go.jp/</a:t>
            </a:r>
            <a:r>
              <a:rPr lang="en-US" altLang="ja-JP" sz="1200" dirty="0"/>
              <a:t> (</a:t>
            </a:r>
            <a:r>
              <a:rPr lang="ja-JP" altLang="en-US" sz="1200" dirty="0"/>
              <a:t>シン・テレワークシステム パブリック版の実証実験で一般に無償公開されている </a:t>
            </a:r>
            <a:r>
              <a:rPr lang="en-US" altLang="ja-JP" sz="1200" dirty="0"/>
              <a:t>HTML5 </a:t>
            </a:r>
            <a:r>
              <a:rPr lang="ja-JP" altLang="en-US" sz="1200" dirty="0"/>
              <a:t>版 </a:t>
            </a:r>
            <a:r>
              <a:rPr lang="en-US" altLang="ja-JP" sz="1200" dirty="0"/>
              <a:t>Web </a:t>
            </a:r>
            <a:r>
              <a:rPr lang="ja-JP" altLang="en-US" sz="1200" dirty="0"/>
              <a:t>クライアント</a:t>
            </a:r>
            <a:r>
              <a:rPr lang="en-US" altLang="ja-JP" sz="1200" dirty="0"/>
              <a:t>)</a:t>
            </a:r>
            <a:endParaRPr kumimoji="1" lang="ja-JP" altLang="en-US" sz="1600" dirty="0"/>
          </a:p>
        </p:txBody>
      </p:sp>
      <p:sp>
        <p:nvSpPr>
          <p:cNvPr id="7" name="コンテンツ プレースホルダー 5"/>
          <p:cNvSpPr txBox="1">
            <a:spLocks/>
          </p:cNvSpPr>
          <p:nvPr/>
        </p:nvSpPr>
        <p:spPr>
          <a:xfrm>
            <a:off x="254587" y="5053707"/>
            <a:ext cx="11545223" cy="179413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サーバー」とは</a:t>
            </a:r>
            <a:endParaRPr lang="en-US" altLang="ja-JP" sz="2000" dirty="0"/>
          </a:p>
          <a:p>
            <a:pPr lvl="1"/>
            <a:r>
              <a:rPr lang="ja-JP" altLang="en-US" sz="1600" dirty="0"/>
              <a:t>上記の </a:t>
            </a:r>
            <a:r>
              <a:rPr lang="en-US" altLang="ja-JP" sz="1600" dirty="0"/>
              <a:t>HTML5 </a:t>
            </a:r>
            <a:r>
              <a:rPr lang="ja-JP" altLang="en-US" sz="1600" dirty="0"/>
              <a:t>版 </a:t>
            </a:r>
            <a:r>
              <a:rPr lang="en-US" altLang="ja-JP" sz="1600" dirty="0"/>
              <a:t>Web </a:t>
            </a:r>
            <a:r>
              <a:rPr lang="ja-JP" altLang="en-US" sz="1600" dirty="0"/>
              <a:t>クライアントをホストするための </a:t>
            </a:r>
            <a:r>
              <a:rPr lang="en-US" altLang="ja-JP" sz="1600" dirty="0"/>
              <a:t>Web </a:t>
            </a:r>
            <a:r>
              <a:rPr lang="ja-JP" altLang="en-US" sz="1600" dirty="0"/>
              <a:t>サーバーである。</a:t>
            </a:r>
            <a:endParaRPr lang="en-US" altLang="ja-JP" sz="1600" dirty="0"/>
          </a:p>
          <a:p>
            <a:pPr lvl="1"/>
            <a:r>
              <a:rPr lang="ja-JP" altLang="en-US" sz="1600" dirty="0"/>
              <a:t>通常、構築するシン・テレワークシステムに対して </a:t>
            </a:r>
            <a:r>
              <a:rPr lang="en-US" altLang="ja-JP" sz="1600" b="1" u="sng" dirty="0">
                <a:solidFill>
                  <a:srgbClr val="0000FF"/>
                </a:solidFill>
              </a:rPr>
              <a:t>1 </a:t>
            </a:r>
            <a:r>
              <a:rPr lang="ja-JP" altLang="en-US" sz="1600" b="1" u="sng" dirty="0">
                <a:solidFill>
                  <a:srgbClr val="0000FF"/>
                </a:solidFill>
              </a:rPr>
              <a:t>台のみ設置すればよい</a:t>
            </a:r>
            <a:r>
              <a:rPr lang="ja-JP" altLang="en-US" sz="1600" dirty="0"/>
              <a:t>が、冗長のため、</a:t>
            </a:r>
            <a:r>
              <a:rPr lang="en-US" altLang="ja-JP" sz="1600" b="1" u="sng" dirty="0">
                <a:solidFill>
                  <a:srgbClr val="0000FF"/>
                </a:solidFill>
              </a:rPr>
              <a:t>2 </a:t>
            </a:r>
            <a:r>
              <a:rPr lang="ja-JP" altLang="en-US" sz="1600" b="1" u="sng" dirty="0">
                <a:solidFill>
                  <a:srgbClr val="0000FF"/>
                </a:solidFill>
              </a:rPr>
              <a:t>台以上設置することも可能</a:t>
            </a:r>
            <a:r>
              <a:rPr lang="ja-JP" altLang="en-US" sz="1600" dirty="0"/>
              <a:t>である。</a:t>
            </a:r>
            <a:endParaRPr lang="en-US" altLang="ja-JP" sz="1600" dirty="0"/>
          </a:p>
          <a:p>
            <a:pPr lvl="1"/>
            <a:r>
              <a:rPr lang="ja-JP" altLang="en-US" sz="1600" dirty="0"/>
              <a:t>「コントローラ」や「中継ゲートウェイ」とは別のホストにインストールする必要がある。</a:t>
            </a:r>
            <a:endParaRPr lang="en-US" altLang="ja-JP" sz="1600" dirty="0"/>
          </a:p>
          <a:p>
            <a:pPr lvl="1"/>
            <a:r>
              <a:rPr lang="ja-JP" altLang="en-US" sz="1600" b="1" u="sng" dirty="0">
                <a:solidFill>
                  <a:srgbClr val="0000FF"/>
                </a:solidFill>
              </a:rPr>
              <a:t>「コントローラ」や「中継ゲートウェイ」と連携して動作するが、長期間保存される状態を持たない </a:t>
            </a:r>
            <a:r>
              <a:rPr lang="en-US" altLang="ja-JP" sz="1600" b="1" u="sng" dirty="0">
                <a:solidFill>
                  <a:srgbClr val="0000FF"/>
                </a:solidFill>
              </a:rPr>
              <a:t>(</a:t>
            </a:r>
            <a:r>
              <a:rPr lang="ja-JP" altLang="en-US" sz="1600" b="1" u="sng" dirty="0">
                <a:solidFill>
                  <a:srgbClr val="0000FF"/>
                </a:solidFill>
              </a:rPr>
              <a:t>準ステートレス</a:t>
            </a:r>
            <a:r>
              <a:rPr lang="en-US" altLang="ja-JP" sz="1600" b="1" u="sng" dirty="0">
                <a:solidFill>
                  <a:srgbClr val="0000FF"/>
                </a:solidFill>
              </a:rPr>
              <a:t>) </a:t>
            </a:r>
            <a:r>
              <a:rPr lang="ja-JP" altLang="en-US" sz="1600" b="1" u="sng" dirty="0">
                <a:solidFill>
                  <a:srgbClr val="0000FF"/>
                </a:solidFill>
              </a:rPr>
              <a:t>サーバーであり、「コントローラ」や「中継ゲートウェイ」と密に結合していない。</a:t>
            </a:r>
            <a:endParaRPr lang="en-US" altLang="ja-JP" sz="1600" b="1" u="sng" dirty="0">
              <a:solidFill>
                <a:srgbClr val="0000FF"/>
              </a:solidFill>
            </a:endParaRPr>
          </a:p>
          <a:p>
            <a:pPr lvl="1"/>
            <a:r>
              <a:rPr lang="ja-JP" altLang="en-US" sz="1600" b="1" u="sng" dirty="0">
                <a:solidFill>
                  <a:srgbClr val="0000FF"/>
                </a:solidFill>
              </a:rPr>
              <a:t>インターネット上の任意の場所にあるサーバーに置いてもよい。異なるネットワークや </a:t>
            </a:r>
            <a:r>
              <a:rPr lang="en-US" altLang="ja-JP" sz="1600" b="1" u="sng" dirty="0">
                <a:solidFill>
                  <a:srgbClr val="0000FF"/>
                </a:solidFill>
              </a:rPr>
              <a:t>VM </a:t>
            </a:r>
            <a:r>
              <a:rPr lang="ja-JP" altLang="en-US" sz="1600" b="1" u="sng" dirty="0">
                <a:solidFill>
                  <a:srgbClr val="0000FF"/>
                </a:solidFill>
              </a:rPr>
              <a:t>基盤でもよいし、地球の裏側でもよいのである。</a:t>
            </a:r>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a:t>Web </a:t>
            </a:r>
            <a:r>
              <a:rPr kumimoji="1" lang="ja-JP" altLang="en-US" sz="1200" dirty="0"/>
              <a:t>ブラウザ内に対象の </a:t>
            </a:r>
            <a:r>
              <a:rPr kumimoji="1" lang="en-US" altLang="ja-JP" sz="1200" dirty="0"/>
              <a:t>Windows </a:t>
            </a:r>
            <a:r>
              <a:rPr kumimoji="1" lang="ja-JP" altLang="en-US" sz="1200" dirty="0"/>
              <a:t>デスクトップが表示され、リモート操作できる。</a:t>
            </a:r>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a:t>「</a:t>
            </a:r>
            <a:r>
              <a:rPr kumimoji="1" lang="en-US" altLang="ja-JP" sz="1200" dirty="0"/>
              <a:t>HTML5 </a:t>
            </a:r>
            <a:r>
              <a:rPr kumimoji="1" lang="ja-JP" altLang="en-US" sz="1200" dirty="0"/>
              <a:t>版 </a:t>
            </a:r>
            <a:r>
              <a:rPr kumimoji="1" lang="en-US" altLang="ja-JP" sz="1200" dirty="0"/>
              <a:t>Web </a:t>
            </a:r>
            <a:r>
              <a:rPr kumimoji="1" lang="ja-JP" altLang="en-US" sz="1200" dirty="0"/>
              <a:t>クライアント」は、</a:t>
            </a:r>
            <a:r>
              <a:rPr kumimoji="1" lang="en-US" altLang="ja-JP" sz="1200" dirty="0"/>
              <a:t>Web </a:t>
            </a:r>
            <a:r>
              <a:rPr kumimoji="1" lang="ja-JP" altLang="en-US" sz="1200" dirty="0"/>
              <a:t>ブラウザがあれば利用できる。開発においては、日本語キーボードと英語キーボードの </a:t>
            </a:r>
            <a:r>
              <a:rPr kumimoji="1" lang="en-US" altLang="ja-JP" sz="1200" dirty="0"/>
              <a:t>Windows, Mac, Chromebook </a:t>
            </a:r>
            <a:r>
              <a:rPr kumimoji="1" lang="ja-JP" altLang="en-US" sz="1200" dirty="0"/>
              <a:t>をすべて揃え、様々なケースで実用的に利用できるように工夫を施したのである。</a:t>
            </a:r>
          </a:p>
        </p:txBody>
      </p:sp>
    </p:spTree>
    <p:extLst>
      <p:ext uri="{BB962C8B-B14F-4D97-AF65-F5344CB8AC3E}">
        <p14:creationId xmlns:p14="http://schemas.microsoft.com/office/powerpoint/2010/main" val="37436888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a:t>サーバー」は、最初にユーザーの </a:t>
            </a:r>
            <a:r>
              <a:rPr lang="en-US" altLang="ja-JP" sz="1050" dirty="0"/>
              <a:t>Web </a:t>
            </a:r>
            <a:r>
              <a:rPr lang="ja-JP" altLang="en-US" sz="1050" dirty="0"/>
              <a:t>ブラウザがコントローラ、中継ゲートウェイおよび対象の接続先サーバーに接続する際の仲介を行なう。</a:t>
            </a:r>
          </a:p>
          <a:p>
            <a:pPr marL="285750" indent="-285750">
              <a:buFont typeface="Arial" panose="020B0604020202020204" pitchFamily="34" charset="0"/>
              <a:buChar char="•"/>
            </a:pPr>
            <a:r>
              <a:rPr kumimoji="1" lang="ja-JP" altLang="en-US" sz="1050" dirty="0"/>
              <a:t>一度、シン・テレワークシステムのレイヤーでの接続に成功したならば、ユーザーの </a:t>
            </a:r>
            <a:r>
              <a:rPr kumimoji="1" lang="en-US" altLang="ja-JP" sz="1050" dirty="0"/>
              <a:t>Web </a:t>
            </a:r>
            <a:r>
              <a:rPr kumimoji="1" lang="ja-JP" altLang="en-US" sz="1050" dirty="0"/>
              <a:t>ブラウザは中継ゲートウェイの </a:t>
            </a:r>
            <a:r>
              <a:rPr kumimoji="1" lang="en-US" altLang="ja-JP" sz="1050" dirty="0" err="1"/>
              <a:t>WebSocket</a:t>
            </a:r>
            <a:r>
              <a:rPr kumimoji="1" lang="ja-JP" altLang="en-US" sz="1050" dirty="0"/>
              <a:t> 変換器と直接コネクションを張り、直接通信する。それ以降は、</a:t>
            </a:r>
            <a:r>
              <a:rPr kumimoji="1" lang="en-US" altLang="ja-JP" sz="1050" dirty="0"/>
              <a:t>Web </a:t>
            </a:r>
            <a:r>
              <a:rPr kumimoji="1" lang="ja-JP" altLang="en-US" sz="1050" dirty="0"/>
              <a:t>サーバーは無関係となる。</a:t>
            </a:r>
            <a:endParaRPr kumimoji="1" lang="en-US" altLang="ja-JP" sz="1050" dirty="0"/>
          </a:p>
          <a:p>
            <a:pPr marL="285750" indent="-285750">
              <a:buFont typeface="Arial" panose="020B0604020202020204" pitchFamily="34" charset="0"/>
              <a:buChar char="•"/>
            </a:pPr>
            <a:r>
              <a:rPr kumimoji="1" lang="ja-JP" altLang="en-US" sz="1050" dirty="0"/>
              <a:t>したがって、同時に接続するセッションが極めて多い場合でも、</a:t>
            </a:r>
            <a:r>
              <a:rPr kumimoji="1" lang="en-US" altLang="ja-JP" sz="1050" dirty="0"/>
              <a:t>Web </a:t>
            </a:r>
            <a:r>
              <a:rPr kumimoji="1" lang="ja-JP" altLang="en-US" sz="1050" dirty="0"/>
              <a:t>サーバー自体はそのセッションを保持しないので、スケーラビリティに優れている。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サーバーのアーキテクチャ</a:t>
            </a:r>
            <a:endParaRPr kumimoji="1" lang="ja-JP" altLang="en-US" sz="3200" dirty="0"/>
          </a:p>
        </p:txBody>
      </p:sp>
      <p:pic>
        <p:nvPicPr>
          <p:cNvPr id="5"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a:t>■ 通常の </a:t>
            </a:r>
            <a:r>
              <a:rPr kumimoji="1" lang="en-US" altLang="ja-JP" b="1" dirty="0"/>
              <a:t>Win32 </a:t>
            </a:r>
            <a:r>
              <a:rPr kumimoji="1" lang="ja-JP" altLang="en-US" b="1" dirty="0"/>
              <a:t>アプリ版クライアント</a:t>
            </a:r>
          </a:p>
        </p:txBody>
      </p:sp>
      <p:pic>
        <p:nvPicPr>
          <p:cNvPr id="7" name="図 6"/>
          <p:cNvPicPr>
            <a:picLocks noChangeAspect="1"/>
          </p:cNvPicPr>
          <p:nvPr/>
        </p:nvPicPr>
        <p:blipFill>
          <a:blip r:embed="rId3"/>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2252" y="21693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510047" y="2681637"/>
            <a:ext cx="1924989" cy="523220"/>
          </a:xfrm>
          <a:prstGeom prst="rect">
            <a:avLst/>
          </a:prstGeom>
          <a:noFill/>
        </p:spPr>
        <p:txBody>
          <a:bodyPr wrap="square" rtlCol="0">
            <a:spAutoFit/>
          </a:bodyPr>
          <a:lstStyle/>
          <a:p>
            <a:r>
              <a:rPr kumimoji="1" lang="ja-JP" altLang="en-US" sz="1400" dirty="0"/>
              <a:t>中継ゲートウェイ</a:t>
            </a:r>
          </a:p>
          <a:p>
            <a:r>
              <a:rPr kumimoji="1" lang="en-US" altLang="ja-JP" sz="1400" dirty="0"/>
              <a:t>×</a:t>
            </a:r>
            <a:r>
              <a:rPr kumimoji="1" lang="ja-JP" altLang="en-US" sz="1400" dirty="0"/>
              <a:t> 多数</a:t>
            </a:r>
          </a:p>
        </p:txBody>
      </p:sp>
      <p:pic>
        <p:nvPicPr>
          <p:cNvPr id="10" name="図 9"/>
          <p:cNvPicPr>
            <a:picLocks noChangeAspect="1"/>
          </p:cNvPicPr>
          <p:nvPr/>
        </p:nvPicPr>
        <p:blipFill>
          <a:blip r:embed="rId3"/>
          <a:stretch>
            <a:fillRect/>
          </a:stretch>
        </p:blipFill>
        <p:spPr>
          <a:xfrm>
            <a:off x="6467679" y="2254184"/>
            <a:ext cx="3021485" cy="234733"/>
          </a:xfrm>
          <a:prstGeom prst="rect">
            <a:avLst/>
          </a:prstGeom>
        </p:spPr>
      </p:pic>
      <p:grpSp>
        <p:nvGrpSpPr>
          <p:cNvPr id="11" name="Group 4338"/>
          <p:cNvGrpSpPr>
            <a:grpSpLocks/>
          </p:cNvGrpSpPr>
          <p:nvPr/>
        </p:nvGrpSpPr>
        <p:grpSpPr bwMode="auto">
          <a:xfrm>
            <a:off x="5737928" y="1090508"/>
            <a:ext cx="501869" cy="756484"/>
            <a:chOff x="536" y="997"/>
            <a:chExt cx="492" cy="685"/>
          </a:xfrm>
        </p:grpSpPr>
        <p:sp>
          <p:nvSpPr>
            <p:cNvPr id="1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6" name="テキスト ボックス 35"/>
          <p:cNvSpPr txBox="1"/>
          <p:nvPr/>
        </p:nvSpPr>
        <p:spPr>
          <a:xfrm>
            <a:off x="5539647" y="1838369"/>
            <a:ext cx="1008597" cy="307777"/>
          </a:xfrm>
          <a:prstGeom prst="rect">
            <a:avLst/>
          </a:prstGeom>
          <a:noFill/>
        </p:spPr>
        <p:txBody>
          <a:bodyPr wrap="square" rtlCol="0">
            <a:spAutoFit/>
          </a:bodyPr>
          <a:lstStyle/>
          <a:p>
            <a:r>
              <a:rPr kumimoji="1" lang="ja-JP" altLang="en-US" sz="1400" dirty="0"/>
              <a:t>コントローラ</a:t>
            </a:r>
          </a:p>
        </p:txBody>
      </p:sp>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a:solidFill>
                  <a:srgbClr val="0000FF"/>
                </a:solidFill>
              </a:rPr>
              <a:t>A. SSL-VPN </a:t>
            </a:r>
            <a:r>
              <a:rPr kumimoji="1" lang="ja-JP" altLang="en-US" dirty="0">
                <a:solidFill>
                  <a:srgbClr val="0000FF"/>
                </a:solidFill>
              </a:rPr>
              <a:t>接続要求</a:t>
            </a: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a:solidFill>
                  <a:srgbClr val="0000FF"/>
                </a:solidFill>
              </a:rPr>
              <a:t>B. SSL-VPN </a:t>
            </a:r>
            <a:r>
              <a:rPr kumimoji="1" lang="ja-JP" altLang="en-US" dirty="0">
                <a:solidFill>
                  <a:srgbClr val="0000FF"/>
                </a:solidFill>
              </a:rPr>
              <a:t>トンネル確立</a:t>
            </a: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a:t>ファイアウォール越えのため</a:t>
            </a:r>
            <a:endParaRPr kumimoji="1" lang="en-US" altLang="ja-JP" sz="1400" dirty="0"/>
          </a:p>
          <a:p>
            <a:r>
              <a:rPr kumimoji="1" lang="ja-JP" altLang="en-US" sz="1400" dirty="0"/>
              <a:t>常時物理 </a:t>
            </a:r>
            <a:r>
              <a:rPr kumimoji="1" lang="en-US" altLang="ja-JP" sz="1400" dirty="0"/>
              <a:t>TCP </a:t>
            </a:r>
            <a:r>
              <a:rPr kumimoji="1" lang="ja-JP" altLang="en-US" sz="1400" dirty="0"/>
              <a:t>セッションを維持</a:t>
            </a:r>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a:t>■ </a:t>
            </a:r>
            <a:r>
              <a:rPr kumimoji="1" lang="en-US" altLang="ja-JP" b="1" dirty="0"/>
              <a:t>HTML5 </a:t>
            </a:r>
            <a:r>
              <a:rPr kumimoji="1" lang="ja-JP" altLang="en-US" b="1" dirty="0"/>
              <a:t>版 </a:t>
            </a:r>
            <a:r>
              <a:rPr kumimoji="1" lang="en-US" altLang="ja-JP" b="1" dirty="0"/>
              <a:t>Web </a:t>
            </a:r>
            <a:r>
              <a:rPr kumimoji="1" lang="ja-JP" altLang="en-US" b="1" dirty="0"/>
              <a:t>クライアント</a:t>
            </a:r>
          </a:p>
        </p:txBody>
      </p:sp>
      <p:pic>
        <p:nvPicPr>
          <p:cNvPr id="89"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7388" y="5400232"/>
            <a:ext cx="1837648" cy="721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0" name="Group 4338"/>
          <p:cNvGrpSpPr>
            <a:grpSpLocks/>
          </p:cNvGrpSpPr>
          <p:nvPr/>
        </p:nvGrpSpPr>
        <p:grpSpPr bwMode="auto">
          <a:xfrm>
            <a:off x="5733065" y="4321404"/>
            <a:ext cx="501869" cy="756484"/>
            <a:chOff x="536" y="997"/>
            <a:chExt cx="492" cy="685"/>
          </a:xfrm>
        </p:grpSpPr>
        <p:sp>
          <p:nvSpPr>
            <p:cNvPr id="9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テキスト ボックス 114"/>
          <p:cNvSpPr txBox="1"/>
          <p:nvPr/>
        </p:nvSpPr>
        <p:spPr>
          <a:xfrm>
            <a:off x="5534784" y="5069265"/>
            <a:ext cx="1008597" cy="307777"/>
          </a:xfrm>
          <a:prstGeom prst="rect">
            <a:avLst/>
          </a:prstGeom>
          <a:noFill/>
        </p:spPr>
        <p:txBody>
          <a:bodyPr wrap="square" rtlCol="0">
            <a:spAutoFit/>
          </a:bodyPr>
          <a:lstStyle/>
          <a:p>
            <a:r>
              <a:rPr kumimoji="1" lang="ja-JP" altLang="en-US" sz="1400" dirty="0"/>
              <a:t>コントローラ</a:t>
            </a:r>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41" name="テキスト ボックス 140"/>
          <p:cNvSpPr txBox="1"/>
          <p:nvPr/>
        </p:nvSpPr>
        <p:spPr>
          <a:xfrm>
            <a:off x="4099539" y="5111751"/>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a:solidFill>
                  <a:srgbClr val="0000FF"/>
                </a:solidFill>
              </a:rPr>
              <a:t>A. Web </a:t>
            </a:r>
            <a:r>
              <a:rPr kumimoji="1" lang="ja-JP" altLang="en-US" dirty="0">
                <a:solidFill>
                  <a:srgbClr val="0000FF"/>
                </a:solidFill>
              </a:rPr>
              <a:t>接続要求</a:t>
            </a: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a:solidFill>
                  <a:srgbClr val="0000FF"/>
                </a:solidFill>
              </a:rPr>
              <a:t>A’</a:t>
            </a:r>
            <a:r>
              <a:rPr kumimoji="1" lang="en-US" altLang="ja-JP" dirty="0">
                <a:solidFill>
                  <a:srgbClr val="0000FF"/>
                </a:solidFill>
              </a:rPr>
              <a:t>. SSL-VPN </a:t>
            </a:r>
            <a:r>
              <a:rPr kumimoji="1" lang="ja-JP" altLang="en-US" dirty="0">
                <a:solidFill>
                  <a:srgbClr val="0000FF"/>
                </a:solidFill>
              </a:rPr>
              <a:t>接続要求</a:t>
            </a:r>
            <a:endParaRPr kumimoji="1" lang="en-US" altLang="ja-JP" dirty="0">
              <a:solidFill>
                <a:srgbClr val="0000FF"/>
              </a:solidFill>
            </a:endParaRPr>
          </a:p>
          <a:p>
            <a:r>
              <a:rPr lang="en-US" altLang="ja-JP" dirty="0">
                <a:solidFill>
                  <a:srgbClr val="0000FF"/>
                </a:solidFill>
              </a:rPr>
              <a:t>(</a:t>
            </a:r>
            <a:r>
              <a:rPr lang="ja-JP" altLang="en-US" dirty="0">
                <a:solidFill>
                  <a:srgbClr val="0000FF"/>
                </a:solidFill>
              </a:rPr>
              <a:t>従来のプロトコルに変換</a:t>
            </a:r>
            <a:r>
              <a:rPr lang="en-US" altLang="ja-JP" dirty="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3"/>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a:solidFill>
                  <a:srgbClr val="0000FF"/>
                </a:solidFill>
              </a:rPr>
              <a:t>B. </a:t>
            </a:r>
            <a:r>
              <a:rPr kumimoji="1" lang="en-US" altLang="ja-JP" dirty="0" err="1">
                <a:solidFill>
                  <a:srgbClr val="0000FF"/>
                </a:solidFill>
              </a:rPr>
              <a:t>WebSocket</a:t>
            </a:r>
            <a:r>
              <a:rPr kumimoji="1" lang="en-US" altLang="ja-JP" dirty="0">
                <a:solidFill>
                  <a:srgbClr val="0000FF"/>
                </a:solidFill>
              </a:rPr>
              <a:t> </a:t>
            </a:r>
            <a:r>
              <a:rPr kumimoji="1" lang="ja-JP" altLang="en-US" dirty="0">
                <a:solidFill>
                  <a:srgbClr val="0000FF"/>
                </a:solidFill>
              </a:rPr>
              <a:t>確立</a:t>
            </a: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a:solidFill>
                  <a:srgbClr val="002060"/>
                </a:solidFill>
              </a:rPr>
              <a:t>WebSocket</a:t>
            </a:r>
            <a:r>
              <a:rPr lang="en-US" altLang="ja-JP" sz="1400" dirty="0">
                <a:solidFill>
                  <a:srgbClr val="002060"/>
                </a:solidFill>
              </a:rPr>
              <a:t> </a:t>
            </a:r>
            <a:r>
              <a:rPr lang="ja-JP" altLang="en-US" sz="1400" dirty="0">
                <a:solidFill>
                  <a:srgbClr val="002060"/>
                </a:solidFill>
              </a:rPr>
              <a:t>←→</a:t>
            </a:r>
            <a:r>
              <a:rPr lang="en-US" altLang="ja-JP" sz="1400" dirty="0">
                <a:solidFill>
                  <a:srgbClr val="002060"/>
                </a:solidFill>
              </a:rPr>
              <a:t> SSL-VPN</a:t>
            </a:r>
          </a:p>
          <a:p>
            <a:r>
              <a:rPr kumimoji="1" lang="ja-JP" altLang="en-US" sz="1400" dirty="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3"/>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a:t>ファイアウォール</a:t>
            </a:r>
            <a:endParaRPr kumimoji="1" lang="en-US" altLang="ja-JP" sz="1400" dirty="0"/>
          </a:p>
          <a:p>
            <a:r>
              <a:rPr kumimoji="1" lang="ja-JP" altLang="en-US" sz="1400" dirty="0"/>
              <a:t>越えのため</a:t>
            </a:r>
            <a:endParaRPr kumimoji="1" lang="en-US" altLang="ja-JP" sz="1400" dirty="0"/>
          </a:p>
          <a:p>
            <a:r>
              <a:rPr kumimoji="1" lang="ja-JP" altLang="en-US" sz="1400" dirty="0"/>
              <a:t>常時物理 </a:t>
            </a:r>
            <a:r>
              <a:rPr kumimoji="1" lang="en-US" altLang="ja-JP" sz="1400" dirty="0"/>
              <a:t>TCP </a:t>
            </a:r>
          </a:p>
          <a:p>
            <a:r>
              <a:rPr kumimoji="1" lang="ja-JP" altLang="en-US" sz="1400" dirty="0"/>
              <a:t>セッションを維持</a:t>
            </a:r>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a:t>シンテレ</a:t>
            </a:r>
          </a:p>
          <a:p>
            <a:r>
              <a:rPr kumimoji="1" lang="ja-JP" altLang="en-US" dirty="0"/>
              <a:t>サーバー</a:t>
            </a:r>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a:t>自宅</a:t>
            </a:r>
          </a:p>
          <a:p>
            <a:r>
              <a:rPr kumimoji="1" lang="ja-JP" altLang="en-US" dirty="0"/>
              <a:t>クライアントアプリ</a:t>
            </a:r>
          </a:p>
        </p:txBody>
      </p:sp>
      <p:sp>
        <p:nvSpPr>
          <p:cNvPr id="205" name="テキスト ボックス 204"/>
          <p:cNvSpPr txBox="1"/>
          <p:nvPr/>
        </p:nvSpPr>
        <p:spPr>
          <a:xfrm>
            <a:off x="993792" y="5941635"/>
            <a:ext cx="1537768" cy="646331"/>
          </a:xfrm>
          <a:prstGeom prst="rect">
            <a:avLst/>
          </a:prstGeom>
          <a:noFill/>
        </p:spPr>
        <p:txBody>
          <a:bodyPr wrap="square" rtlCol="0">
            <a:spAutoFit/>
          </a:bodyPr>
          <a:lstStyle/>
          <a:p>
            <a:r>
              <a:rPr kumimoji="1" lang="ja-JP" altLang="en-US" dirty="0"/>
              <a:t>自宅</a:t>
            </a:r>
          </a:p>
          <a:p>
            <a:r>
              <a:rPr lang="en-US" altLang="ja-JP" dirty="0"/>
              <a:t>Web </a:t>
            </a:r>
            <a:r>
              <a:rPr lang="ja-JP" altLang="en-US" dirty="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a:solidFill>
                  <a:srgbClr val="002060"/>
                </a:solidFill>
              </a:rPr>
              <a:t>画面伝送信号 ←→ </a:t>
            </a:r>
            <a:r>
              <a:rPr lang="en-US" altLang="ja-JP" sz="1400" dirty="0">
                <a:solidFill>
                  <a:srgbClr val="002060"/>
                </a:solidFill>
              </a:rPr>
              <a:t>JavaScript </a:t>
            </a:r>
            <a:r>
              <a:rPr lang="ja-JP" altLang="en-US" sz="1400" dirty="0">
                <a:solidFill>
                  <a:srgbClr val="002060"/>
                </a:solidFill>
              </a:rPr>
              <a:t>で処理可能なリアルタイムプロトコル</a:t>
            </a:r>
            <a:r>
              <a:rPr kumimoji="1" lang="ja-JP" altLang="en-US" sz="1400" dirty="0">
                <a:solidFill>
                  <a:srgbClr val="002060"/>
                </a:solidFill>
              </a:rPr>
              <a:t>変換器</a:t>
            </a:r>
            <a:endParaRPr kumimoji="1" lang="en-US" altLang="ja-JP" sz="1400" dirty="0">
              <a:solidFill>
                <a:srgbClr val="002060"/>
              </a:solidFill>
            </a:endParaRPr>
          </a:p>
          <a:p>
            <a:r>
              <a:rPr lang="en-US" altLang="ja-JP" sz="1400" b="1" dirty="0">
                <a:solidFill>
                  <a:srgbClr val="FF0000"/>
                </a:solidFill>
              </a:rPr>
              <a:t>Apache </a:t>
            </a:r>
            <a:r>
              <a:rPr lang="en-US" altLang="ja-JP" sz="1400" b="1" dirty="0" err="1">
                <a:solidFill>
                  <a:srgbClr val="FF0000"/>
                </a:solidFill>
              </a:rPr>
              <a:t>Guacd</a:t>
            </a:r>
            <a:r>
              <a:rPr lang="en-US" altLang="ja-JP" sz="1400" b="1" dirty="0">
                <a:solidFill>
                  <a:srgbClr val="FF0000"/>
                </a:solidFill>
              </a:rPr>
              <a:t> </a:t>
            </a:r>
            <a:r>
              <a:rPr lang="ja-JP" altLang="en-US" sz="1400" b="1" dirty="0">
                <a:solidFill>
                  <a:srgbClr val="FF0000"/>
                </a:solidFill>
              </a:rPr>
              <a:t>を元に開発</a:t>
            </a: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7808056" y="815104"/>
            <a:ext cx="2419305" cy="369332"/>
          </a:xfrm>
          <a:prstGeom prst="rect">
            <a:avLst/>
          </a:prstGeom>
          <a:solidFill>
            <a:schemeClr val="accent2">
              <a:lumMod val="20000"/>
              <a:lumOff val="80000"/>
            </a:schemeClr>
          </a:solidFill>
        </p:spPr>
        <p:txBody>
          <a:bodyPr wrap="square" rtlCol="0">
            <a:spAutoFit/>
          </a:bodyPr>
          <a:lstStyle/>
          <a:p>
            <a:r>
              <a:rPr kumimoji="1" lang="ja-JP" altLang="en-US" dirty="0"/>
              <a:t>ハイパースケール版の図</a:t>
            </a:r>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a:t>中継</a:t>
            </a:r>
            <a:r>
              <a:rPr lang="ja-JP" altLang="en-US" sz="1400" dirty="0"/>
              <a:t>ゲートウェイ</a:t>
            </a:r>
          </a:p>
          <a:p>
            <a:r>
              <a:rPr lang="en-US" altLang="ja-JP" sz="1400" dirty="0"/>
              <a:t>×</a:t>
            </a:r>
            <a:r>
              <a:rPr lang="ja-JP" altLang="en-US" sz="1400" dirty="0"/>
              <a:t> 多数</a:t>
            </a:r>
            <a:endParaRPr kumimoji="1" lang="ja-JP" altLang="en-US" sz="1400" dirty="0"/>
          </a:p>
        </p:txBody>
      </p:sp>
      <p:pic>
        <p:nvPicPr>
          <p:cNvPr id="212"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31316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テキスト ボックス 152"/>
          <p:cNvSpPr txBox="1"/>
          <p:nvPr/>
        </p:nvSpPr>
        <p:spPr>
          <a:xfrm>
            <a:off x="46894" y="5626591"/>
            <a:ext cx="1668860" cy="461665"/>
          </a:xfrm>
          <a:prstGeom prst="rect">
            <a:avLst/>
          </a:prstGeom>
          <a:solidFill>
            <a:schemeClr val="accent2">
              <a:lumMod val="20000"/>
              <a:lumOff val="80000"/>
            </a:schemeClr>
          </a:solidFill>
        </p:spPr>
        <p:txBody>
          <a:bodyPr wrap="square" rtlCol="0">
            <a:spAutoFit/>
          </a:bodyPr>
          <a:lstStyle/>
          <a:p>
            <a:r>
              <a:rPr kumimoji="1" lang="en-US" altLang="ja-JP" sz="1200" b="1" dirty="0"/>
              <a:t>Web </a:t>
            </a:r>
            <a:r>
              <a:rPr kumimoji="1" lang="ja-JP" altLang="en-US" sz="1200" b="1" dirty="0"/>
              <a:t>サーバーの冗長も可能 </a:t>
            </a:r>
            <a:r>
              <a:rPr kumimoji="1" lang="en-US" altLang="ja-JP" sz="1200" b="1" dirty="0"/>
              <a:t>(</a:t>
            </a:r>
            <a:r>
              <a:rPr kumimoji="1" lang="ja-JP" altLang="en-US" sz="1200" b="1" dirty="0"/>
              <a:t>何台でも設置可</a:t>
            </a:r>
            <a:r>
              <a:rPr kumimoji="1" lang="en-US" altLang="ja-JP" sz="1200" b="1" dirty="0"/>
              <a:t>)</a:t>
            </a:r>
            <a:endParaRPr kumimoji="1" lang="ja-JP" altLang="en-US" sz="1200" b="1" dirty="0"/>
          </a:p>
        </p:txBody>
      </p:sp>
      <p:sp>
        <p:nvSpPr>
          <p:cNvPr id="127" name="角丸四角形 126"/>
          <p:cNvSpPr/>
          <p:nvPr/>
        </p:nvSpPr>
        <p:spPr>
          <a:xfrm>
            <a:off x="557892" y="4499951"/>
            <a:ext cx="1122984" cy="1005156"/>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8" name="Group 4338"/>
          <p:cNvGrpSpPr>
            <a:grpSpLocks/>
          </p:cNvGrpSpPr>
          <p:nvPr/>
        </p:nvGrpSpPr>
        <p:grpSpPr bwMode="auto">
          <a:xfrm>
            <a:off x="755445" y="4662307"/>
            <a:ext cx="750889" cy="722858"/>
            <a:chOff x="536" y="997"/>
            <a:chExt cx="492" cy="685"/>
          </a:xfrm>
        </p:grpSpPr>
        <p:sp>
          <p:nvSpPr>
            <p:cNvPr id="12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4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5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角丸四角形 114"/>
          <p:cNvSpPr/>
          <p:nvPr/>
        </p:nvSpPr>
        <p:spPr>
          <a:xfrm>
            <a:off x="1765151" y="4563922"/>
            <a:ext cx="4040554" cy="1570892"/>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角丸四角形 81"/>
          <p:cNvSpPr/>
          <p:nvPr/>
        </p:nvSpPr>
        <p:spPr>
          <a:xfrm>
            <a:off x="1897470" y="1193644"/>
            <a:ext cx="8409353" cy="2947586"/>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65</a:t>
            </a:fld>
            <a:endParaRPr kumimoji="1" lang="ja-JP" altLang="en-US" dirty="0"/>
          </a:p>
        </p:txBody>
      </p:sp>
      <p:sp>
        <p:nvSpPr>
          <p:cNvPr id="4" name="タイトル 3"/>
          <p:cNvSpPr>
            <a:spLocks noGrp="1"/>
          </p:cNvSpPr>
          <p:nvPr>
            <p:ph type="title"/>
          </p:nvPr>
        </p:nvSpPr>
        <p:spPr>
          <a:xfrm>
            <a:off x="92003" y="46892"/>
            <a:ext cx="10046989" cy="426398"/>
          </a:xfrm>
          <a:solidFill>
            <a:srgbClr val="99FFCC"/>
          </a:solidFill>
        </p:spPr>
        <p:txBody>
          <a:bodyPr>
            <a:noAutofit/>
          </a:bodyPr>
          <a:lstStyle/>
          <a:p>
            <a:r>
              <a:rPr lang="ja-JP" altLang="en-US" sz="2800" dirty="0"/>
              <a:t>「</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サーバー」構築の流れ</a:t>
            </a:r>
            <a:endParaRPr kumimoji="1" lang="ja-JP" altLang="en-US" sz="2800" dirty="0"/>
          </a:p>
        </p:txBody>
      </p:sp>
      <p:grpSp>
        <p:nvGrpSpPr>
          <p:cNvPr id="5" name="Group 4338"/>
          <p:cNvGrpSpPr>
            <a:grpSpLocks/>
          </p:cNvGrpSpPr>
          <p:nvPr/>
        </p:nvGrpSpPr>
        <p:grpSpPr bwMode="auto">
          <a:xfrm>
            <a:off x="4335185" y="16374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181476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フローチャート: 磁気ディスク 31"/>
          <p:cNvSpPr/>
          <p:nvPr/>
        </p:nvSpPr>
        <p:spPr>
          <a:xfrm>
            <a:off x="2760572" y="165206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086363" y="2198399"/>
            <a:ext cx="1532554" cy="1384995"/>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p>
          <a:p>
            <a:r>
              <a:rPr kumimoji="1" lang="ja-JP" altLang="en-US" sz="1400" dirty="0"/>
              <a:t>すべての「シン・テレワークシステム サーバー」の登録情報を保持</a:t>
            </a:r>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246000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2050" y="30150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166086" y="1880424"/>
            <a:ext cx="1924989" cy="369332"/>
          </a:xfrm>
          <a:prstGeom prst="rect">
            <a:avLst/>
          </a:prstGeom>
          <a:noFill/>
        </p:spPr>
        <p:txBody>
          <a:bodyPr wrap="square" rtlCol="0">
            <a:spAutoFit/>
          </a:bodyPr>
          <a:lstStyle/>
          <a:p>
            <a:r>
              <a:rPr kumimoji="1" lang="ja-JP" altLang="en-US" dirty="0"/>
              <a:t>中継ゲートウェイ</a:t>
            </a:r>
          </a:p>
        </p:txBody>
      </p:sp>
      <p:sp>
        <p:nvSpPr>
          <p:cNvPr id="37" name="テキスト ボックス 36"/>
          <p:cNvSpPr txBox="1"/>
          <p:nvPr/>
        </p:nvSpPr>
        <p:spPr>
          <a:xfrm>
            <a:off x="8166086" y="2628705"/>
            <a:ext cx="1924989" cy="369332"/>
          </a:xfrm>
          <a:prstGeom prst="rect">
            <a:avLst/>
          </a:prstGeom>
          <a:noFill/>
        </p:spPr>
        <p:txBody>
          <a:bodyPr wrap="square" rtlCol="0">
            <a:spAutoFit/>
          </a:bodyPr>
          <a:lstStyle/>
          <a:p>
            <a:r>
              <a:rPr kumimoji="1" lang="ja-JP" altLang="en-US" dirty="0"/>
              <a:t>中継ゲートウェイ</a:t>
            </a:r>
          </a:p>
        </p:txBody>
      </p:sp>
      <p:sp>
        <p:nvSpPr>
          <p:cNvPr id="38" name="テキスト ボックス 37"/>
          <p:cNvSpPr txBox="1"/>
          <p:nvPr/>
        </p:nvSpPr>
        <p:spPr>
          <a:xfrm>
            <a:off x="8166085" y="3089820"/>
            <a:ext cx="1924989" cy="369332"/>
          </a:xfrm>
          <a:prstGeom prst="rect">
            <a:avLst/>
          </a:prstGeom>
          <a:noFill/>
        </p:spPr>
        <p:txBody>
          <a:bodyPr wrap="square" rtlCol="0">
            <a:spAutoFit/>
          </a:bodyPr>
          <a:lstStyle/>
          <a:p>
            <a:r>
              <a:rPr kumimoji="1" lang="ja-JP" altLang="en-US" dirty="0"/>
              <a:t>中継ゲートウェイ</a:t>
            </a:r>
          </a:p>
        </p:txBody>
      </p:sp>
      <p:cxnSp>
        <p:nvCxnSpPr>
          <p:cNvPr id="39" name="直線矢印コネクタ 38"/>
          <p:cNvCxnSpPr/>
          <p:nvPr/>
        </p:nvCxnSpPr>
        <p:spPr>
          <a:xfrm flipH="1">
            <a:off x="4990931" y="2040236"/>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990932" y="2150426"/>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999635" y="2301835"/>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036963" y="1719035"/>
            <a:ext cx="2013118" cy="276999"/>
          </a:xfrm>
          <a:prstGeom prst="rect">
            <a:avLst/>
          </a:prstGeom>
          <a:noFill/>
        </p:spPr>
        <p:txBody>
          <a:bodyPr wrap="square" rtlCol="0">
            <a:spAutoFit/>
          </a:bodyPr>
          <a:lstStyle/>
          <a:p>
            <a:r>
              <a:rPr kumimoji="1" lang="ja-JP" altLang="en-US" sz="1200" dirty="0"/>
              <a:t>登録・セッション一覧の報告</a:t>
            </a:r>
          </a:p>
        </p:txBody>
      </p:sp>
      <p:cxnSp>
        <p:nvCxnSpPr>
          <p:cNvPr id="43" name="直線コネクタ 42"/>
          <p:cNvCxnSpPr/>
          <p:nvPr/>
        </p:nvCxnSpPr>
        <p:spPr>
          <a:xfrm flipV="1">
            <a:off x="3484559" y="1929423"/>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フローチャート: 磁気ディスク 43"/>
          <p:cNvSpPr/>
          <p:nvPr/>
        </p:nvSpPr>
        <p:spPr>
          <a:xfrm>
            <a:off x="4202604" y="1446951"/>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5" name="図 4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1293" y="1563067"/>
            <a:ext cx="282357" cy="177369"/>
          </a:xfrm>
          <a:prstGeom prst="rect">
            <a:avLst/>
          </a:prstGeom>
        </p:spPr>
      </p:pic>
      <p:pic>
        <p:nvPicPr>
          <p:cNvPr id="46" name="図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8433" y="1784561"/>
            <a:ext cx="282357" cy="177369"/>
          </a:xfrm>
          <a:prstGeom prst="rect">
            <a:avLst/>
          </a:prstGeom>
        </p:spPr>
      </p:pic>
      <p:pic>
        <p:nvPicPr>
          <p:cNvPr id="47" name="図 4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45759" y="1950386"/>
            <a:ext cx="282357" cy="177369"/>
          </a:xfrm>
          <a:prstGeom prst="rect">
            <a:avLst/>
          </a:prstGeom>
        </p:spPr>
      </p:pic>
      <p:pic>
        <p:nvPicPr>
          <p:cNvPr id="48" name="図 4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6061" y="1950386"/>
            <a:ext cx="282357" cy="177369"/>
          </a:xfrm>
          <a:prstGeom prst="rect">
            <a:avLst/>
          </a:prstGeom>
        </p:spPr>
      </p:pic>
      <p:pic>
        <p:nvPicPr>
          <p:cNvPr id="49" name="図 4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3326" y="1760453"/>
            <a:ext cx="282357" cy="177369"/>
          </a:xfrm>
          <a:prstGeom prst="rect">
            <a:avLst/>
          </a:prstGeom>
        </p:spPr>
      </p:pic>
      <p:pic>
        <p:nvPicPr>
          <p:cNvPr id="50" name="図 4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5254" y="1508478"/>
            <a:ext cx="282357" cy="177369"/>
          </a:xfrm>
          <a:prstGeom prst="rect">
            <a:avLst/>
          </a:prstGeom>
        </p:spPr>
      </p:pic>
      <p:grpSp>
        <p:nvGrpSpPr>
          <p:cNvPr id="51" name="Group 4338"/>
          <p:cNvGrpSpPr>
            <a:grpSpLocks/>
          </p:cNvGrpSpPr>
          <p:nvPr/>
        </p:nvGrpSpPr>
        <p:grpSpPr bwMode="auto">
          <a:xfrm>
            <a:off x="4334629" y="2910955"/>
            <a:ext cx="501869" cy="756484"/>
            <a:chOff x="536" y="997"/>
            <a:chExt cx="492" cy="685"/>
          </a:xfrm>
        </p:grpSpPr>
        <p:sp>
          <p:nvSpPr>
            <p:cNvPr id="5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77" name="直線コネクタ 76"/>
          <p:cNvCxnSpPr/>
          <p:nvPr/>
        </p:nvCxnSpPr>
        <p:spPr>
          <a:xfrm>
            <a:off x="3366456" y="2030112"/>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フローチャート: 磁気ディスク 77"/>
          <p:cNvSpPr/>
          <p:nvPr/>
        </p:nvSpPr>
        <p:spPr>
          <a:xfrm>
            <a:off x="4475912" y="322909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p:cNvSpPr txBox="1"/>
          <p:nvPr/>
        </p:nvSpPr>
        <p:spPr>
          <a:xfrm>
            <a:off x="5060790" y="3533320"/>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sp>
        <p:nvSpPr>
          <p:cNvPr id="80" name="テキスト ボックス 79"/>
          <p:cNvSpPr txBox="1"/>
          <p:nvPr/>
        </p:nvSpPr>
        <p:spPr>
          <a:xfrm rot="638080">
            <a:off x="5337016" y="2175626"/>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81" name="テキスト ボックス 80"/>
          <p:cNvSpPr txBox="1"/>
          <p:nvPr/>
        </p:nvSpPr>
        <p:spPr>
          <a:xfrm rot="1656572">
            <a:off x="5090550" y="2868456"/>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83" name="テキスト ボックス 82"/>
          <p:cNvSpPr txBox="1"/>
          <p:nvPr/>
        </p:nvSpPr>
        <p:spPr>
          <a:xfrm>
            <a:off x="5018784" y="1313797"/>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sp>
        <p:nvSpPr>
          <p:cNvPr id="84" name="テキスト ボックス 83"/>
          <p:cNvSpPr txBox="1"/>
          <p:nvPr/>
        </p:nvSpPr>
        <p:spPr>
          <a:xfrm>
            <a:off x="831997" y="515620"/>
            <a:ext cx="7588737" cy="646331"/>
          </a:xfrm>
          <a:prstGeom prst="rect">
            <a:avLst/>
          </a:prstGeom>
          <a:solidFill>
            <a:schemeClr val="accent4">
              <a:lumMod val="20000"/>
              <a:lumOff val="80000"/>
            </a:schemeClr>
          </a:solidFill>
        </p:spPr>
        <p:txBody>
          <a:bodyPr wrap="square" rtlCol="0">
            <a:spAutoFit/>
          </a:bodyPr>
          <a:lstStyle/>
          <a:p>
            <a:r>
              <a:rPr kumimoji="1" lang="en-US" altLang="ja-JP" b="1" dirty="0"/>
              <a:t>1. </a:t>
            </a:r>
            <a:r>
              <a:rPr kumimoji="1" lang="ja-JP" altLang="en-US" b="1" dirty="0"/>
              <a:t>まず、「シン・テレワークシステム 中継システム」のセット一式を、ひとまず、</a:t>
            </a:r>
            <a:endParaRPr kumimoji="1" lang="en-US" altLang="ja-JP" b="1" dirty="0"/>
          </a:p>
          <a:p>
            <a:r>
              <a:rPr kumimoji="1" lang="ja-JP" altLang="en-US" b="1" dirty="0"/>
              <a:t>「</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a:t>サーバー」のことは考えずに構築すればよい。</a:t>
            </a:r>
            <a:endParaRPr kumimoji="1" lang="ja-JP" altLang="en-US" b="1" dirty="0"/>
          </a:p>
        </p:txBody>
      </p:sp>
      <p:cxnSp>
        <p:nvCxnSpPr>
          <p:cNvPr id="86" name="直線コネクタ 85"/>
          <p:cNvCxnSpPr/>
          <p:nvPr/>
        </p:nvCxnSpPr>
        <p:spPr>
          <a:xfrm>
            <a:off x="164123" y="4345354"/>
            <a:ext cx="1195833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87" name="テキスト ボックス 86"/>
          <p:cNvSpPr txBox="1"/>
          <p:nvPr/>
        </p:nvSpPr>
        <p:spPr>
          <a:xfrm>
            <a:off x="603786" y="6187917"/>
            <a:ext cx="5603137" cy="646331"/>
          </a:xfrm>
          <a:prstGeom prst="rect">
            <a:avLst/>
          </a:prstGeom>
          <a:solidFill>
            <a:schemeClr val="accent6">
              <a:lumMod val="20000"/>
              <a:lumOff val="80000"/>
            </a:schemeClr>
          </a:solidFill>
        </p:spPr>
        <p:txBody>
          <a:bodyPr wrap="square" rtlCol="0">
            <a:spAutoFit/>
          </a:bodyPr>
          <a:lstStyle/>
          <a:p>
            <a:r>
              <a:rPr kumimoji="1" lang="en-US" altLang="ja-JP" b="1" dirty="0"/>
              <a:t>2. </a:t>
            </a:r>
            <a:r>
              <a:rPr kumimoji="1" lang="ja-JP" altLang="en-US" b="1" dirty="0"/>
              <a:t>次に、「</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a:t>サーバー」を構築し、</a:t>
            </a:r>
            <a:r>
              <a:rPr lang="en-US" altLang="ja-JP" b="1" dirty="0"/>
              <a:t>1. </a:t>
            </a:r>
            <a:r>
              <a:rPr lang="ja-JP" altLang="en-US" b="1" dirty="0"/>
              <a:t>のシステムに接続するように設定ファイルを書く。</a:t>
            </a:r>
            <a:endParaRPr kumimoji="1" lang="ja-JP" altLang="en-US" b="1" dirty="0"/>
          </a:p>
        </p:txBody>
      </p:sp>
      <p:grpSp>
        <p:nvGrpSpPr>
          <p:cNvPr id="88" name="Group 4338"/>
          <p:cNvGrpSpPr>
            <a:grpSpLocks/>
          </p:cNvGrpSpPr>
          <p:nvPr/>
        </p:nvGrpSpPr>
        <p:grpSpPr bwMode="auto">
          <a:xfrm>
            <a:off x="2083717" y="4691694"/>
            <a:ext cx="967971" cy="842560"/>
            <a:chOff x="536" y="997"/>
            <a:chExt cx="492" cy="685"/>
          </a:xfrm>
        </p:grpSpPr>
        <p:sp>
          <p:nvSpPr>
            <p:cNvPr id="8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3" name="テキスト ボックス 112"/>
          <p:cNvSpPr txBox="1"/>
          <p:nvPr/>
        </p:nvSpPr>
        <p:spPr>
          <a:xfrm>
            <a:off x="1997212" y="5560805"/>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
        <p:nvSpPr>
          <p:cNvPr id="114" name="テキスト ボックス 113"/>
          <p:cNvSpPr txBox="1"/>
          <p:nvPr/>
        </p:nvSpPr>
        <p:spPr>
          <a:xfrm>
            <a:off x="3559986" y="5169271"/>
            <a:ext cx="2088610" cy="830997"/>
          </a:xfrm>
          <a:prstGeom prst="rect">
            <a:avLst/>
          </a:prstGeom>
          <a:solidFill>
            <a:schemeClr val="bg1"/>
          </a:solidFill>
        </p:spPr>
        <p:txBody>
          <a:bodyPr wrap="square" rtlCol="0">
            <a:spAutoFit/>
          </a:bodyPr>
          <a:lstStyle/>
          <a:p>
            <a:r>
              <a:rPr kumimoji="1" lang="ja-JP" altLang="en-US" sz="1600" b="1" dirty="0"/>
              <a:t>この章の目的は、本 </a:t>
            </a:r>
            <a:r>
              <a:rPr kumimoji="1" lang="en-US" altLang="ja-JP" sz="1600" b="1" dirty="0"/>
              <a:t>Web </a:t>
            </a:r>
            <a:r>
              <a:rPr kumimoji="1" lang="ja-JP" altLang="en-US" sz="1600" b="1" dirty="0"/>
              <a:t>サーバーの構築手順の解説である。</a:t>
            </a:r>
          </a:p>
        </p:txBody>
      </p:sp>
      <p:sp>
        <p:nvSpPr>
          <p:cNvPr id="116" name="下矢印 115"/>
          <p:cNvSpPr/>
          <p:nvPr/>
        </p:nvSpPr>
        <p:spPr>
          <a:xfrm rot="13148599">
            <a:off x="3272494" y="2071925"/>
            <a:ext cx="265723" cy="2819780"/>
          </a:xfrm>
          <a:prstGeom prst="downArrow">
            <a:avLst/>
          </a:prstGeom>
          <a:solidFill>
            <a:srgbClr val="FFC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3785428" y="2386929"/>
            <a:ext cx="1543317" cy="369332"/>
          </a:xfrm>
          <a:prstGeom prst="rect">
            <a:avLst/>
          </a:prstGeom>
          <a:noFill/>
        </p:spPr>
        <p:txBody>
          <a:bodyPr wrap="square" rtlCol="0">
            <a:spAutoFit/>
          </a:bodyPr>
          <a:lstStyle/>
          <a:p>
            <a:r>
              <a:rPr kumimoji="1" lang="ja-JP" altLang="en-US" dirty="0"/>
              <a:t>コントローラ</a:t>
            </a:r>
          </a:p>
        </p:txBody>
      </p:sp>
      <p:sp>
        <p:nvSpPr>
          <p:cNvPr id="117" name="下矢印 116"/>
          <p:cNvSpPr/>
          <p:nvPr/>
        </p:nvSpPr>
        <p:spPr>
          <a:xfrm rot="13148599">
            <a:off x="3658375" y="3351298"/>
            <a:ext cx="265723" cy="1596397"/>
          </a:xfrm>
          <a:prstGeom prst="downArrow">
            <a:avLst/>
          </a:prstGeom>
          <a:solidFill>
            <a:schemeClr val="accent4">
              <a:lumMod val="20000"/>
              <a:lumOff val="8000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テキスト ボックス 75"/>
          <p:cNvSpPr txBox="1"/>
          <p:nvPr/>
        </p:nvSpPr>
        <p:spPr>
          <a:xfrm>
            <a:off x="4175456" y="3679564"/>
            <a:ext cx="1543317" cy="461665"/>
          </a:xfrm>
          <a:prstGeom prst="rect">
            <a:avLst/>
          </a:prstGeom>
          <a:noFill/>
        </p:spPr>
        <p:txBody>
          <a:bodyPr wrap="square" rtlCol="0">
            <a:spAutoFit/>
          </a:bodyPr>
          <a:lstStyle/>
          <a:p>
            <a:r>
              <a:rPr kumimoji="1" lang="ja-JP" altLang="en-US" sz="1200" dirty="0"/>
              <a:t>コントローラ</a:t>
            </a:r>
          </a:p>
          <a:p>
            <a:r>
              <a:rPr lang="en-US" altLang="ja-JP" sz="1200" dirty="0"/>
              <a:t>(</a:t>
            </a:r>
            <a:r>
              <a:rPr lang="ja-JP" altLang="en-US" sz="1200" dirty="0"/>
              <a:t>冗長の場合</a:t>
            </a:r>
            <a:r>
              <a:rPr lang="en-US" altLang="ja-JP" sz="1200" dirty="0"/>
              <a:t>)</a:t>
            </a:r>
            <a:endParaRPr kumimoji="1" lang="ja-JP" altLang="en-US" sz="1200" dirty="0"/>
          </a:p>
        </p:txBody>
      </p:sp>
      <p:sp>
        <p:nvSpPr>
          <p:cNvPr id="118" name="楕円 117"/>
          <p:cNvSpPr/>
          <p:nvPr/>
        </p:nvSpPr>
        <p:spPr>
          <a:xfrm rot="18977132">
            <a:off x="3321538" y="3376136"/>
            <a:ext cx="195385" cy="11849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テキスト ボックス 118"/>
          <p:cNvSpPr txBox="1"/>
          <p:nvPr/>
        </p:nvSpPr>
        <p:spPr>
          <a:xfrm>
            <a:off x="3692023" y="4458402"/>
            <a:ext cx="1956573" cy="523220"/>
          </a:xfrm>
          <a:prstGeom prst="rect">
            <a:avLst/>
          </a:prstGeom>
          <a:solidFill>
            <a:schemeClr val="bg1"/>
          </a:solidFill>
          <a:ln w="19050">
            <a:solidFill>
              <a:srgbClr val="FF0000"/>
            </a:solidFill>
          </a:ln>
        </p:spPr>
        <p:txBody>
          <a:bodyPr wrap="square" rtlCol="0">
            <a:spAutoFit/>
          </a:bodyPr>
          <a:lstStyle/>
          <a:p>
            <a:r>
              <a:rPr kumimoji="1" lang="ja-JP" altLang="en-US" sz="1400" b="1" dirty="0">
                <a:solidFill>
                  <a:srgbClr val="FF0000"/>
                </a:solidFill>
              </a:rPr>
              <a:t>コントローラへの接続設定 </a:t>
            </a:r>
            <a:r>
              <a:rPr kumimoji="1" lang="en-US" altLang="ja-JP" sz="1400" b="1" dirty="0">
                <a:solidFill>
                  <a:srgbClr val="FF0000"/>
                </a:solidFill>
              </a:rPr>
              <a:t>(</a:t>
            </a:r>
            <a:r>
              <a:rPr kumimoji="1" lang="ja-JP" altLang="en-US" sz="1400" b="1" dirty="0">
                <a:solidFill>
                  <a:srgbClr val="FF0000"/>
                </a:solidFill>
              </a:rPr>
              <a:t>冗長も可能</a:t>
            </a:r>
            <a:r>
              <a:rPr kumimoji="1" lang="en-US" altLang="ja-JP" sz="1400" b="1" dirty="0">
                <a:solidFill>
                  <a:srgbClr val="FF0000"/>
                </a:solidFill>
              </a:rPr>
              <a:t>)</a:t>
            </a:r>
            <a:endParaRPr kumimoji="1" lang="ja-JP" altLang="en-US" sz="1400" b="1" dirty="0">
              <a:solidFill>
                <a:srgbClr val="FF0000"/>
              </a:solidFill>
            </a:endParaRPr>
          </a:p>
        </p:txBody>
      </p:sp>
      <p:pic>
        <p:nvPicPr>
          <p:cNvPr id="120" name="図 119"/>
          <p:cNvPicPr>
            <a:picLocks noChangeAspect="1"/>
          </p:cNvPicPr>
          <p:nvPr/>
        </p:nvPicPr>
        <p:blipFill>
          <a:blip r:embed="rId4"/>
          <a:stretch>
            <a:fillRect/>
          </a:stretch>
        </p:blipFill>
        <p:spPr>
          <a:xfrm>
            <a:off x="9296876" y="4647906"/>
            <a:ext cx="1008437" cy="915518"/>
          </a:xfrm>
          <a:prstGeom prst="rect">
            <a:avLst/>
          </a:prstGeom>
        </p:spPr>
      </p:pic>
      <p:pic>
        <p:nvPicPr>
          <p:cNvPr id="121"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148837" y="5132532"/>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 name="テキスト ボックス 121"/>
          <p:cNvSpPr txBox="1"/>
          <p:nvPr/>
        </p:nvSpPr>
        <p:spPr>
          <a:xfrm>
            <a:off x="9554661" y="5800748"/>
            <a:ext cx="1537768" cy="923330"/>
          </a:xfrm>
          <a:prstGeom prst="rect">
            <a:avLst/>
          </a:prstGeom>
          <a:noFill/>
        </p:spPr>
        <p:txBody>
          <a:bodyPr wrap="square" rtlCol="0">
            <a:spAutoFit/>
          </a:bodyPr>
          <a:lstStyle/>
          <a:p>
            <a:r>
              <a:rPr kumimoji="1" lang="en-US" altLang="ja-JP" dirty="0"/>
              <a:t>HTML5 </a:t>
            </a:r>
            <a:r>
              <a:rPr kumimoji="1" lang="ja-JP" altLang="en-US" dirty="0"/>
              <a:t>版</a:t>
            </a:r>
            <a:endParaRPr kumimoji="1" lang="en-US" altLang="ja-JP" dirty="0"/>
          </a:p>
          <a:p>
            <a:r>
              <a:rPr kumimoji="1" lang="ja-JP" altLang="en-US" dirty="0"/>
              <a:t>ユーザー</a:t>
            </a:r>
            <a:endParaRPr kumimoji="1" lang="en-US" altLang="ja-JP" dirty="0"/>
          </a:p>
          <a:p>
            <a:r>
              <a:rPr lang="en-US" altLang="ja-JP" dirty="0"/>
              <a:t>(</a:t>
            </a:r>
            <a:r>
              <a:rPr lang="ja-JP" altLang="en-US" dirty="0"/>
              <a:t>自宅等</a:t>
            </a:r>
            <a:r>
              <a:rPr lang="en-US" altLang="ja-JP" dirty="0"/>
              <a:t>)</a:t>
            </a:r>
            <a:endParaRPr kumimoji="1" lang="ja-JP" altLang="en-US" dirty="0"/>
          </a:p>
        </p:txBody>
      </p:sp>
      <p:sp>
        <p:nvSpPr>
          <p:cNvPr id="123" name="右矢印 122"/>
          <p:cNvSpPr/>
          <p:nvPr/>
        </p:nvSpPr>
        <p:spPr>
          <a:xfrm rot="10800000">
            <a:off x="5855102" y="5188888"/>
            <a:ext cx="3284664" cy="493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6669983" y="4427522"/>
            <a:ext cx="2743200" cy="923330"/>
          </a:xfrm>
          <a:prstGeom prst="rect">
            <a:avLst/>
          </a:prstGeom>
          <a:noFill/>
        </p:spPr>
        <p:txBody>
          <a:bodyPr wrap="square" rtlCol="0">
            <a:spAutoFit/>
          </a:bodyPr>
          <a:lstStyle/>
          <a:p>
            <a:r>
              <a:rPr kumimoji="1" lang="en-US" altLang="ja-JP" dirty="0"/>
              <a:t>Web </a:t>
            </a:r>
            <a:r>
              <a:rPr kumimoji="1" lang="ja-JP" altLang="en-US" dirty="0"/>
              <a:t>ブラウザで接続</a:t>
            </a:r>
            <a:endParaRPr kumimoji="1" lang="en-US" altLang="ja-JP" dirty="0"/>
          </a:p>
          <a:p>
            <a:r>
              <a:rPr kumimoji="1" lang="ja-JP" altLang="en-US" dirty="0"/>
              <a:t>できるようになる。</a:t>
            </a:r>
            <a:endParaRPr kumimoji="1" lang="en-US" altLang="ja-JP" dirty="0"/>
          </a:p>
          <a:p>
            <a:r>
              <a:rPr lang="en-US" altLang="ja-JP" b="1" u="sng" dirty="0">
                <a:solidFill>
                  <a:srgbClr val="0000FF"/>
                </a:solidFill>
              </a:rPr>
              <a:t>https://</a:t>
            </a:r>
            <a:r>
              <a:rPr lang="ja-JP" altLang="en-US" b="1" u="sng" dirty="0">
                <a:solidFill>
                  <a:srgbClr val="0000FF"/>
                </a:solidFill>
              </a:rPr>
              <a:t>★★★</a:t>
            </a:r>
            <a:r>
              <a:rPr lang="en-US" altLang="ja-JP" b="1" u="sng" dirty="0">
                <a:solidFill>
                  <a:srgbClr val="0000FF"/>
                </a:solidFill>
              </a:rPr>
              <a:t>/</a:t>
            </a:r>
            <a:endParaRPr kumimoji="1" lang="ja-JP" altLang="en-US" b="1" u="sng" dirty="0">
              <a:solidFill>
                <a:srgbClr val="0000FF"/>
              </a:solidFill>
            </a:endParaRPr>
          </a:p>
        </p:txBody>
      </p:sp>
      <p:sp>
        <p:nvSpPr>
          <p:cNvPr id="125" name="テキスト ボックス 124"/>
          <p:cNvSpPr txBox="1"/>
          <p:nvPr/>
        </p:nvSpPr>
        <p:spPr>
          <a:xfrm>
            <a:off x="6354619" y="5674568"/>
            <a:ext cx="3163347" cy="1077218"/>
          </a:xfrm>
          <a:prstGeom prst="rect">
            <a:avLst/>
          </a:prstGeom>
          <a:solidFill>
            <a:schemeClr val="accent2">
              <a:lumMod val="20000"/>
              <a:lumOff val="80000"/>
            </a:schemeClr>
          </a:solidFill>
        </p:spPr>
        <p:txBody>
          <a:bodyPr wrap="square" rtlCol="0">
            <a:spAutoFit/>
          </a:bodyPr>
          <a:lstStyle/>
          <a:p>
            <a:r>
              <a:rPr kumimoji="1" lang="en-US" altLang="ja-JP" sz="1600" b="1" dirty="0"/>
              <a:t>3. </a:t>
            </a:r>
            <a:r>
              <a:rPr kumimoji="1" lang="ja-JP" altLang="en-US" sz="1600" b="1" dirty="0"/>
              <a:t>すると、ユーザーは、</a:t>
            </a:r>
            <a:r>
              <a:rPr kumimoji="1" lang="en-US" altLang="ja-JP" sz="1600" b="1" dirty="0"/>
              <a:t>HTML5 </a:t>
            </a:r>
            <a:r>
              <a:rPr kumimoji="1" lang="ja-JP" altLang="en-US" sz="1600" b="1" dirty="0"/>
              <a:t>版 </a:t>
            </a:r>
            <a:r>
              <a:rPr kumimoji="1" lang="en-US" altLang="ja-JP" sz="1600" b="1" dirty="0"/>
              <a:t>Web </a:t>
            </a:r>
            <a:r>
              <a:rPr kumimoji="1" lang="ja-JP" altLang="en-US" sz="1600" b="1" dirty="0"/>
              <a:t>クライアントに接続し、シン・テレワークシステムの画面を </a:t>
            </a:r>
            <a:r>
              <a:rPr kumimoji="1" lang="en-US" altLang="ja-JP" sz="1600" b="1" dirty="0"/>
              <a:t>Web </a:t>
            </a:r>
            <a:r>
              <a:rPr kumimoji="1" lang="ja-JP" altLang="en-US" sz="1600" b="1" dirty="0"/>
              <a:t>ブラウザで操作できるようになるのである。</a:t>
            </a:r>
          </a:p>
        </p:txBody>
      </p:sp>
    </p:spTree>
    <p:extLst>
      <p:ext uri="{BB962C8B-B14F-4D97-AF65-F5344CB8AC3E}">
        <p14:creationId xmlns:p14="http://schemas.microsoft.com/office/powerpoint/2010/main" val="40212584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(15 </a:t>
            </a:r>
            <a:r>
              <a:rPr kumimoji="1" lang="ja-JP" altLang="en-US" sz="1600" dirty="0"/>
              <a:t>分程度で</a:t>
            </a:r>
            <a:r>
              <a:rPr kumimoji="1" lang="en-US" altLang="ja-JP" sz="1600" dirty="0"/>
              <a:t>)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a:t>
            </a:r>
            <a:r>
              <a:rPr kumimoji="1" lang="ja-JP" altLang="en-US" sz="1600" dirty="0"/>
              <a:t>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3B-2. AWS </a:t>
            </a:r>
            <a:r>
              <a:rPr kumimoji="1" lang="ja-JP" altLang="en-US" sz="3200" dirty="0"/>
              <a:t>の </a:t>
            </a:r>
            <a:r>
              <a:rPr lang="en-US" altLang="ja-JP" sz="3200" dirty="0"/>
              <a:t>Windows Server </a:t>
            </a:r>
            <a:r>
              <a:rPr lang="ja-JP" altLang="en-US" sz="3200" dirty="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sz="1600" dirty="0"/>
              <a:t>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pPr marL="285750" indent="-285750">
              <a:buFont typeface="Arial" panose="020B0604020202020204" pitchFamily="34" charset="0"/>
              <a:buChar char="•"/>
            </a:pP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317634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a:t>※</a:t>
            </a:r>
            <a:r>
              <a:rPr kumimoji="1" lang="ja-JP" altLang="en-US" dirty="0"/>
              <a:t> すでに他のステップでキーペアを作成済みの場合は、それを使用できる。新たに作成する必要はない。</a:t>
            </a:r>
          </a:p>
        </p:txBody>
      </p:sp>
    </p:spTree>
    <p:extLst>
      <p:ext uri="{BB962C8B-B14F-4D97-AF65-F5344CB8AC3E}">
        <p14:creationId xmlns:p14="http://schemas.microsoft.com/office/powerpoint/2010/main" val="38098551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7E3C729D-74E8-43EA-B8AA-EF56C809E668}"/>
              </a:ext>
            </a:extLst>
          </p:cNvPr>
          <p:cNvPicPr>
            <a:picLocks noChangeAspect="1"/>
          </p:cNvPicPr>
          <p:nvPr/>
        </p:nvPicPr>
        <p:blipFill>
          <a:blip r:embed="rId2"/>
          <a:stretch>
            <a:fillRect/>
          </a:stretch>
        </p:blipFill>
        <p:spPr>
          <a:xfrm>
            <a:off x="2312411" y="1300354"/>
            <a:ext cx="6683097" cy="1987728"/>
          </a:xfrm>
          <a:prstGeom prst="rect">
            <a:avLst/>
          </a:prstGeom>
          <a:ln w="12700">
            <a:solidFill>
              <a:schemeClr val="tx1"/>
            </a:solidFill>
          </a:ln>
        </p:spPr>
      </p:pic>
      <p:sp>
        <p:nvSpPr>
          <p:cNvPr id="7" name="正方形/長方形 6"/>
          <p:cNvSpPr/>
          <p:nvPr/>
        </p:nvSpPr>
        <p:spPr>
          <a:xfrm>
            <a:off x="3927739" y="2282701"/>
            <a:ext cx="3285862" cy="9019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37012" y="2519851"/>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68</a:t>
            </a:fld>
            <a:endParaRPr kumimoji="1" lang="ja-JP" altLang="en-US" dirty="0"/>
          </a:p>
        </p:txBody>
      </p:sp>
      <p:sp>
        <p:nvSpPr>
          <p:cNvPr id="5" name="テキスト ボックス 4"/>
          <p:cNvSpPr txBox="1"/>
          <p:nvPr/>
        </p:nvSpPr>
        <p:spPr>
          <a:xfrm>
            <a:off x="373794" y="237947"/>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pPr marL="285750" indent="-285750">
              <a:buFont typeface="Arial" panose="020B0604020202020204" pitchFamily="34" charset="0"/>
              <a:buChar char="•"/>
            </a:pPr>
            <a:r>
              <a:rPr lang="ja-JP" altLang="en-US" dirty="0"/>
              <a:t>「アプリケーションおよび </a:t>
            </a:r>
            <a:r>
              <a:rPr lang="en-US" altLang="ja-JP" dirty="0"/>
              <a:t>OS </a:t>
            </a:r>
            <a:r>
              <a:rPr lang="ja-JP" altLang="en-US" dirty="0"/>
              <a:t>イメージ </a:t>
            </a:r>
            <a:r>
              <a:rPr lang="en-US" altLang="ja-JP" dirty="0"/>
              <a:t>(Amazon </a:t>
            </a:r>
            <a:r>
              <a:rPr lang="ja-JP" altLang="en-US" dirty="0"/>
              <a:t>マシンイメージ</a:t>
            </a:r>
            <a:r>
              <a:rPr lang="en-US" altLang="ja-JP" dirty="0"/>
              <a:t>)</a:t>
            </a:r>
            <a:r>
              <a:rPr lang="ja-JP" altLang="en-US" dirty="0"/>
              <a:t>」の検索ボックスで、</a:t>
            </a:r>
            <a:r>
              <a:rPr lang="en-US" altLang="ja-JP" dirty="0"/>
              <a:t>”Windows” </a:t>
            </a:r>
            <a:r>
              <a:rPr lang="ja-JP" altLang="en-US" dirty="0"/>
              <a:t>と検索する。</a:t>
            </a:r>
            <a:endParaRPr lang="en-US" altLang="ja-JP" dirty="0"/>
          </a:p>
          <a:p>
            <a:pPr marL="285750" indent="-285750">
              <a:buFont typeface="Arial" panose="020B0604020202020204" pitchFamily="34" charset="0"/>
              <a:buChar char="•"/>
            </a:pPr>
            <a:r>
              <a:rPr lang="ja-JP" altLang="en-US" dirty="0"/>
              <a:t>「</a:t>
            </a:r>
            <a:r>
              <a:rPr lang="en-US" altLang="ja-JP" dirty="0"/>
              <a:t>Microsoft Windows Server 2022 Base</a:t>
            </a:r>
            <a:r>
              <a:rPr lang="ja-JP" altLang="en-US" dirty="0"/>
              <a:t>」 を選択する。</a:t>
            </a:r>
          </a:p>
        </p:txBody>
      </p:sp>
      <p:sp>
        <p:nvSpPr>
          <p:cNvPr id="14" name="テキスト ボックス 13">
            <a:extLst>
              <a:ext uri="{FF2B5EF4-FFF2-40B4-BE49-F238E27FC236}">
                <a16:creationId xmlns:a16="http://schemas.microsoft.com/office/drawing/2014/main" id="{B075F309-3960-47AB-A94C-AB7A70AB4BAF}"/>
              </a:ext>
            </a:extLst>
          </p:cNvPr>
          <p:cNvSpPr txBox="1"/>
          <p:nvPr/>
        </p:nvSpPr>
        <p:spPr>
          <a:xfrm>
            <a:off x="255900" y="3358321"/>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「インスタンスタイプ」で「</a:t>
            </a:r>
            <a:r>
              <a:rPr lang="en-US" altLang="ja-JP" dirty="0"/>
              <a:t>t2.medium</a:t>
            </a:r>
            <a:r>
              <a:rPr lang="ja-JP" altLang="en-US" dirty="0"/>
              <a:t>」を選択する。</a:t>
            </a:r>
          </a:p>
        </p:txBody>
      </p:sp>
      <p:pic>
        <p:nvPicPr>
          <p:cNvPr id="15" name="図 14">
            <a:extLst>
              <a:ext uri="{FF2B5EF4-FFF2-40B4-BE49-F238E27FC236}">
                <a16:creationId xmlns:a16="http://schemas.microsoft.com/office/drawing/2014/main" id="{EAED4455-6A3F-4A5A-BEFF-6D81B796F3BE}"/>
              </a:ext>
            </a:extLst>
          </p:cNvPr>
          <p:cNvPicPr>
            <a:picLocks noChangeAspect="1"/>
          </p:cNvPicPr>
          <p:nvPr/>
        </p:nvPicPr>
        <p:blipFill>
          <a:blip r:embed="rId3"/>
          <a:stretch>
            <a:fillRect/>
          </a:stretch>
        </p:blipFill>
        <p:spPr>
          <a:xfrm>
            <a:off x="2547796" y="3870930"/>
            <a:ext cx="3959382" cy="1345353"/>
          </a:xfrm>
          <a:prstGeom prst="rect">
            <a:avLst/>
          </a:prstGeom>
          <a:ln w="19050">
            <a:solidFill>
              <a:schemeClr val="tx1"/>
            </a:solidFill>
          </a:ln>
        </p:spPr>
      </p:pic>
      <p:sp>
        <p:nvSpPr>
          <p:cNvPr id="16" name="正方形/長方形 15">
            <a:extLst>
              <a:ext uri="{FF2B5EF4-FFF2-40B4-BE49-F238E27FC236}">
                <a16:creationId xmlns:a16="http://schemas.microsoft.com/office/drawing/2014/main" id="{AB666244-11D4-49A9-8259-36B329C87086}"/>
              </a:ext>
            </a:extLst>
          </p:cNvPr>
          <p:cNvSpPr/>
          <p:nvPr/>
        </p:nvSpPr>
        <p:spPr>
          <a:xfrm>
            <a:off x="2603297" y="4321621"/>
            <a:ext cx="3857386" cy="82987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D2E2BB2B-D531-4998-8131-6885D31B16B8}"/>
              </a:ext>
            </a:extLst>
          </p:cNvPr>
          <p:cNvPicPr>
            <a:picLocks noChangeAspect="1"/>
          </p:cNvPicPr>
          <p:nvPr/>
        </p:nvPicPr>
        <p:blipFill>
          <a:blip r:embed="rId4"/>
          <a:stretch>
            <a:fillRect/>
          </a:stretch>
        </p:blipFill>
        <p:spPr>
          <a:xfrm>
            <a:off x="2603297" y="5678162"/>
            <a:ext cx="4388772" cy="1082794"/>
          </a:xfrm>
          <a:prstGeom prst="rect">
            <a:avLst/>
          </a:prstGeom>
          <a:ln w="19050">
            <a:solidFill>
              <a:schemeClr val="tx1"/>
            </a:solidFill>
          </a:ln>
        </p:spPr>
      </p:pic>
      <p:sp>
        <p:nvSpPr>
          <p:cNvPr id="18" name="テキスト ボックス 17">
            <a:extLst>
              <a:ext uri="{FF2B5EF4-FFF2-40B4-BE49-F238E27FC236}">
                <a16:creationId xmlns:a16="http://schemas.microsoft.com/office/drawing/2014/main" id="{9F16FFD1-00DD-406E-90BB-4A881B7DECEF}"/>
              </a:ext>
            </a:extLst>
          </p:cNvPr>
          <p:cNvSpPr txBox="1"/>
          <p:nvPr/>
        </p:nvSpPr>
        <p:spPr>
          <a:xfrm>
            <a:off x="255900" y="5216283"/>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「キーペア名」は、先ほど作成したキーペアを指定する。</a:t>
            </a:r>
          </a:p>
        </p:txBody>
      </p:sp>
      <p:sp>
        <p:nvSpPr>
          <p:cNvPr id="19" name="正方形/長方形 18">
            <a:extLst>
              <a:ext uri="{FF2B5EF4-FFF2-40B4-BE49-F238E27FC236}">
                <a16:creationId xmlns:a16="http://schemas.microsoft.com/office/drawing/2014/main" id="{88C6B6CA-C9BD-4E1E-A1B6-267D6D84D5F4}"/>
              </a:ext>
            </a:extLst>
          </p:cNvPr>
          <p:cNvSpPr/>
          <p:nvPr/>
        </p:nvSpPr>
        <p:spPr>
          <a:xfrm>
            <a:off x="2618665" y="6347012"/>
            <a:ext cx="3259621" cy="4104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4DD7F54C-5E9E-4036-A35F-214BCC8216AC}"/>
              </a:ext>
            </a:extLst>
          </p:cNvPr>
          <p:cNvPicPr>
            <a:picLocks noChangeAspect="1"/>
          </p:cNvPicPr>
          <p:nvPr/>
        </p:nvPicPr>
        <p:blipFill>
          <a:blip r:embed="rId5"/>
          <a:stretch>
            <a:fillRect/>
          </a:stretch>
        </p:blipFill>
        <p:spPr>
          <a:xfrm>
            <a:off x="6950642" y="4493741"/>
            <a:ext cx="4985458" cy="971024"/>
          </a:xfrm>
          <a:prstGeom prst="rect">
            <a:avLst/>
          </a:prstGeom>
          <a:ln w="19050">
            <a:solidFill>
              <a:schemeClr val="tx1"/>
            </a:solidFill>
          </a:ln>
        </p:spPr>
      </p:pic>
      <p:sp>
        <p:nvSpPr>
          <p:cNvPr id="21" name="テキスト ボックス 20">
            <a:extLst>
              <a:ext uri="{FF2B5EF4-FFF2-40B4-BE49-F238E27FC236}">
                <a16:creationId xmlns:a16="http://schemas.microsoft.com/office/drawing/2014/main" id="{3FE82249-2018-49F3-954D-15DC53C1E14A}"/>
              </a:ext>
            </a:extLst>
          </p:cNvPr>
          <p:cNvSpPr txBox="1"/>
          <p:nvPr/>
        </p:nvSpPr>
        <p:spPr>
          <a:xfrm>
            <a:off x="6950642" y="3727653"/>
            <a:ext cx="4759640"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「名前とタグ」には、何かわかりやすい名前を付ける。</a:t>
            </a:r>
            <a:r>
              <a:rPr lang="en-US" altLang="ja-JP" dirty="0"/>
              <a:t>(</a:t>
            </a:r>
            <a:r>
              <a:rPr lang="ja-JP" altLang="en-US" dirty="0"/>
              <a:t>任意</a:t>
            </a:r>
            <a:r>
              <a:rPr lang="en-US" altLang="ja-JP" dirty="0"/>
              <a:t>)</a:t>
            </a:r>
            <a:endParaRPr lang="ja-JP" altLang="en-US" dirty="0"/>
          </a:p>
        </p:txBody>
      </p:sp>
      <p:sp>
        <p:nvSpPr>
          <p:cNvPr id="22" name="正方形/長方形 21">
            <a:extLst>
              <a:ext uri="{FF2B5EF4-FFF2-40B4-BE49-F238E27FC236}">
                <a16:creationId xmlns:a16="http://schemas.microsoft.com/office/drawing/2014/main" id="{7F825926-A6F0-4F98-9360-814CEE787AD2}"/>
              </a:ext>
            </a:extLst>
          </p:cNvPr>
          <p:cNvSpPr/>
          <p:nvPr/>
        </p:nvSpPr>
        <p:spPr>
          <a:xfrm>
            <a:off x="7012635" y="4959013"/>
            <a:ext cx="3681391" cy="4725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730001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69</a:t>
            </a:fld>
            <a:endParaRPr kumimoji="1" lang="ja-JP" altLang="en-US" dirty="0"/>
          </a:p>
        </p:txBody>
      </p:sp>
      <p:sp>
        <p:nvSpPr>
          <p:cNvPr id="5" name="テキスト ボックス 4"/>
          <p:cNvSpPr txBox="1"/>
          <p:nvPr/>
        </p:nvSpPr>
        <p:spPr>
          <a:xfrm>
            <a:off x="190540" y="110358"/>
            <a:ext cx="11444412" cy="249299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sz="1600" b="1" dirty="0">
                <a:solidFill>
                  <a:srgbClr val="0000FF"/>
                </a:solidFill>
              </a:rPr>
              <a:t>「ストレージを設定」では、ディスク容量を念のため </a:t>
            </a:r>
            <a:r>
              <a:rPr lang="en-US" altLang="ja-JP" sz="1600" b="1" u="sng" dirty="0">
                <a:solidFill>
                  <a:srgbClr val="0000FF"/>
                </a:solidFill>
              </a:rPr>
              <a:t>60GB </a:t>
            </a:r>
            <a:r>
              <a:rPr lang="ja-JP" altLang="en-US" sz="1600" b="1" u="sng" dirty="0">
                <a:solidFill>
                  <a:srgbClr val="0000FF"/>
                </a:solidFill>
              </a:rPr>
              <a:t>程度に増加する</a:t>
            </a:r>
            <a:r>
              <a:rPr lang="ja-JP" altLang="en-US" sz="1600" b="1" dirty="0">
                <a:solidFill>
                  <a:srgbClr val="0000FF"/>
                </a:solidFill>
              </a:rPr>
              <a:t>。</a:t>
            </a:r>
            <a:br>
              <a:rPr lang="en-US" altLang="ja-JP" sz="1600" b="1" dirty="0">
                <a:solidFill>
                  <a:srgbClr val="0000FF"/>
                </a:solidFill>
              </a:rPr>
            </a:br>
            <a:r>
              <a:rPr lang="en-US" altLang="ja-JP" sz="1200" b="1" dirty="0">
                <a:solidFill>
                  <a:srgbClr val="0000FF"/>
                </a:solidFill>
              </a:rPr>
              <a:t>(</a:t>
            </a:r>
            <a:r>
              <a:rPr lang="ja-JP" altLang="en-US" sz="1200" b="1" dirty="0">
                <a:solidFill>
                  <a:srgbClr val="0000FF"/>
                </a:solidFill>
              </a:rPr>
              <a:t>デフォルトは </a:t>
            </a:r>
            <a:r>
              <a:rPr lang="en-US" altLang="ja-JP" sz="1200" b="1" dirty="0">
                <a:solidFill>
                  <a:srgbClr val="0000FF"/>
                </a:solidFill>
              </a:rPr>
              <a:t>30GB </a:t>
            </a:r>
            <a:r>
              <a:rPr lang="ja-JP" altLang="en-US" sz="1200" b="1" dirty="0">
                <a:solidFill>
                  <a:srgbClr val="0000FF"/>
                </a:solidFill>
              </a:rPr>
              <a:t>であるが、将来的に不足する恐れがある。また、各種ログが溜まってきたときに、ディスク容量が不足するおそれがある。</a:t>
            </a:r>
            <a:r>
              <a:rPr lang="en-US" altLang="ja-JP" sz="1200" b="1" dirty="0">
                <a:solidFill>
                  <a:srgbClr val="0000FF"/>
                </a:solidFill>
              </a:rPr>
              <a:t>)</a:t>
            </a:r>
            <a:r>
              <a:rPr lang="en-US" altLang="ja-JP" sz="1200" dirty="0"/>
              <a:t> </a:t>
            </a:r>
            <a:endParaRPr lang="en-US" altLang="ja-JP" sz="1600" dirty="0"/>
          </a:p>
          <a:p>
            <a:pPr marL="285750" indent="-285750">
              <a:buFont typeface="Arial" panose="020B0604020202020204" pitchFamily="34" charset="0"/>
              <a:buChar char="•"/>
            </a:pPr>
            <a:r>
              <a:rPr lang="ja-JP" altLang="en-US" sz="1600" b="1" dirty="0">
                <a:solidFill>
                  <a:srgbClr val="FF0000"/>
                </a:solidFill>
              </a:rPr>
              <a:t>これが肝心。</a:t>
            </a:r>
            <a:r>
              <a:rPr lang="ja-JP" altLang="en-US" sz="1600" b="1" u="sng" dirty="0">
                <a:solidFill>
                  <a:srgbClr val="0000FF"/>
                </a:solidFill>
              </a:rPr>
              <a:t>「</a:t>
            </a:r>
            <a:r>
              <a:rPr lang="en-US" altLang="ja-JP" sz="1600" b="1" u="sng" dirty="0">
                <a:solidFill>
                  <a:srgbClr val="0000FF"/>
                </a:solidFill>
              </a:rPr>
              <a:t>Network Settings (</a:t>
            </a:r>
            <a:r>
              <a:rPr lang="ja-JP" altLang="en-US" sz="1600" b="1" u="sng" dirty="0">
                <a:solidFill>
                  <a:srgbClr val="0000FF"/>
                </a:solidFill>
              </a:rPr>
              <a:t>ネットワーク設定</a:t>
            </a:r>
            <a:r>
              <a:rPr lang="en-US" altLang="ja-JP" sz="1600" b="1" u="sng" dirty="0">
                <a:solidFill>
                  <a:srgbClr val="0000FF"/>
                </a:solidFill>
              </a:rPr>
              <a:t>)</a:t>
            </a:r>
            <a:r>
              <a:rPr lang="ja-JP" altLang="en-US" sz="1600" b="1" u="sng" dirty="0">
                <a:solidFill>
                  <a:srgbClr val="0000FF"/>
                </a:solidFill>
              </a:rPr>
              <a:t>」で、新しいセキュリティグループを作成する。ルールは、「編集」をクリックして独自に定義する。以下のようにする。</a:t>
            </a:r>
          </a:p>
          <a:p>
            <a:pPr lvl="1"/>
            <a:r>
              <a:rPr lang="ja-JP" altLang="en-US" sz="1600" dirty="0"/>
              <a:t>・ </a:t>
            </a:r>
            <a:r>
              <a:rPr lang="en-US" altLang="ja-JP" sz="1600" b="1" dirty="0">
                <a:solidFill>
                  <a:srgbClr val="0000FF"/>
                </a:solidFill>
              </a:rPr>
              <a:t>RDP (</a:t>
            </a:r>
            <a:r>
              <a:rPr lang="ja-JP" altLang="en-US" sz="1600" b="1" dirty="0">
                <a:solidFill>
                  <a:srgbClr val="0000FF"/>
                </a:solidFill>
              </a:rPr>
              <a:t>デフォルト</a:t>
            </a:r>
            <a:r>
              <a:rPr lang="en-US" altLang="ja-JP" sz="1600" b="1" dirty="0">
                <a:solidFill>
                  <a:srgbClr val="0000FF"/>
                </a:solidFill>
              </a:rPr>
              <a:t>) </a:t>
            </a:r>
            <a:r>
              <a:rPr lang="en-US" altLang="ja-JP" sz="1600" dirty="0"/>
              <a:t>※ </a:t>
            </a:r>
            <a:r>
              <a:rPr lang="ja-JP" altLang="en-US" sz="1600" dirty="0"/>
              <a:t>任意の場所から接続できるようにする。</a:t>
            </a:r>
            <a:endParaRPr lang="en-US" altLang="ja-JP" sz="1600" dirty="0"/>
          </a:p>
          <a:p>
            <a:pPr lvl="1"/>
            <a:r>
              <a:rPr lang="ja-JP" altLang="en-US" sz="1600" dirty="0"/>
              <a:t>・ </a:t>
            </a:r>
            <a:r>
              <a:rPr lang="en-US" altLang="ja-JP" sz="1600" b="1" dirty="0">
                <a:solidFill>
                  <a:srgbClr val="0000FF"/>
                </a:solidFill>
              </a:rPr>
              <a:t>HTTP (</a:t>
            </a:r>
            <a:r>
              <a:rPr lang="ja-JP" altLang="en-US" sz="1600" b="1" dirty="0">
                <a:solidFill>
                  <a:srgbClr val="0000FF"/>
                </a:solidFill>
              </a:rPr>
              <a:t>追加すること</a:t>
            </a:r>
            <a:r>
              <a:rPr lang="en-US" altLang="ja-JP" sz="1600" b="1" dirty="0">
                <a:solidFill>
                  <a:srgbClr val="0000FF"/>
                </a:solidFill>
              </a:rPr>
              <a:t>) </a:t>
            </a:r>
            <a:r>
              <a:rPr lang="en-US" altLang="ja-JP" sz="1600" dirty="0"/>
              <a:t>※ </a:t>
            </a:r>
            <a:r>
              <a:rPr lang="ja-JP" altLang="en-US" sz="1600" dirty="0"/>
              <a:t>任意の場所から接続できるようにする。</a:t>
            </a:r>
            <a:br>
              <a:rPr lang="en-US" altLang="ja-JP" sz="1600" dirty="0"/>
            </a:br>
            <a:r>
              <a:rPr lang="en-US" altLang="ja-JP" sz="1600" dirty="0"/>
              <a:t>     (</a:t>
            </a:r>
            <a:r>
              <a:rPr lang="ja-JP" altLang="en-US" sz="1600" dirty="0"/>
              <a:t>後に述べる </a:t>
            </a:r>
            <a:r>
              <a:rPr lang="en-US" altLang="ja-JP" sz="1600" dirty="0"/>
              <a:t>Let’ Encrypt </a:t>
            </a:r>
            <a:r>
              <a:rPr lang="ja-JP" altLang="en-US" sz="1600" dirty="0"/>
              <a:t>等の </a:t>
            </a:r>
            <a:r>
              <a:rPr lang="en-US" altLang="ja-JP" sz="1600" dirty="0"/>
              <a:t>ACME </a:t>
            </a:r>
            <a:r>
              <a:rPr lang="ja-JP" altLang="en-US" sz="1600" dirty="0"/>
              <a:t>プロトコルベースの証明書自動更新を用いる場合、</a:t>
            </a:r>
            <a:r>
              <a:rPr lang="en-US" altLang="ja-JP" sz="1600" dirty="0"/>
              <a:t>Port 80 </a:t>
            </a:r>
            <a:r>
              <a:rPr lang="ja-JP" altLang="en-US" sz="1600" dirty="0"/>
              <a:t>が必要である。</a:t>
            </a:r>
            <a:r>
              <a:rPr lang="en-US" altLang="ja-JP" sz="1600" dirty="0"/>
              <a:t>)</a:t>
            </a:r>
            <a:endParaRPr lang="ja-JP" altLang="en-US" sz="1600" dirty="0"/>
          </a:p>
          <a:p>
            <a:pPr lvl="1"/>
            <a:r>
              <a:rPr lang="ja-JP" altLang="en-US" sz="1600" dirty="0"/>
              <a:t>・ </a:t>
            </a:r>
            <a:r>
              <a:rPr lang="en-US" altLang="ja-JP" sz="1600" b="1" dirty="0">
                <a:solidFill>
                  <a:srgbClr val="0000FF"/>
                </a:solidFill>
              </a:rPr>
              <a:t>HTTPS (</a:t>
            </a:r>
            <a:r>
              <a:rPr lang="ja-JP" altLang="en-US" sz="1600" b="1" dirty="0">
                <a:solidFill>
                  <a:srgbClr val="0000FF"/>
                </a:solidFill>
              </a:rPr>
              <a:t>追加すること</a:t>
            </a:r>
            <a:r>
              <a:rPr lang="en-US" altLang="ja-JP" sz="1600" b="1" dirty="0">
                <a:solidFill>
                  <a:srgbClr val="0000FF"/>
                </a:solidFill>
              </a:rPr>
              <a:t>) </a:t>
            </a:r>
            <a:r>
              <a:rPr lang="en-US" altLang="ja-JP" sz="1600" dirty="0"/>
              <a:t>※ </a:t>
            </a:r>
            <a:r>
              <a:rPr lang="ja-JP" altLang="en-US" sz="1600" dirty="0"/>
              <a:t>任意の場所から接続できるようにする。</a:t>
            </a:r>
            <a:endParaRPr lang="en-US" altLang="ja-JP" sz="1600" dirty="0"/>
          </a:p>
          <a:p>
            <a:pPr lvl="1"/>
            <a:r>
              <a:rPr lang="ja-JP" altLang="en-US" sz="1600" dirty="0"/>
              <a:t>・ </a:t>
            </a:r>
            <a:r>
              <a:rPr lang="ja-JP" altLang="en-US" sz="1600" b="1" dirty="0">
                <a:solidFill>
                  <a:srgbClr val="0000FF"/>
                </a:solidFill>
              </a:rPr>
              <a:t>すべての </a:t>
            </a:r>
            <a:r>
              <a:rPr lang="en-US" altLang="ja-JP" sz="1600" b="1" dirty="0">
                <a:solidFill>
                  <a:srgbClr val="0000FF"/>
                </a:solidFill>
              </a:rPr>
              <a:t>ICMP - IPv4 (</a:t>
            </a:r>
            <a:r>
              <a:rPr lang="ja-JP" altLang="en-US" sz="1600" b="1" dirty="0">
                <a:solidFill>
                  <a:srgbClr val="0000FF"/>
                </a:solidFill>
              </a:rPr>
              <a:t>追加すること</a:t>
            </a:r>
            <a:r>
              <a:rPr lang="en-US" altLang="ja-JP" sz="1600" b="1" dirty="0">
                <a:solidFill>
                  <a:srgbClr val="0000FF"/>
                </a:solidFill>
              </a:rPr>
              <a:t>) </a:t>
            </a:r>
            <a:r>
              <a:rPr lang="en-US" altLang="ja-JP" sz="1600" dirty="0"/>
              <a:t>※ </a:t>
            </a:r>
            <a:r>
              <a:rPr lang="ja-JP" altLang="en-US" sz="1600" dirty="0"/>
              <a:t>任意の場所から </a:t>
            </a:r>
            <a:r>
              <a:rPr lang="en-US" altLang="ja-JP" sz="1600" dirty="0"/>
              <a:t>ping </a:t>
            </a:r>
            <a:r>
              <a:rPr lang="ja-JP" altLang="en-US" sz="1600" dirty="0"/>
              <a:t>が打てるようにする。</a:t>
            </a:r>
            <a:endParaRPr lang="en-US" altLang="ja-JP" sz="1600" dirty="0"/>
          </a:p>
          <a:p>
            <a:pPr marL="285750" indent="-285750">
              <a:buFont typeface="Arial" panose="020B0604020202020204" pitchFamily="34" charset="0"/>
              <a:buChar char="•"/>
            </a:pPr>
            <a:r>
              <a:rPr lang="ja-JP" altLang="en-US" sz="1600" b="1" dirty="0">
                <a:solidFill>
                  <a:srgbClr val="FF0000"/>
                </a:solidFill>
              </a:rPr>
              <a:t>これが肝心。</a:t>
            </a:r>
            <a:r>
              <a:rPr lang="ja-JP" altLang="en-US" sz="1600" b="1" u="sng" dirty="0">
                <a:solidFill>
                  <a:srgbClr val="0000FF"/>
                </a:solidFill>
              </a:rPr>
              <a:t>「パブリック </a:t>
            </a:r>
            <a:r>
              <a:rPr lang="en-US" altLang="ja-JP" sz="1600" b="1" u="sng" dirty="0">
                <a:solidFill>
                  <a:srgbClr val="0000FF"/>
                </a:solidFill>
              </a:rPr>
              <a:t>IP </a:t>
            </a:r>
            <a:r>
              <a:rPr lang="ja-JP" altLang="en-US" sz="1600" b="1" u="sng" dirty="0">
                <a:solidFill>
                  <a:srgbClr val="0000FF"/>
                </a:solidFill>
              </a:rPr>
              <a:t>の自動割り当て」を必ず「有効」にする。</a:t>
            </a:r>
            <a:endParaRPr lang="ja-JP" altLang="en-US" sz="1600" dirty="0"/>
          </a:p>
        </p:txBody>
      </p:sp>
      <p:pic>
        <p:nvPicPr>
          <p:cNvPr id="9" name="図 8">
            <a:extLst>
              <a:ext uri="{FF2B5EF4-FFF2-40B4-BE49-F238E27FC236}">
                <a16:creationId xmlns:a16="http://schemas.microsoft.com/office/drawing/2014/main" id="{4636D50F-7C41-45FD-B97D-E3477004A084}"/>
              </a:ext>
            </a:extLst>
          </p:cNvPr>
          <p:cNvPicPr>
            <a:picLocks noChangeAspect="1"/>
          </p:cNvPicPr>
          <p:nvPr/>
        </p:nvPicPr>
        <p:blipFill>
          <a:blip r:embed="rId2"/>
          <a:stretch>
            <a:fillRect/>
          </a:stretch>
        </p:blipFill>
        <p:spPr>
          <a:xfrm>
            <a:off x="638309" y="2967638"/>
            <a:ext cx="5099847" cy="805239"/>
          </a:xfrm>
          <a:prstGeom prst="rect">
            <a:avLst/>
          </a:prstGeom>
          <a:ln>
            <a:solidFill>
              <a:schemeClr val="tx1"/>
            </a:solidFill>
          </a:ln>
        </p:spPr>
      </p:pic>
      <p:sp>
        <p:nvSpPr>
          <p:cNvPr id="11" name="正方形/長方形 10">
            <a:extLst>
              <a:ext uri="{FF2B5EF4-FFF2-40B4-BE49-F238E27FC236}">
                <a16:creationId xmlns:a16="http://schemas.microsoft.com/office/drawing/2014/main" id="{9AB4CBE7-D0E5-49C6-B513-495B458DC1FA}"/>
              </a:ext>
            </a:extLst>
          </p:cNvPr>
          <p:cNvSpPr/>
          <p:nvPr/>
        </p:nvSpPr>
        <p:spPr>
          <a:xfrm>
            <a:off x="851221" y="3408193"/>
            <a:ext cx="776087" cy="3012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7CE126CA-900F-4354-8CBC-F8786841ED9B}"/>
              </a:ext>
            </a:extLst>
          </p:cNvPr>
          <p:cNvPicPr>
            <a:picLocks noChangeAspect="1"/>
          </p:cNvPicPr>
          <p:nvPr/>
        </p:nvPicPr>
        <p:blipFill>
          <a:blip r:embed="rId3"/>
          <a:stretch>
            <a:fillRect/>
          </a:stretch>
        </p:blipFill>
        <p:spPr>
          <a:xfrm>
            <a:off x="4630924" y="3434529"/>
            <a:ext cx="5776673" cy="1653902"/>
          </a:xfrm>
          <a:prstGeom prst="rect">
            <a:avLst/>
          </a:prstGeom>
          <a:ln>
            <a:solidFill>
              <a:schemeClr val="tx1"/>
            </a:solidFill>
          </a:ln>
        </p:spPr>
      </p:pic>
      <p:sp>
        <p:nvSpPr>
          <p:cNvPr id="13" name="正方形/長方形 12">
            <a:extLst>
              <a:ext uri="{FF2B5EF4-FFF2-40B4-BE49-F238E27FC236}">
                <a16:creationId xmlns:a16="http://schemas.microsoft.com/office/drawing/2014/main" id="{D2F30E03-755E-4F0C-99B1-9A466B0F6884}"/>
              </a:ext>
            </a:extLst>
          </p:cNvPr>
          <p:cNvSpPr/>
          <p:nvPr/>
        </p:nvSpPr>
        <p:spPr>
          <a:xfrm>
            <a:off x="4708606" y="3471278"/>
            <a:ext cx="4641156"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ABE3EEEF-7264-413E-BCD5-6E4D2BD3E281}"/>
              </a:ext>
            </a:extLst>
          </p:cNvPr>
          <p:cNvSpPr/>
          <p:nvPr/>
        </p:nvSpPr>
        <p:spPr>
          <a:xfrm>
            <a:off x="4677869" y="4009160"/>
            <a:ext cx="2266790" cy="99892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2B7E64E5-DB46-463D-8597-194A1AC2B9D9}"/>
              </a:ext>
            </a:extLst>
          </p:cNvPr>
          <p:cNvPicPr>
            <a:picLocks noChangeAspect="1"/>
          </p:cNvPicPr>
          <p:nvPr/>
        </p:nvPicPr>
        <p:blipFill>
          <a:blip r:embed="rId4"/>
          <a:stretch>
            <a:fillRect/>
          </a:stretch>
        </p:blipFill>
        <p:spPr>
          <a:xfrm>
            <a:off x="6061395" y="2865232"/>
            <a:ext cx="5103849" cy="502348"/>
          </a:xfrm>
          <a:prstGeom prst="rect">
            <a:avLst/>
          </a:prstGeom>
          <a:ln>
            <a:solidFill>
              <a:schemeClr val="tx1"/>
            </a:solidFill>
          </a:ln>
        </p:spPr>
      </p:pic>
      <p:sp>
        <p:nvSpPr>
          <p:cNvPr id="16" name="正方形/長方形 15">
            <a:extLst>
              <a:ext uri="{FF2B5EF4-FFF2-40B4-BE49-F238E27FC236}">
                <a16:creationId xmlns:a16="http://schemas.microsoft.com/office/drawing/2014/main" id="{3EC4F329-B623-41DE-BE2C-DBA291AAB4BA}"/>
              </a:ext>
            </a:extLst>
          </p:cNvPr>
          <p:cNvSpPr/>
          <p:nvPr/>
        </p:nvSpPr>
        <p:spPr>
          <a:xfrm>
            <a:off x="10379422" y="2948764"/>
            <a:ext cx="776088" cy="2458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F466B4B6-E075-4CF1-B639-90AB98A533AE}"/>
              </a:ext>
            </a:extLst>
          </p:cNvPr>
          <p:cNvPicPr>
            <a:picLocks noChangeAspect="1"/>
          </p:cNvPicPr>
          <p:nvPr/>
        </p:nvPicPr>
        <p:blipFill>
          <a:blip r:embed="rId5"/>
          <a:stretch>
            <a:fillRect/>
          </a:stretch>
        </p:blipFill>
        <p:spPr>
          <a:xfrm>
            <a:off x="444514" y="4090008"/>
            <a:ext cx="4125780" cy="534690"/>
          </a:xfrm>
          <a:prstGeom prst="rect">
            <a:avLst/>
          </a:prstGeom>
          <a:ln>
            <a:solidFill>
              <a:schemeClr val="tx1"/>
            </a:solidFill>
          </a:ln>
        </p:spPr>
      </p:pic>
      <p:sp>
        <p:nvSpPr>
          <p:cNvPr id="18" name="正方形/長方形 17">
            <a:extLst>
              <a:ext uri="{FF2B5EF4-FFF2-40B4-BE49-F238E27FC236}">
                <a16:creationId xmlns:a16="http://schemas.microsoft.com/office/drawing/2014/main" id="{0155C269-5E19-4F57-B3FF-896171EC9B62}"/>
              </a:ext>
            </a:extLst>
          </p:cNvPr>
          <p:cNvSpPr/>
          <p:nvPr/>
        </p:nvSpPr>
        <p:spPr>
          <a:xfrm>
            <a:off x="459335" y="4124421"/>
            <a:ext cx="4041801"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31F8945E-3E76-4D13-9717-2134878804BE}"/>
              </a:ext>
            </a:extLst>
          </p:cNvPr>
          <p:cNvPicPr>
            <a:picLocks noChangeAspect="1"/>
          </p:cNvPicPr>
          <p:nvPr/>
        </p:nvPicPr>
        <p:blipFill>
          <a:blip r:embed="rId6"/>
          <a:stretch>
            <a:fillRect/>
          </a:stretch>
        </p:blipFill>
        <p:spPr>
          <a:xfrm>
            <a:off x="1034681" y="5321960"/>
            <a:ext cx="2886075" cy="942975"/>
          </a:xfrm>
          <a:prstGeom prst="rect">
            <a:avLst/>
          </a:prstGeom>
          <a:ln>
            <a:solidFill>
              <a:schemeClr val="tx1"/>
            </a:solidFill>
          </a:ln>
        </p:spPr>
      </p:pic>
      <p:sp>
        <p:nvSpPr>
          <p:cNvPr id="29" name="正方形/長方形 28">
            <a:extLst>
              <a:ext uri="{FF2B5EF4-FFF2-40B4-BE49-F238E27FC236}">
                <a16:creationId xmlns:a16="http://schemas.microsoft.com/office/drawing/2014/main" id="{75F30747-06A1-4ACA-93ED-65AFAD2EBD33}"/>
              </a:ext>
            </a:extLst>
          </p:cNvPr>
          <p:cNvSpPr/>
          <p:nvPr/>
        </p:nvSpPr>
        <p:spPr>
          <a:xfrm>
            <a:off x="796847" y="5244984"/>
            <a:ext cx="10529095" cy="13934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EC4B9508-D0E5-4F6E-80EB-115615F70815}"/>
              </a:ext>
            </a:extLst>
          </p:cNvPr>
          <p:cNvPicPr>
            <a:picLocks noChangeAspect="1"/>
          </p:cNvPicPr>
          <p:nvPr/>
        </p:nvPicPr>
        <p:blipFill>
          <a:blip r:embed="rId7"/>
          <a:stretch>
            <a:fillRect/>
          </a:stretch>
        </p:blipFill>
        <p:spPr>
          <a:xfrm>
            <a:off x="3335509" y="5663674"/>
            <a:ext cx="2725885" cy="865360"/>
          </a:xfrm>
          <a:prstGeom prst="rect">
            <a:avLst/>
          </a:prstGeom>
          <a:ln>
            <a:solidFill>
              <a:schemeClr val="tx1"/>
            </a:solidFill>
          </a:ln>
        </p:spPr>
      </p:pic>
      <p:pic>
        <p:nvPicPr>
          <p:cNvPr id="20" name="図 19">
            <a:extLst>
              <a:ext uri="{FF2B5EF4-FFF2-40B4-BE49-F238E27FC236}">
                <a16:creationId xmlns:a16="http://schemas.microsoft.com/office/drawing/2014/main" id="{02307989-42AC-4EE9-B788-7318AAF0D6CF}"/>
              </a:ext>
            </a:extLst>
          </p:cNvPr>
          <p:cNvPicPr>
            <a:picLocks noChangeAspect="1"/>
          </p:cNvPicPr>
          <p:nvPr/>
        </p:nvPicPr>
        <p:blipFill>
          <a:blip r:embed="rId8"/>
          <a:stretch>
            <a:fillRect/>
          </a:stretch>
        </p:blipFill>
        <p:spPr>
          <a:xfrm>
            <a:off x="5500616" y="5350221"/>
            <a:ext cx="2725885" cy="889072"/>
          </a:xfrm>
          <a:prstGeom prst="rect">
            <a:avLst/>
          </a:prstGeom>
          <a:ln>
            <a:solidFill>
              <a:schemeClr val="tx1"/>
            </a:solidFill>
          </a:ln>
        </p:spPr>
      </p:pic>
      <p:pic>
        <p:nvPicPr>
          <p:cNvPr id="28" name="図 27">
            <a:extLst>
              <a:ext uri="{FF2B5EF4-FFF2-40B4-BE49-F238E27FC236}">
                <a16:creationId xmlns:a16="http://schemas.microsoft.com/office/drawing/2014/main" id="{8D939F2D-B053-4CC9-9937-B7C144C19464}"/>
              </a:ext>
            </a:extLst>
          </p:cNvPr>
          <p:cNvPicPr>
            <a:picLocks noChangeAspect="1"/>
          </p:cNvPicPr>
          <p:nvPr/>
        </p:nvPicPr>
        <p:blipFill>
          <a:blip r:embed="rId9"/>
          <a:stretch>
            <a:fillRect/>
          </a:stretch>
        </p:blipFill>
        <p:spPr>
          <a:xfrm>
            <a:off x="8087183" y="5622880"/>
            <a:ext cx="2872719" cy="916216"/>
          </a:xfrm>
          <a:prstGeom prst="rect">
            <a:avLst/>
          </a:prstGeom>
          <a:ln>
            <a:solidFill>
              <a:schemeClr val="tx1"/>
            </a:solidFill>
          </a:ln>
        </p:spPr>
      </p:pic>
    </p:spTree>
    <p:extLst>
      <p:ext uri="{BB962C8B-B14F-4D97-AF65-F5344CB8AC3E}">
        <p14:creationId xmlns:p14="http://schemas.microsoft.com/office/powerpoint/2010/main" val="3086321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514350" indent="-514350">
              <a:buFont typeface="+mj-lt"/>
              <a:buAutoNum type="arabicPeriod"/>
            </a:pPr>
            <a:r>
              <a:rPr kumimoji="1" lang="ja-JP" altLang="en-US" sz="2400" dirty="0"/>
              <a:t>動作に必要な </a:t>
            </a:r>
            <a:r>
              <a:rPr kumimoji="1" lang="en-US" altLang="ja-JP" sz="2400" dirty="0"/>
              <a:t>.NET SDK</a:t>
            </a:r>
            <a:r>
              <a:rPr kumimoji="1" lang="ja-JP" altLang="en-US" sz="2400" dirty="0"/>
              <a:t> のバージョンの更新について </a:t>
            </a:r>
            <a:r>
              <a:rPr kumimoji="1" lang="en-US" altLang="ja-JP" sz="2400" dirty="0"/>
              <a:t>(</a:t>
            </a:r>
            <a:r>
              <a:rPr kumimoji="1" lang="ja-JP" altLang="en-US" sz="2400" dirty="0"/>
              <a:t>コントローラ </a:t>
            </a:r>
            <a:r>
              <a:rPr kumimoji="1" lang="en-US" altLang="ja-JP" sz="2400" dirty="0"/>
              <a:t>/ HTML5 </a:t>
            </a:r>
            <a:r>
              <a:rPr kumimoji="1" lang="ja-JP" altLang="en-US" sz="2400" dirty="0"/>
              <a:t>版 </a:t>
            </a:r>
            <a:r>
              <a:rPr kumimoji="1" lang="en-US" altLang="ja-JP" sz="2400" dirty="0"/>
              <a:t>Web </a:t>
            </a:r>
            <a:r>
              <a:rPr kumimoji="1" lang="ja-JP" altLang="en-US" sz="2400" dirty="0"/>
              <a:t>サーバー</a:t>
            </a:r>
            <a:r>
              <a:rPr kumimoji="1" lang="en-US" altLang="ja-JP" sz="2400" dirty="0"/>
              <a:t>)</a:t>
            </a:r>
          </a:p>
          <a:p>
            <a:pPr lvl="1"/>
            <a:r>
              <a:rPr kumimoji="1" lang="en-US" altLang="ja-JP" sz="2000" dirty="0"/>
              <a:t>2022/02/05 </a:t>
            </a:r>
            <a:r>
              <a:rPr kumimoji="1" lang="ja-JP" altLang="en-US" sz="2000" dirty="0"/>
              <a:t>以降にリリースされるバージョンでは、</a:t>
            </a:r>
            <a:r>
              <a:rPr kumimoji="1" lang="en-US" altLang="ja-JP" sz="2000" dirty="0"/>
              <a:t>.NET SDK 6.0.x </a:t>
            </a:r>
            <a:r>
              <a:rPr kumimoji="1" lang="ja-JP" altLang="en-US" sz="2000" dirty="0"/>
              <a:t>が必要です。</a:t>
            </a:r>
            <a:br>
              <a:rPr kumimoji="1" lang="en-US" altLang="ja-JP" sz="2000" dirty="0"/>
            </a:br>
            <a:r>
              <a:rPr kumimoji="1" lang="en-US" altLang="ja-JP" sz="2000" dirty="0"/>
              <a:t>(</a:t>
            </a:r>
            <a:r>
              <a:rPr kumimoji="1" lang="ja-JP" altLang="en-US" sz="2000" dirty="0"/>
              <a:t>それ以前のバージョンでは、</a:t>
            </a:r>
            <a:r>
              <a:rPr kumimoji="1" lang="en-US" altLang="ja-JP" sz="2000" dirty="0"/>
              <a:t>.NET SDK 5.0.x </a:t>
            </a:r>
            <a:r>
              <a:rPr kumimoji="1" lang="ja-JP" altLang="en-US" sz="2000" dirty="0"/>
              <a:t>が必要でした。</a:t>
            </a:r>
            <a:r>
              <a:rPr kumimoji="1" lang="en-US" altLang="ja-JP" sz="2000" dirty="0"/>
              <a:t>)</a:t>
            </a:r>
          </a:p>
          <a:p>
            <a:pPr lvl="1"/>
            <a:r>
              <a:rPr kumimoji="1" lang="ja-JP" altLang="en-US" sz="2000" dirty="0"/>
              <a:t>以前のバージョンをすでに稼働させているシステムを本バージョンに更新をする場合で、サーバーにインストールされている </a:t>
            </a:r>
            <a:r>
              <a:rPr kumimoji="1" lang="en-US" altLang="ja-JP" sz="2000" dirty="0"/>
              <a:t>.NET SDK </a:t>
            </a:r>
            <a:r>
              <a:rPr kumimoji="1" lang="ja-JP" altLang="en-US" sz="2000" dirty="0"/>
              <a:t>のバージョンが本バージョンの必要バージョン </a:t>
            </a:r>
            <a:r>
              <a:rPr kumimoji="1" lang="en-US" altLang="ja-JP" sz="2000" dirty="0"/>
              <a:t>(</a:t>
            </a:r>
            <a:r>
              <a:rPr kumimoji="1" lang="ja-JP" altLang="en-US" sz="2000" dirty="0"/>
              <a:t>この </a:t>
            </a:r>
            <a:r>
              <a:rPr kumimoji="1" lang="en-US" altLang="ja-JP" sz="2000" dirty="0"/>
              <a:t>PPT </a:t>
            </a:r>
            <a:r>
              <a:rPr kumimoji="1" lang="ja-JP" altLang="en-US" sz="2000" dirty="0"/>
              <a:t>ファイルの表紙に記載されています</a:t>
            </a:r>
            <a:r>
              <a:rPr kumimoji="1" lang="en-US" altLang="ja-JP" sz="2000" dirty="0"/>
              <a:t>) </a:t>
            </a:r>
            <a:r>
              <a:rPr kumimoji="1" lang="ja-JP" altLang="en-US" sz="2000" dirty="0"/>
              <a:t>よりも古い場合、本システムの更新時に、</a:t>
            </a:r>
            <a:r>
              <a:rPr kumimoji="1" lang="en-US" altLang="ja-JP" sz="2000" dirty="0"/>
              <a:t>.NET SDK </a:t>
            </a:r>
            <a:r>
              <a:rPr kumimoji="1" lang="ja-JP" altLang="en-US" sz="2000" dirty="0"/>
              <a:t>をアップデートする必要があります。詳しくは、</a:t>
            </a:r>
            <a:r>
              <a:rPr kumimoji="1" lang="en-US" altLang="ja-JP" sz="2000" dirty="0"/>
              <a:t>3-7, 3B-5, 4-7, 4B-5 </a:t>
            </a:r>
            <a:r>
              <a:rPr kumimoji="1" lang="ja-JP" altLang="en-US" sz="2000" dirty="0"/>
              <a:t>節を参照してください。</a:t>
            </a:r>
            <a:endParaRPr kumimoji="1" lang="en-US" altLang="ja-JP" sz="2000" dirty="0"/>
          </a:p>
          <a:p>
            <a:pPr marL="457200" indent="-457200">
              <a:buFont typeface="+mj-lt"/>
              <a:buAutoNum type="arabicPeriod"/>
            </a:pPr>
            <a:r>
              <a:rPr kumimoji="1" lang="en-US" altLang="ja-JP" sz="2400" dirty="0"/>
              <a:t>Windows </a:t>
            </a:r>
            <a:r>
              <a:rPr kumimoji="1" lang="ja-JP" altLang="en-US" sz="2400" dirty="0"/>
              <a:t>版アプリのコンパイルに必要な </a:t>
            </a:r>
            <a:r>
              <a:rPr kumimoji="1" lang="en-US" altLang="ja-JP" sz="2400" dirty="0"/>
              <a:t>Visual Studio </a:t>
            </a:r>
            <a:r>
              <a:rPr kumimoji="1" lang="ja-JP" altLang="en-US" sz="2400" dirty="0"/>
              <a:t>について</a:t>
            </a:r>
            <a:endParaRPr kumimoji="1" lang="en-US" altLang="ja-JP" sz="2400" dirty="0"/>
          </a:p>
          <a:p>
            <a:pPr lvl="1"/>
            <a:r>
              <a:rPr kumimoji="1" lang="en-US" altLang="ja-JP" sz="2000" dirty="0"/>
              <a:t>2022/02/05 </a:t>
            </a:r>
            <a:r>
              <a:rPr kumimoji="1" lang="ja-JP" altLang="en-US" sz="2000" dirty="0"/>
              <a:t>以降にリリースされるバージョンでは、</a:t>
            </a:r>
            <a:r>
              <a:rPr kumimoji="1" lang="en-US" altLang="ja-JP" sz="2000" dirty="0"/>
              <a:t>Visual Studio 2022 </a:t>
            </a:r>
            <a:r>
              <a:rPr kumimoji="1" lang="ja-JP" altLang="en-US" sz="2000" dirty="0"/>
              <a:t>が必要です。</a:t>
            </a:r>
            <a:br>
              <a:rPr kumimoji="1" lang="en-US" altLang="ja-JP" sz="2000" dirty="0"/>
            </a:br>
            <a:r>
              <a:rPr kumimoji="1" lang="en-US" altLang="ja-JP" sz="2000" dirty="0"/>
              <a:t>(</a:t>
            </a:r>
            <a:r>
              <a:rPr kumimoji="1" lang="ja-JP" altLang="en-US" sz="2000" dirty="0"/>
              <a:t>それ以前のバージョンでは、</a:t>
            </a:r>
            <a:r>
              <a:rPr kumimoji="1" lang="en-US" altLang="ja-JP" sz="2000" dirty="0"/>
              <a:t>Visual Studio 2019 </a:t>
            </a:r>
            <a:r>
              <a:rPr kumimoji="1" lang="ja-JP" altLang="en-US" sz="2000" dirty="0"/>
              <a:t>が必要でした。</a:t>
            </a:r>
            <a:r>
              <a:rPr kumimoji="1" lang="en-US" altLang="ja-JP" sz="2000" dirty="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a:t>注意事項</a:t>
            </a:r>
          </a:p>
        </p:txBody>
      </p:sp>
    </p:spTree>
    <p:extLst>
      <p:ext uri="{BB962C8B-B14F-4D97-AF65-F5344CB8AC3E}">
        <p14:creationId xmlns:p14="http://schemas.microsoft.com/office/powerpoint/2010/main" val="41520569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「インスタンスを起動」で、いよいよ、「起動」をクリックする。</a:t>
            </a:r>
          </a:p>
        </p:txBody>
      </p:sp>
      <p:sp>
        <p:nvSpPr>
          <p:cNvPr id="11" name="テキスト ボックス 10"/>
          <p:cNvSpPr txBox="1"/>
          <p:nvPr/>
        </p:nvSpPr>
        <p:spPr>
          <a:xfrm>
            <a:off x="261796" y="3105834"/>
            <a:ext cx="11335124"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kumimoji="1" lang="ja-JP" altLang="en-US" dirty="0"/>
              <a:t>コンソールの「</a:t>
            </a:r>
            <a:r>
              <a:rPr lang="en-US" altLang="ja-JP" dirty="0"/>
              <a:t>EC2</a:t>
            </a:r>
            <a:r>
              <a:rPr lang="ja-JP" altLang="en-US" dirty="0"/>
              <a:t>」の「インスタンス」で、起動したインスタンスが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pPr marL="285750" indent="-285750">
              <a:buFont typeface="Arial" panose="020B0604020202020204" pitchFamily="34" charset="0"/>
              <a:buChar char="•"/>
            </a:pPr>
            <a:r>
              <a:rPr lang="ja-JP" altLang="en-US" dirty="0"/>
              <a:t>数分間で完了するはずである。</a:t>
            </a:r>
          </a:p>
        </p:txBody>
      </p:sp>
      <p:pic>
        <p:nvPicPr>
          <p:cNvPr id="12" name="図 11"/>
          <p:cNvPicPr>
            <a:picLocks noChangeAspect="1"/>
          </p:cNvPicPr>
          <p:nvPr/>
        </p:nvPicPr>
        <p:blipFill>
          <a:blip r:embed="rId2"/>
          <a:stretch>
            <a:fillRect/>
          </a:stretch>
        </p:blipFill>
        <p:spPr>
          <a:xfrm>
            <a:off x="1208547" y="3841481"/>
            <a:ext cx="9667875" cy="762000"/>
          </a:xfrm>
          <a:prstGeom prst="rect">
            <a:avLst/>
          </a:prstGeom>
        </p:spPr>
      </p:pic>
      <p:sp>
        <p:nvSpPr>
          <p:cNvPr id="13" name="正方形/長方形 12"/>
          <p:cNvSpPr/>
          <p:nvPr/>
        </p:nvSpPr>
        <p:spPr>
          <a:xfrm>
            <a:off x="4849561" y="4267457"/>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875AB9D6-29B8-477A-B0C3-8C84316B0A40}"/>
              </a:ext>
            </a:extLst>
          </p:cNvPr>
          <p:cNvPicPr>
            <a:picLocks noChangeAspect="1"/>
          </p:cNvPicPr>
          <p:nvPr/>
        </p:nvPicPr>
        <p:blipFill>
          <a:blip r:embed="rId3"/>
          <a:stretch>
            <a:fillRect/>
          </a:stretch>
        </p:blipFill>
        <p:spPr>
          <a:xfrm>
            <a:off x="958166" y="1525333"/>
            <a:ext cx="3552825" cy="790575"/>
          </a:xfrm>
          <a:prstGeom prst="rect">
            <a:avLst/>
          </a:prstGeom>
        </p:spPr>
      </p:pic>
      <p:sp>
        <p:nvSpPr>
          <p:cNvPr id="7" name="正方形/長方形 6"/>
          <p:cNvSpPr/>
          <p:nvPr/>
        </p:nvSpPr>
        <p:spPr>
          <a:xfrm>
            <a:off x="2504265" y="1669317"/>
            <a:ext cx="1875634" cy="48974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501573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つ、新規に割当てを受ける。</a:t>
            </a:r>
            <a:endParaRPr lang="en-US" altLang="ja-JP" dirty="0"/>
          </a:p>
          <a:p>
            <a:pPr marL="285750" indent="-285750">
              <a:buFont typeface="Arial" panose="020B0604020202020204" pitchFamily="34" charset="0"/>
              <a:buChar char="•"/>
            </a:pPr>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上記で割当てられた静的パブリック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アドレスの関連付け」をクリックし、先ほど作成した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799261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a:stretch>
            <a:fillRect/>
          </a:stretch>
        </p:blipFill>
        <p:spPr>
          <a:xfrm>
            <a:off x="6120795" y="4436088"/>
            <a:ext cx="5225120" cy="2165886"/>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pPr marL="342900" indent="-342900">
              <a:buFont typeface="Arial" panose="020B0604020202020204" pitchFamily="34" charset="0"/>
              <a:buChar char="•"/>
            </a:pPr>
            <a:r>
              <a:rPr lang="en-US" altLang="ja-JP" dirty="0"/>
              <a:t>AWS </a:t>
            </a:r>
            <a:r>
              <a:rPr lang="ja-JP" altLang="en-US" dirty="0"/>
              <a:t>コンソールの「</a:t>
            </a:r>
            <a:r>
              <a:rPr lang="en-US" altLang="ja-JP" dirty="0"/>
              <a:t>EC2</a:t>
            </a:r>
            <a:r>
              <a:rPr lang="ja-JP" altLang="en-US" dirty="0"/>
              <a:t>」の「インスタンス」で、本サーバーを選択し、右クリックして 「セキュリティ」→「</a:t>
            </a:r>
            <a:r>
              <a:rPr lang="en-US" altLang="ja-JP" dirty="0"/>
              <a:t>Windows </a:t>
            </a:r>
            <a:r>
              <a:rPr lang="ja-JP" altLang="en-US" dirty="0"/>
              <a:t>パスワードを取得」をクリックする。「</a:t>
            </a:r>
            <a:r>
              <a:rPr lang="en-US" altLang="ja-JP" dirty="0"/>
              <a:t>Windows </a:t>
            </a:r>
            <a:r>
              <a:rPr lang="ja-JP" altLang="en-US" dirty="0"/>
              <a:t>パスワードを取得」という画面が表示されるので、前に作成した </a:t>
            </a:r>
            <a:r>
              <a:rPr lang="en-US" altLang="ja-JP" dirty="0" err="1"/>
              <a:t>pem</a:t>
            </a:r>
            <a:r>
              <a:rPr lang="en-US" altLang="ja-JP" dirty="0"/>
              <a:t> </a:t>
            </a:r>
            <a:r>
              <a:rPr lang="ja-JP" altLang="en-US" dirty="0"/>
              <a:t>ファイルを指定する。</a:t>
            </a:r>
            <a:endParaRPr lang="en-US" altLang="ja-JP" dirty="0"/>
          </a:p>
        </p:txBody>
      </p:sp>
      <p:pic>
        <p:nvPicPr>
          <p:cNvPr id="2" name="図 1"/>
          <p:cNvPicPr>
            <a:picLocks noChangeAspect="1"/>
          </p:cNvPicPr>
          <p:nvPr/>
        </p:nvPicPr>
        <p:blipFill>
          <a:blip r:embed="rId3"/>
          <a:stretch>
            <a:fillRect/>
          </a:stretch>
        </p:blipFill>
        <p:spPr>
          <a:xfrm>
            <a:off x="667407" y="1724709"/>
            <a:ext cx="6939455" cy="3358201"/>
          </a:xfrm>
          <a:prstGeom prst="rect">
            <a:avLst/>
          </a:prstGeom>
        </p:spPr>
      </p:pic>
      <p:sp>
        <p:nvSpPr>
          <p:cNvPr id="12" name="正方形/長方形 11"/>
          <p:cNvSpPr/>
          <p:nvPr/>
        </p:nvSpPr>
        <p:spPr>
          <a:xfrm>
            <a:off x="1899743" y="2589034"/>
            <a:ext cx="5762297"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06460" y="4543958"/>
            <a:ext cx="1805153"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211613" y="4717445"/>
            <a:ext cx="1316421"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211613" y="5667703"/>
            <a:ext cx="2096815" cy="44931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01010" y="5208571"/>
            <a:ext cx="5374376" cy="923330"/>
          </a:xfrm>
          <a:prstGeom prst="rect">
            <a:avLst/>
          </a:prstGeom>
          <a:solidFill>
            <a:srgbClr val="FFFFCC"/>
          </a:solidFill>
          <a:ln w="19050">
            <a:solidFill>
              <a:schemeClr val="tx1"/>
            </a:solidFill>
          </a:ln>
        </p:spPr>
        <p:txBody>
          <a:bodyPr wrap="square" rtlCol="0">
            <a:spAutoFit/>
          </a:bodyPr>
          <a:lstStyle/>
          <a:p>
            <a:r>
              <a:rPr lang="ja-JP" altLang="en-US" dirty="0"/>
              <a:t>ユーザー名</a:t>
            </a:r>
            <a:r>
              <a:rPr lang="en-US" altLang="ja-JP" dirty="0"/>
              <a:t>: Administrator </a:t>
            </a:r>
            <a:r>
              <a:rPr lang="ja-JP" altLang="en-US" dirty="0"/>
              <a:t>のパスワードが表示される。このパスワードをコピー </a:t>
            </a:r>
            <a:r>
              <a:rPr lang="en-US" altLang="ja-JP" dirty="0"/>
              <a:t>&amp; </a:t>
            </a:r>
            <a:r>
              <a:rPr lang="ja-JP" altLang="en-US" dirty="0"/>
              <a:t>ペーストして、手元にメモとして控えておく。</a:t>
            </a:r>
            <a:endParaRPr lang="en-US" altLang="ja-JP" dirty="0"/>
          </a:p>
        </p:txBody>
      </p:sp>
    </p:spTree>
    <p:extLst>
      <p:ext uri="{BB962C8B-B14F-4D97-AF65-F5344CB8AC3E}">
        <p14:creationId xmlns:p14="http://schemas.microsoft.com/office/powerpoint/2010/main" val="1747019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1" y="867799"/>
            <a:ext cx="11875833"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手元の </a:t>
            </a:r>
            <a:r>
              <a:rPr kumimoji="1" lang="en-US" altLang="ja-JP" dirty="0"/>
              <a:t>Windows PC </a:t>
            </a:r>
            <a:r>
              <a:rPr kumimoji="1" lang="ja-JP" altLang="en-US" dirty="0"/>
              <a:t>で、「リモートデスクトップ接続」クライアント </a:t>
            </a:r>
            <a:r>
              <a:rPr kumimoji="1" lang="en-US" altLang="ja-JP" dirty="0"/>
              <a:t>(</a:t>
            </a:r>
            <a:r>
              <a:rPr kumimoji="1" lang="en-US" altLang="ja-JP" dirty="0" err="1"/>
              <a:t>mstsc</a:t>
            </a:r>
            <a:r>
              <a:rPr kumimoji="1" lang="en-US" altLang="ja-JP" dirty="0"/>
              <a:t>) </a:t>
            </a:r>
            <a:r>
              <a:rPr kumimoji="1" lang="ja-JP" altLang="en-US" dirty="0"/>
              <a:t>を起動し、先ほど割当てられたグローバル </a:t>
            </a:r>
            <a:r>
              <a:rPr kumimoji="1" lang="en-US" altLang="ja-JP" dirty="0"/>
              <a:t>IP </a:t>
            </a:r>
            <a:r>
              <a:rPr kumimoji="1" lang="ja-JP" altLang="en-US" dirty="0"/>
              <a:t>アドレス宛に接続を試行する。サーバーの </a:t>
            </a:r>
            <a:r>
              <a:rPr kumimoji="1" lang="en-US" altLang="ja-JP" dirty="0"/>
              <a:t>Windows </a:t>
            </a:r>
            <a:r>
              <a:rPr kumimoji="1" lang="ja-JP" altLang="en-US" dirty="0"/>
              <a:t>のデスクトップが表示される。</a:t>
            </a:r>
            <a:r>
              <a:rPr kumimoji="1" lang="en-US" altLang="ja-JP" dirty="0"/>
              <a:t>※</a:t>
            </a:r>
            <a:r>
              <a:rPr kumimoji="1" lang="ja-JP" altLang="en-US" dirty="0"/>
              <a:t> インスタンス起動後、数分間待つ必要がある。</a:t>
            </a:r>
            <a:endParaRPr lang="en-US" altLang="ja-JP" dirty="0"/>
          </a:p>
        </p:txBody>
      </p:sp>
      <p:sp>
        <p:nvSpPr>
          <p:cNvPr id="9" name="テキスト ボックス 8"/>
          <p:cNvSpPr txBox="1"/>
          <p:nvPr/>
        </p:nvSpPr>
        <p:spPr>
          <a:xfrm>
            <a:off x="222382" y="3625429"/>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サーバーの </a:t>
            </a:r>
            <a:r>
              <a:rPr kumimoji="1" lang="en-US" altLang="ja-JP" dirty="0"/>
              <a:t>Windows </a:t>
            </a:r>
            <a:r>
              <a:rPr kumimoji="1" lang="ja-JP" altLang="en-US" dirty="0"/>
              <a:t>デスクトップの時計をクリックし、「</a:t>
            </a:r>
            <a:r>
              <a:rPr kumimoji="1" lang="en-US" altLang="ja-JP" dirty="0"/>
              <a:t>Date and time settings</a:t>
            </a:r>
            <a:r>
              <a:rPr kumimoji="1" lang="ja-JP" altLang="en-US" dirty="0"/>
              <a:t>」をクリックする。「</a:t>
            </a:r>
            <a:r>
              <a:rPr kumimoji="1" lang="en-US" altLang="ja-JP" dirty="0"/>
              <a:t>Set time zone automatically</a:t>
            </a:r>
            <a:r>
              <a:rPr kumimoji="1" lang="ja-JP" altLang="en-US" dirty="0"/>
              <a:t>」が「</a:t>
            </a:r>
            <a:r>
              <a:rPr kumimoji="1" lang="en-US" altLang="ja-JP" dirty="0"/>
              <a:t>Off</a:t>
            </a:r>
            <a:r>
              <a:rPr kumimoji="1" lang="ja-JP" altLang="en-US" dirty="0"/>
              <a:t>」になっていることを確認し、「</a:t>
            </a:r>
            <a:r>
              <a:rPr kumimoji="1" lang="en-US" altLang="ja-JP" dirty="0"/>
              <a:t>Time zone</a:t>
            </a:r>
            <a:r>
              <a:rPr kumimoji="1" lang="ja-JP" altLang="en-US" dirty="0"/>
              <a:t>」を日本 </a:t>
            </a:r>
            <a:r>
              <a:rPr kumimoji="1" lang="en-US" altLang="ja-JP" dirty="0"/>
              <a:t>(Osaka, Sapporo, Tokyo) </a:t>
            </a:r>
            <a:r>
              <a:rPr kumimoji="1" lang="ja-JP" altLang="en-US" dirty="0"/>
              <a:t>に変更する。</a:t>
            </a:r>
            <a:endParaRPr lang="en-US" altLang="ja-JP" dirty="0"/>
          </a:p>
        </p:txBody>
      </p:sp>
      <p:pic>
        <p:nvPicPr>
          <p:cNvPr id="2" name="図 1"/>
          <p:cNvPicPr>
            <a:picLocks noChangeAspect="1"/>
          </p:cNvPicPr>
          <p:nvPr/>
        </p:nvPicPr>
        <p:blipFill>
          <a:blip r:embed="rId2"/>
          <a:stretch>
            <a:fillRect/>
          </a:stretch>
        </p:blipFill>
        <p:spPr>
          <a:xfrm>
            <a:off x="1296877" y="1695729"/>
            <a:ext cx="2674143" cy="1890283"/>
          </a:xfrm>
          <a:prstGeom prst="rect">
            <a:avLst/>
          </a:prstGeom>
        </p:spPr>
      </p:pic>
      <p:sp>
        <p:nvSpPr>
          <p:cNvPr id="12" name="右矢印 11"/>
          <p:cNvSpPr/>
          <p:nvPr/>
        </p:nvSpPr>
        <p:spPr>
          <a:xfrm>
            <a:off x="4233041" y="2286000"/>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3"/>
          <a:stretch>
            <a:fillRect/>
          </a:stretch>
        </p:blipFill>
        <p:spPr>
          <a:xfrm>
            <a:off x="6323862" y="1695729"/>
            <a:ext cx="2789871" cy="1812930"/>
          </a:xfrm>
          <a:prstGeom prst="rect">
            <a:avLst/>
          </a:prstGeom>
        </p:spPr>
      </p:pic>
      <p:pic>
        <p:nvPicPr>
          <p:cNvPr id="14" name="図 13"/>
          <p:cNvPicPr>
            <a:picLocks noChangeAspect="1"/>
          </p:cNvPicPr>
          <p:nvPr/>
        </p:nvPicPr>
        <p:blipFill>
          <a:blip r:embed="rId4"/>
          <a:stretch>
            <a:fillRect/>
          </a:stretch>
        </p:blipFill>
        <p:spPr>
          <a:xfrm>
            <a:off x="1296877" y="4318544"/>
            <a:ext cx="1730504" cy="2397381"/>
          </a:xfrm>
          <a:prstGeom prst="rect">
            <a:avLst/>
          </a:prstGeom>
        </p:spPr>
      </p:pic>
      <p:sp>
        <p:nvSpPr>
          <p:cNvPr id="15" name="正方形/長方形 14"/>
          <p:cNvSpPr/>
          <p:nvPr/>
        </p:nvSpPr>
        <p:spPr>
          <a:xfrm>
            <a:off x="1458309" y="6404290"/>
            <a:ext cx="1529258" cy="1541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527435" y="5271935"/>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5"/>
          <a:stretch>
            <a:fillRect/>
          </a:stretch>
        </p:blipFill>
        <p:spPr>
          <a:xfrm>
            <a:off x="5982417" y="4411537"/>
            <a:ext cx="4762500" cy="2247900"/>
          </a:xfrm>
          <a:prstGeom prst="rect">
            <a:avLst/>
          </a:prstGeom>
        </p:spPr>
      </p:pic>
      <p:sp>
        <p:nvSpPr>
          <p:cNvPr id="18" name="正方形/長方形 17"/>
          <p:cNvSpPr/>
          <p:nvPr/>
        </p:nvSpPr>
        <p:spPr>
          <a:xfrm>
            <a:off x="5982416" y="4384622"/>
            <a:ext cx="2168355" cy="5421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6048905" y="5814248"/>
            <a:ext cx="4553405" cy="74420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38738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Windows </a:t>
            </a:r>
            <a:r>
              <a:rPr kumimoji="1" lang="ja-JP" altLang="en-US" dirty="0"/>
              <a:t>サーバー上でコマンドプロンプト </a:t>
            </a:r>
            <a:r>
              <a:rPr kumimoji="1" lang="en-US" altLang="ja-JP" dirty="0"/>
              <a:t>(</a:t>
            </a:r>
            <a:r>
              <a:rPr kumimoji="1" lang="en-US" altLang="ja-JP" dirty="0" err="1"/>
              <a:t>cmd</a:t>
            </a:r>
            <a:r>
              <a:rPr kumimoji="1" lang="en-US" altLang="ja-JP" dirty="0"/>
              <a:t>) </a:t>
            </a:r>
            <a:r>
              <a:rPr kumimoji="1" lang="ja-JP" altLang="en-US" dirty="0"/>
              <a:t>を管理者権限で起動し、以下のコマンド </a:t>
            </a:r>
            <a:r>
              <a:rPr kumimoji="1" lang="en-US" altLang="ja-JP" dirty="0"/>
              <a:t>(</a:t>
            </a:r>
            <a:r>
              <a:rPr kumimoji="1" lang="ja-JP" altLang="en-US" dirty="0"/>
              <a:t>合計 </a:t>
            </a:r>
            <a:r>
              <a:rPr kumimoji="1" lang="en-US" altLang="ja-JP" dirty="0"/>
              <a:t>2</a:t>
            </a:r>
            <a:r>
              <a:rPr kumimoji="1" lang="ja-JP" altLang="en-US" dirty="0"/>
              <a:t> 行</a:t>
            </a:r>
            <a:r>
              <a:rPr kumimoji="1" lang="en-US" altLang="ja-JP" dirty="0"/>
              <a:t>) </a:t>
            </a:r>
            <a:r>
              <a:rPr kumimoji="1" lang="ja-JP" altLang="en-US" dirty="0"/>
              <a:t>を入力する。</a:t>
            </a:r>
            <a:endParaRPr lang="en-US" altLang="ja-JP" dirty="0"/>
          </a:p>
        </p:txBody>
      </p:sp>
      <p:sp>
        <p:nvSpPr>
          <p:cNvPr id="6" name="テキスト ボックス 5"/>
          <p:cNvSpPr txBox="1"/>
          <p:nvPr/>
        </p:nvSpPr>
        <p:spPr>
          <a:xfrm>
            <a:off x="391842" y="1366623"/>
            <a:ext cx="11353780" cy="553998"/>
          </a:xfrm>
          <a:prstGeom prst="rect">
            <a:avLst/>
          </a:prstGeom>
          <a:solidFill>
            <a:schemeClr val="tx1"/>
          </a:solidFill>
        </p:spPr>
        <p:txBody>
          <a:bodyPr wrap="square" rtlCol="0">
            <a:spAutoFit/>
          </a:bodyPr>
          <a:lstStyle/>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name="FW_ALLOW_ICMPv4"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protocol=icmpv4</a:t>
            </a:r>
          </a:p>
          <a:p>
            <a:endParaRPr lang="en-US" altLang="ja-JP" sz="1000" dirty="0">
              <a:solidFill>
                <a:schemeClr val="bg1"/>
              </a:solidFill>
              <a:latin typeface="Consolas" panose="020B0609020204030204" pitchFamily="49" charset="0"/>
            </a:endParaRPr>
          </a:p>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name="FW_ALLOW_TCP_SAFE"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a:t>
            </a:r>
            <a:r>
              <a:rPr lang="en-US" altLang="ja-JP" sz="1000" dirty="0" err="1">
                <a:solidFill>
                  <a:schemeClr val="bg1"/>
                </a:solidFill>
                <a:latin typeface="Consolas" panose="020B0609020204030204" pitchFamily="49" charset="0"/>
              </a:rPr>
              <a:t>tcp</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localport</a:t>
            </a:r>
            <a:r>
              <a:rPr lang="en-US" altLang="ja-JP" sz="1000" dirty="0">
                <a:solidFill>
                  <a:schemeClr val="bg1"/>
                </a:solidFill>
                <a:latin typeface="Consolas" panose="020B0609020204030204" pitchFamily="49" charset="0"/>
              </a:rPr>
              <a:t>=80,443,3389</a:t>
            </a:r>
            <a:endParaRPr kumimoji="1" lang="ja-JP" altLang="en-US" sz="1000" dirty="0">
              <a:solidFill>
                <a:schemeClr val="bg1"/>
              </a:solidFill>
              <a:latin typeface="Consolas" panose="020B0609020204030204" pitchFamily="49" charset="0"/>
            </a:endParaRPr>
          </a:p>
        </p:txBody>
      </p:sp>
      <p:sp>
        <p:nvSpPr>
          <p:cNvPr id="7" name="テキスト ボックス 6"/>
          <p:cNvSpPr txBox="1"/>
          <p:nvPr/>
        </p:nvSpPr>
        <p:spPr>
          <a:xfrm>
            <a:off x="222382" y="2144806"/>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Windows </a:t>
            </a:r>
            <a:r>
              <a:rPr kumimoji="1" lang="ja-JP" altLang="en-US" dirty="0"/>
              <a:t>サーバー上でスタートメニューから「</a:t>
            </a:r>
            <a:r>
              <a:rPr kumimoji="1" lang="en-US" altLang="ja-JP" dirty="0"/>
              <a:t>Server Manager</a:t>
            </a:r>
            <a:r>
              <a:rPr kumimoji="1" lang="ja-JP" altLang="en-US" dirty="0"/>
              <a:t>」を起動し、「</a:t>
            </a:r>
            <a:r>
              <a:rPr kumimoji="1" lang="en-US" altLang="ja-JP" dirty="0"/>
              <a:t>Local Server</a:t>
            </a:r>
            <a:r>
              <a:rPr kumimoji="1" lang="ja-JP" altLang="en-US" dirty="0"/>
              <a:t>」 → 「</a:t>
            </a:r>
            <a:r>
              <a:rPr kumimoji="1" lang="en-US" altLang="ja-JP" dirty="0"/>
              <a:t>IE Enhanced Security Configuration</a:t>
            </a:r>
            <a:r>
              <a:rPr kumimoji="1" lang="ja-JP" altLang="en-US" dirty="0"/>
              <a:t>」</a:t>
            </a:r>
            <a:r>
              <a:rPr lang="ja-JP" altLang="en-US" dirty="0"/>
              <a:t> が 「</a:t>
            </a:r>
            <a:r>
              <a:rPr lang="en-US" altLang="ja-JP" dirty="0"/>
              <a:t>On</a:t>
            </a:r>
            <a:r>
              <a:rPr lang="ja-JP" altLang="en-US" dirty="0"/>
              <a:t>」 になっている場合、「</a:t>
            </a:r>
            <a:r>
              <a:rPr lang="en-US" altLang="ja-JP" dirty="0"/>
              <a:t>Off</a:t>
            </a:r>
            <a:r>
              <a:rPr lang="ja-JP" altLang="en-US" dirty="0"/>
              <a:t>」 に設定変更する。</a:t>
            </a:r>
            <a:endParaRPr lang="en-US" altLang="ja-JP" dirty="0"/>
          </a:p>
        </p:txBody>
      </p:sp>
      <p:pic>
        <p:nvPicPr>
          <p:cNvPr id="11" name="図 10"/>
          <p:cNvPicPr>
            <a:picLocks noChangeAspect="1"/>
          </p:cNvPicPr>
          <p:nvPr/>
        </p:nvPicPr>
        <p:blipFill>
          <a:blip r:embed="rId2"/>
          <a:stretch>
            <a:fillRect/>
          </a:stretch>
        </p:blipFill>
        <p:spPr>
          <a:xfrm>
            <a:off x="1135281" y="3114692"/>
            <a:ext cx="4958091" cy="3497011"/>
          </a:xfrm>
          <a:prstGeom prst="rect">
            <a:avLst/>
          </a:prstGeom>
        </p:spPr>
      </p:pic>
      <p:pic>
        <p:nvPicPr>
          <p:cNvPr id="12" name="図 11"/>
          <p:cNvPicPr>
            <a:picLocks noChangeAspect="1"/>
          </p:cNvPicPr>
          <p:nvPr/>
        </p:nvPicPr>
        <p:blipFill>
          <a:blip r:embed="rId3"/>
          <a:stretch>
            <a:fillRect/>
          </a:stretch>
        </p:blipFill>
        <p:spPr>
          <a:xfrm>
            <a:off x="7485501" y="3421813"/>
            <a:ext cx="2954920" cy="3189890"/>
          </a:xfrm>
          <a:prstGeom prst="rect">
            <a:avLst/>
          </a:prstGeom>
        </p:spPr>
      </p:pic>
      <p:sp>
        <p:nvSpPr>
          <p:cNvPr id="13" name="正方形/長方形 12"/>
          <p:cNvSpPr/>
          <p:nvPr/>
        </p:nvSpPr>
        <p:spPr>
          <a:xfrm>
            <a:off x="4334920" y="4467521"/>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1444" y="4838010"/>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7661444" y="5679897"/>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993" y="4727650"/>
            <a:ext cx="879028"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315222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 </a:t>
            </a:r>
            <a:r>
              <a:rPr kumimoji="1" lang="en-US" altLang="ja-JP" dirty="0"/>
              <a:t>Windows </a:t>
            </a:r>
            <a:r>
              <a:rPr kumimoji="1" lang="ja-JP" altLang="en-US" dirty="0"/>
              <a:t>上で「</a:t>
            </a:r>
            <a:r>
              <a:rPr kumimoji="1" lang="en-US" altLang="ja-JP" dirty="0"/>
              <a:t>C:\</a:t>
            </a:r>
            <a:r>
              <a:rPr kumimoji="1" lang="ja-JP" altLang="en-US" dirty="0"/>
              <a:t>」ドライブなどのフォルダを適当に開く。</a:t>
            </a:r>
            <a:endParaRPr kumimoji="1" lang="en-US" altLang="ja-JP" dirty="0"/>
          </a:p>
          <a:p>
            <a:pPr marL="742950" lvl="1" indent="-285750">
              <a:buFont typeface="Arial" panose="020B0604020202020204" pitchFamily="34" charset="0"/>
              <a:buChar char="•"/>
            </a:pPr>
            <a:r>
              <a:rPr lang="ja-JP" altLang="en-US" dirty="0"/>
              <a:t>「</a:t>
            </a:r>
            <a:r>
              <a:rPr lang="en-US" altLang="ja-JP" dirty="0"/>
              <a:t>View</a:t>
            </a:r>
            <a:r>
              <a:rPr lang="ja-JP" altLang="en-US" dirty="0"/>
              <a:t>」メニューから「</a:t>
            </a:r>
            <a:r>
              <a:rPr lang="en-US" altLang="ja-JP" dirty="0"/>
              <a:t>File name extensions</a:t>
            </a:r>
            <a:r>
              <a:rPr lang="ja-JP" altLang="en-US" dirty="0"/>
              <a:t>」および「</a:t>
            </a:r>
            <a:r>
              <a:rPr lang="en-US" altLang="ja-JP" dirty="0"/>
              <a:t>Hidden items</a:t>
            </a:r>
            <a:r>
              <a:rPr lang="ja-JP" altLang="en-US" dirty="0"/>
              <a:t>」をチェックする。</a:t>
            </a:r>
          </a:p>
          <a:p>
            <a:pPr marL="742950" lvl="1" indent="-285750">
              <a:buFont typeface="Arial" panose="020B0604020202020204" pitchFamily="34" charset="0"/>
              <a:buChar char="•"/>
            </a:pPr>
            <a:r>
              <a:rPr lang="ja-JP" altLang="en-US" dirty="0"/>
              <a:t>これにより、エクスプローラ上でファイル名の拡張子および隠しファイルが表示されるようになる。</a:t>
            </a:r>
            <a:endParaRPr lang="en-US" altLang="ja-JP" dirty="0"/>
          </a:p>
        </p:txBody>
      </p:sp>
      <p:pic>
        <p:nvPicPr>
          <p:cNvPr id="2" name="図 1"/>
          <p:cNvPicPr>
            <a:picLocks noChangeAspect="1"/>
          </p:cNvPicPr>
          <p:nvPr/>
        </p:nvPicPr>
        <p:blipFill>
          <a:blip r:embed="rId2"/>
          <a:stretch>
            <a:fillRect/>
          </a:stretch>
        </p:blipFill>
        <p:spPr>
          <a:xfrm>
            <a:off x="1245475" y="1970733"/>
            <a:ext cx="7771743" cy="4474845"/>
          </a:xfrm>
          <a:prstGeom prst="rect">
            <a:avLst/>
          </a:prstGeom>
        </p:spPr>
      </p:pic>
      <p:sp>
        <p:nvSpPr>
          <p:cNvPr id="8" name="正方形/長方形 7"/>
          <p:cNvSpPr/>
          <p:nvPr/>
        </p:nvSpPr>
        <p:spPr>
          <a:xfrm>
            <a:off x="6084892" y="2617644"/>
            <a:ext cx="1198777"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839788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534346" y="2072837"/>
            <a:ext cx="7162206" cy="4036301"/>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 </a:t>
            </a:r>
            <a:r>
              <a:rPr kumimoji="1" lang="en-US" altLang="ja-JP" dirty="0"/>
              <a:t>Windows </a:t>
            </a:r>
            <a:r>
              <a:rPr kumimoji="1" lang="ja-JP" altLang="en-US" dirty="0"/>
              <a:t>上で </a:t>
            </a:r>
            <a:r>
              <a:rPr kumimoji="1" lang="en-US" altLang="ja-JP" dirty="0"/>
              <a:t>Control Panel </a:t>
            </a:r>
            <a:r>
              <a:rPr kumimoji="1" lang="ja-JP" altLang="en-US" dirty="0"/>
              <a:t>を開き、「</a:t>
            </a:r>
            <a:r>
              <a:rPr kumimoji="1" lang="en-US" altLang="ja-JP" dirty="0"/>
              <a:t>Power Options</a:t>
            </a:r>
            <a:r>
              <a:rPr kumimoji="1" lang="ja-JP" altLang="en-US" dirty="0"/>
              <a:t>」を開く。</a:t>
            </a:r>
            <a:endParaRPr kumimoji="1" lang="en-US" altLang="ja-JP" dirty="0"/>
          </a:p>
          <a:p>
            <a:pPr marL="742950" lvl="1" indent="-285750">
              <a:buFont typeface="Arial" panose="020B0604020202020204" pitchFamily="34" charset="0"/>
              <a:buChar char="•"/>
            </a:pPr>
            <a:r>
              <a:rPr kumimoji="1" lang="en-US" altLang="ja-JP" dirty="0"/>
              <a:t>※</a:t>
            </a:r>
            <a:r>
              <a:rPr kumimoji="1" lang="ja-JP" altLang="en-US" dirty="0"/>
              <a:t> </a:t>
            </a:r>
            <a:r>
              <a:rPr kumimoji="1" lang="en-US" altLang="ja-JP" dirty="0"/>
              <a:t>Windows + R </a:t>
            </a:r>
            <a:r>
              <a:rPr kumimoji="1" lang="ja-JP" altLang="en-US" dirty="0"/>
              <a:t>を押し、</a:t>
            </a:r>
            <a:r>
              <a:rPr kumimoji="1" lang="en-US" altLang="ja-JP" dirty="0"/>
              <a:t>”control” </a:t>
            </a:r>
            <a:r>
              <a:rPr kumimoji="1" lang="ja-JP" altLang="en-US" dirty="0"/>
              <a:t>と入力すると、簡単に開くことができる。</a:t>
            </a:r>
          </a:p>
          <a:p>
            <a:pPr marL="742950" lvl="1" indent="-285750">
              <a:buFont typeface="Arial" panose="020B0604020202020204" pitchFamily="34" charset="0"/>
              <a:buChar char="•"/>
            </a:pPr>
            <a:r>
              <a:rPr lang="ja-JP" altLang="en-US" dirty="0"/>
              <a:t>電力設定が「</a:t>
            </a:r>
            <a:r>
              <a:rPr lang="en-US" altLang="ja-JP" dirty="0"/>
              <a:t>High performance</a:t>
            </a:r>
            <a:r>
              <a:rPr lang="ja-JP" altLang="en-US" dirty="0"/>
              <a:t>」になっていない場合は、 「</a:t>
            </a:r>
            <a:r>
              <a:rPr lang="en-US" altLang="ja-JP" dirty="0"/>
              <a:t>High performance</a:t>
            </a:r>
            <a:r>
              <a:rPr lang="ja-JP" altLang="en-US" dirty="0"/>
              <a:t>」に変更する。</a:t>
            </a:r>
            <a:endParaRPr lang="en-US" altLang="ja-JP" dirty="0"/>
          </a:p>
        </p:txBody>
      </p:sp>
      <p:sp>
        <p:nvSpPr>
          <p:cNvPr id="8" name="正方形/長方形 7"/>
          <p:cNvSpPr/>
          <p:nvPr/>
        </p:nvSpPr>
        <p:spPr>
          <a:xfrm>
            <a:off x="2947554" y="3516278"/>
            <a:ext cx="1947639"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64079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 </a:t>
            </a:r>
            <a:r>
              <a:rPr kumimoji="1" lang="en-US" altLang="ja-JP" dirty="0"/>
              <a:t>Windows </a:t>
            </a:r>
            <a:r>
              <a:rPr kumimoji="1" lang="ja-JP" altLang="en-US" dirty="0"/>
              <a:t>上で最新版の 「</a:t>
            </a:r>
            <a:r>
              <a:rPr lang="en-US" altLang="ja-JP" dirty="0" err="1"/>
              <a:t>Git</a:t>
            </a:r>
            <a:r>
              <a:rPr lang="en-US" altLang="ja-JP" dirty="0"/>
              <a:t> for Windows</a:t>
            </a:r>
            <a:r>
              <a:rPr lang="ja-JP" altLang="en-US" dirty="0"/>
              <a:t>」</a:t>
            </a:r>
            <a:r>
              <a:rPr lang="en-US" altLang="ja-JP" dirty="0"/>
              <a:t> (x64 </a:t>
            </a:r>
            <a:r>
              <a:rPr lang="ja-JP" altLang="en-US" dirty="0"/>
              <a:t>版、インストーラ版</a:t>
            </a:r>
            <a:r>
              <a:rPr lang="en-US" altLang="ja-JP" dirty="0"/>
              <a:t>) </a:t>
            </a:r>
            <a:r>
              <a:rPr lang="ja-JP" altLang="en-US" dirty="0"/>
              <a:t>をダウンロードし、インストールする。</a:t>
            </a:r>
            <a:endParaRPr lang="en-US" altLang="ja-JP" dirty="0"/>
          </a:p>
          <a:p>
            <a:pPr marL="742950" lvl="1" indent="-285750">
              <a:buFont typeface="Arial" panose="020B0604020202020204" pitchFamily="34" charset="0"/>
              <a:buChar char="•"/>
            </a:pPr>
            <a:r>
              <a:rPr lang="ja-JP" altLang="en-US" dirty="0"/>
              <a:t>サーバー上の </a:t>
            </a:r>
            <a:r>
              <a:rPr lang="en-US" altLang="ja-JP" dirty="0"/>
              <a:t>Web </a:t>
            </a:r>
            <a:r>
              <a:rPr lang="ja-JP" altLang="en-US" dirty="0"/>
              <a:t>ブラウザで </a:t>
            </a:r>
            <a:r>
              <a:rPr lang="en-US" altLang="ja-JP" b="1" u="sng" dirty="0">
                <a:solidFill>
                  <a:srgbClr val="0000FF"/>
                </a:solidFill>
              </a:rPr>
              <a:t>https://gitforwindows.org/</a:t>
            </a:r>
            <a:r>
              <a:rPr lang="en-US" altLang="ja-JP" dirty="0"/>
              <a:t> </a:t>
            </a:r>
            <a:r>
              <a:rPr lang="ja-JP" altLang="en-US" dirty="0"/>
              <a:t>にアクセスするとよい。</a:t>
            </a:r>
            <a:endParaRPr lang="en-US" altLang="ja-JP" dirty="0"/>
          </a:p>
          <a:p>
            <a:pPr marL="742950" lvl="1" indent="-285750">
              <a:buFont typeface="Arial" panose="020B0604020202020204" pitchFamily="34" charset="0"/>
              <a:buChar char="•"/>
            </a:pPr>
            <a:r>
              <a:rPr lang="ja-JP" altLang="en-US" dirty="0"/>
              <a:t>本文書作成時では、「</a:t>
            </a:r>
            <a:r>
              <a:rPr lang="en-US" altLang="ja-JP" dirty="0"/>
              <a:t>Git-2.29.2.3-64-bit.exe</a:t>
            </a:r>
            <a:r>
              <a:rPr lang="ja-JP" altLang="en-US" dirty="0"/>
              <a:t>」というファイルが最新版である。</a:t>
            </a:r>
            <a:endParaRPr lang="en-US" altLang="ja-JP" dirty="0"/>
          </a:p>
          <a:p>
            <a:pPr marL="742950" lvl="1" indent="-285750">
              <a:buFont typeface="Arial" panose="020B0604020202020204" pitchFamily="34" charset="0"/>
              <a:buChar char="•"/>
            </a:pPr>
            <a:r>
              <a:rPr lang="ja-JP" altLang="en-US" dirty="0"/>
              <a:t>インストーラのオプションは、すべてデフォルトのままで </a:t>
            </a:r>
            <a:r>
              <a:rPr lang="en-US" altLang="ja-JP" dirty="0"/>
              <a:t>OK </a:t>
            </a:r>
            <a:r>
              <a:rPr lang="ja-JP" altLang="en-US" dirty="0"/>
              <a:t>である。</a:t>
            </a:r>
            <a:endParaRPr lang="en-US" altLang="ja-JP" dirty="0"/>
          </a:p>
        </p:txBody>
      </p:sp>
      <p:pic>
        <p:nvPicPr>
          <p:cNvPr id="6" name="図 5"/>
          <p:cNvPicPr>
            <a:picLocks noChangeAspect="1"/>
          </p:cNvPicPr>
          <p:nvPr/>
        </p:nvPicPr>
        <p:blipFill>
          <a:blip r:embed="rId2"/>
          <a:stretch>
            <a:fillRect/>
          </a:stretch>
        </p:blipFill>
        <p:spPr>
          <a:xfrm>
            <a:off x="4176713" y="2130864"/>
            <a:ext cx="2224088" cy="1724894"/>
          </a:xfrm>
          <a:prstGeom prst="rect">
            <a:avLst/>
          </a:prstGeom>
        </p:spPr>
      </p:pic>
      <p:sp>
        <p:nvSpPr>
          <p:cNvPr id="7" name="テキスト ボックス 6"/>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26. </a:t>
            </a:r>
            <a:r>
              <a:rPr kumimoji="1" lang="ja-JP" altLang="en-US" dirty="0"/>
              <a:t>サーバー </a:t>
            </a:r>
            <a:r>
              <a:rPr kumimoji="1" lang="en-US" altLang="ja-JP" dirty="0"/>
              <a:t>Windows </a:t>
            </a:r>
            <a:r>
              <a:rPr kumimoji="1" lang="ja-JP" altLang="en-US" dirty="0"/>
              <a:t>上で最新版の 「</a:t>
            </a:r>
            <a:r>
              <a:rPr lang="en-US" altLang="ja-JP" dirty="0"/>
              <a:t>.NET SDK 6.0.106</a:t>
            </a:r>
            <a:r>
              <a:rPr lang="ja-JP" altLang="en-US" dirty="0"/>
              <a:t>」</a:t>
            </a:r>
            <a:r>
              <a:rPr lang="en-US" altLang="ja-JP" dirty="0"/>
              <a:t> (x64 </a:t>
            </a:r>
            <a:r>
              <a:rPr lang="ja-JP" altLang="en-US" dirty="0"/>
              <a:t>版、</a:t>
            </a:r>
            <a:r>
              <a:rPr lang="en-US" altLang="ja-JP" dirty="0"/>
              <a:t>Installers </a:t>
            </a:r>
            <a:r>
              <a:rPr lang="ja-JP" altLang="en-US" dirty="0"/>
              <a:t>版</a:t>
            </a:r>
            <a:r>
              <a:rPr lang="en-US" altLang="ja-JP" dirty="0"/>
              <a:t>) </a:t>
            </a:r>
            <a:r>
              <a:rPr lang="ja-JP" altLang="en-US" dirty="0"/>
              <a:t>をダウンロードし、インストールする。</a:t>
            </a:r>
            <a:endParaRPr lang="en-US" altLang="ja-JP" dirty="0"/>
          </a:p>
          <a:p>
            <a:r>
              <a:rPr lang="ja-JP" altLang="en-US" dirty="0"/>
              <a:t>そのためには、サーバー上の </a:t>
            </a:r>
            <a:r>
              <a:rPr lang="en-US" altLang="ja-JP" dirty="0"/>
              <a:t>Web </a:t>
            </a:r>
            <a:r>
              <a:rPr lang="ja-JP" altLang="en-US" dirty="0"/>
              <a:t>ブラウザを開き、</a:t>
            </a:r>
            <a:endParaRPr lang="en-US" altLang="ja-JP" dirty="0"/>
          </a:p>
          <a:p>
            <a:r>
              <a:rPr lang="en-US" altLang="ja-JP" b="1" u="sng" dirty="0">
                <a:solidFill>
                  <a:srgbClr val="0000FF"/>
                </a:solidFill>
              </a:rPr>
              <a:t>https://lts.dn.ipantt.net/d/210111_002_microsoft_dotnet_sdk_12255/dotnet-sdk-6.0.106-win-x64.exe</a:t>
            </a:r>
          </a:p>
          <a:p>
            <a:r>
              <a:rPr lang="ja-JP" altLang="en-US" dirty="0"/>
              <a:t>を</a:t>
            </a:r>
            <a:r>
              <a:rPr lang="en-US" altLang="ja-JP" dirty="0"/>
              <a:t> URL </a:t>
            </a:r>
            <a:r>
              <a:rPr lang="ja-JP" altLang="en-US" dirty="0"/>
              <a:t>に貼り付けてこのインストーラをダウンロードし、ダウンロードしたプログラムを実行する。</a:t>
            </a:r>
            <a:endParaRPr lang="en-US" altLang="ja-JP" dirty="0"/>
          </a:p>
        </p:txBody>
      </p:sp>
      <p:pic>
        <p:nvPicPr>
          <p:cNvPr id="8" name="図 7"/>
          <p:cNvPicPr>
            <a:picLocks noChangeAspect="1"/>
          </p:cNvPicPr>
          <p:nvPr/>
        </p:nvPicPr>
        <p:blipFill>
          <a:blip r:embed="rId3"/>
          <a:stretch>
            <a:fillRect/>
          </a:stretch>
        </p:blipFill>
        <p:spPr>
          <a:xfrm>
            <a:off x="4176713" y="5209690"/>
            <a:ext cx="2065061" cy="1537607"/>
          </a:xfrm>
          <a:prstGeom prst="rect">
            <a:avLst/>
          </a:prstGeom>
        </p:spPr>
      </p:pic>
    </p:spTree>
    <p:extLst>
      <p:ext uri="{BB962C8B-B14F-4D97-AF65-F5344CB8AC3E}">
        <p14:creationId xmlns:p14="http://schemas.microsoft.com/office/powerpoint/2010/main" val="7884987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3200" dirty="0"/>
              <a:t>3B-3.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Windows </a:t>
            </a:r>
            <a:r>
              <a:rPr kumimoji="1" lang="ja-JP" altLang="en-US" dirty="0"/>
              <a:t>サーバー上のリモートデスクトップで、コマンドプロンプト </a:t>
            </a:r>
            <a:r>
              <a:rPr kumimoji="1" lang="en-US" altLang="ja-JP" dirty="0"/>
              <a:t>(</a:t>
            </a:r>
            <a:r>
              <a:rPr kumimoji="1" lang="en-US" altLang="ja-JP" dirty="0" err="1"/>
              <a:t>cmd</a:t>
            </a:r>
            <a:r>
              <a:rPr kumimoji="1" lang="en-US" altLang="ja-JP" dirty="0"/>
              <a:t>) </a:t>
            </a:r>
            <a:r>
              <a:rPr kumimoji="1" lang="ja-JP" altLang="en-US" dirty="0"/>
              <a:t>を管理者権限で実行し、以下のコマンドを実行する。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beta8preview8</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p>
        </p:txBody>
      </p:sp>
      <p:sp>
        <p:nvSpPr>
          <p:cNvPr id="7" name="テキスト ボックス 6">
            <a:extLst>
              <a:ext uri="{FF2B5EF4-FFF2-40B4-BE49-F238E27FC236}">
                <a16:creationId xmlns:a16="http://schemas.microsoft.com/office/drawing/2014/main" id="{63C91394-F2CF-4A2A-8695-4F5224D16101}"/>
              </a:ext>
            </a:extLst>
          </p:cNvPr>
          <p:cNvSpPr txBox="1"/>
          <p:nvPr/>
        </p:nvSpPr>
        <p:spPr>
          <a:xfrm>
            <a:off x="6654190" y="3429000"/>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12698526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a:t>)</a:t>
            </a:r>
          </a:p>
          <a:p>
            <a:pPr marL="285750" indent="-285750">
              <a:buFont typeface="Arial" panose="020B0604020202020204" pitchFamily="34" charset="0"/>
              <a:buChar char="•"/>
            </a:pPr>
            <a:r>
              <a:rPr lang="ja-JP" altLang="en-US" b="1" dirty="0"/>
              <a:t>以下のように起動し、エラーが表示されなければ、</a:t>
            </a:r>
            <a:r>
              <a:rPr lang="en-US" altLang="ja-JP" b="1" u="sng" dirty="0">
                <a:solidFill>
                  <a:srgbClr val="C00000"/>
                </a:solidFill>
              </a:rPr>
              <a:t>Enter </a:t>
            </a:r>
            <a:r>
              <a:rPr lang="ja-JP" altLang="en-US" b="1" u="sng" dirty="0">
                <a:solidFill>
                  <a:srgbClr val="C00000"/>
                </a:solidFill>
              </a:rPr>
              <a:t>キーを押してテスト実行を終了する。</a:t>
            </a:r>
            <a:endParaRPr lang="en-US" altLang="ja-JP" b="1" u="sng" dirty="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a:t>このように表示されたら、プログラムのビルドとテスト実行には、問題無く成功している。</a:t>
            </a:r>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a:t>問題無ければ、</a:t>
            </a:r>
            <a:r>
              <a:rPr kumimoji="1" lang="en-US" altLang="ja-JP" b="1" dirty="0"/>
              <a:t>Enter </a:t>
            </a:r>
            <a:r>
              <a:rPr kumimoji="1" lang="ja-JP" altLang="en-US" b="1" dirty="0"/>
              <a:t>キーを押して終了する。</a:t>
            </a:r>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0470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F87AC078-B1E8-4D2B-8A82-F84932BE0BBB}"/>
              </a:ext>
            </a:extLst>
          </p:cNvPr>
          <p:cNvSpPr>
            <a:spLocks noGrp="1"/>
          </p:cNvSpPr>
          <p:nvPr>
            <p:ph idx="1"/>
          </p:nvPr>
        </p:nvSpPr>
        <p:spPr>
          <a:xfrm>
            <a:off x="332741" y="783130"/>
            <a:ext cx="11545223" cy="1648755"/>
          </a:xfrm>
        </p:spPr>
        <p:txBody>
          <a:bodyPr>
            <a:noAutofit/>
          </a:bodyPr>
          <a:lstStyle/>
          <a:p>
            <a:pPr>
              <a:lnSpc>
                <a:spcPct val="120000"/>
              </a:lnSpc>
            </a:pPr>
            <a:r>
              <a:rPr kumimoji="1" lang="ja-JP" altLang="en-US" sz="1400" dirty="0"/>
              <a:t>シン・テレワークシステム 開発チームでは、本ソフトウェアを改良したり、不具合や脆弱性を修正したりした場合は、新しくバージョン番号を振り、本マニュアルを </a:t>
            </a:r>
            <a:r>
              <a:rPr kumimoji="1" lang="en-US" altLang="ja-JP" sz="1400" dirty="0"/>
              <a:t>GitHub </a:t>
            </a:r>
            <a:r>
              <a:rPr kumimoji="1" lang="ja-JP" altLang="en-US" sz="1400" dirty="0"/>
              <a:t>リポジトリ </a:t>
            </a:r>
            <a:r>
              <a:rPr kumimoji="1" lang="en-US" altLang="ja-JP" sz="1400" b="0" i="0" u="sng" strike="noStrike" kern="1200" cap="none" spc="0" normalizeH="0" baseline="0" noProof="0" dirty="0">
                <a:ln>
                  <a:noFill/>
                </a:ln>
                <a:solidFill>
                  <a:srgbClr val="0000FF"/>
                </a:solidFill>
                <a:effectLst/>
                <a:uLnTx/>
                <a:uFillTx/>
                <a:latin typeface="Calibri"/>
                <a:ea typeface="Meiryo UI"/>
                <a:cs typeface="+mn-cs"/>
              </a:rPr>
              <a:t>https://github.com/IPA-CyberLab/IPA-DN-Docs/</a:t>
            </a:r>
            <a:r>
              <a:rPr kumimoji="1" lang="ja-JP" altLang="en-US" sz="1400" dirty="0"/>
              <a:t> 上に更新します。そして、主な改良や修正内容を、新しいバージョンが公開される都度、以下の </a:t>
            </a:r>
            <a:r>
              <a:rPr kumimoji="1" lang="en-US" altLang="ja-JP" sz="1400" dirty="0"/>
              <a:t>URL </a:t>
            </a:r>
            <a:r>
              <a:rPr kumimoji="1" lang="ja-JP" altLang="en-US" sz="1400" dirty="0"/>
              <a:t>に記載します。以下の内容を定期的にご覧いただき、必要に応じて稼働中の本ソフトウェアをアップデートしてください。</a:t>
            </a:r>
            <a:br>
              <a:rPr kumimoji="1" lang="en-US" altLang="ja-JP" sz="1400" dirty="0"/>
            </a:br>
            <a:r>
              <a:rPr kumimoji="1" lang="en-US" altLang="ja-JP" sz="1400" u="sng" dirty="0">
                <a:solidFill>
                  <a:srgbClr val="0000FF"/>
                </a:solidFill>
              </a:rPr>
              <a:t>https://github.com/IPA-CyberLab/IPA-DN-Ultra/blob/master/README.md</a:t>
            </a:r>
          </a:p>
          <a:p>
            <a:pPr>
              <a:lnSpc>
                <a:spcPct val="120000"/>
              </a:lnSpc>
            </a:pPr>
            <a:r>
              <a:rPr kumimoji="1" lang="ja-JP" altLang="en-US" sz="1400" b="1" dirty="0"/>
              <a:t>なお、以下の方法で事前に「</a:t>
            </a:r>
            <a:r>
              <a:rPr kumimoji="1" lang="en-US" altLang="ja-JP" sz="1400" b="1" dirty="0"/>
              <a:t>Watch </a:t>
            </a:r>
            <a:r>
              <a:rPr kumimoji="1" lang="ja-JP" altLang="en-US" sz="1400" b="1" dirty="0"/>
              <a:t>登録」をいただくと、新しいバージョンが公開される都度、メールでお知らせを受け取ることができます。</a:t>
            </a:r>
          </a:p>
        </p:txBody>
      </p:sp>
      <p:sp>
        <p:nvSpPr>
          <p:cNvPr id="3" name="スライド番号プレースホルダー 2">
            <a:extLst>
              <a:ext uri="{FF2B5EF4-FFF2-40B4-BE49-F238E27FC236}">
                <a16:creationId xmlns:a16="http://schemas.microsoft.com/office/drawing/2014/main" id="{05B0A464-2FDC-4F67-9A3B-23E6B263B8D0}"/>
              </a:ext>
            </a:extLst>
          </p:cNvPr>
          <p:cNvSpPr>
            <a:spLocks noGrp="1"/>
          </p:cNvSpPr>
          <p:nvPr>
            <p:ph type="sldNum" sz="quarter" idx="12"/>
          </p:nvPr>
        </p:nvSpPr>
        <p:spPr/>
        <p:txBody>
          <a:bodyPr/>
          <a:lstStyle/>
          <a:p>
            <a:fld id="{63DCA85F-F225-44A4-AEA8-9083CAE61796}" type="slidenum">
              <a:rPr kumimoji="1" lang="ja-JP" altLang="en-US" smtClean="0"/>
              <a:t>8</a:t>
            </a:fld>
            <a:endParaRPr kumimoji="1" lang="ja-JP" altLang="en-US" dirty="0"/>
          </a:p>
        </p:txBody>
      </p:sp>
      <p:sp>
        <p:nvSpPr>
          <p:cNvPr id="4" name="タイトル 3">
            <a:extLst>
              <a:ext uri="{FF2B5EF4-FFF2-40B4-BE49-F238E27FC236}">
                <a16:creationId xmlns:a16="http://schemas.microsoft.com/office/drawing/2014/main" id="{5DD7DF2E-F6D9-4FDD-A3EC-121FFDBE7A19}"/>
              </a:ext>
            </a:extLst>
          </p:cNvPr>
          <p:cNvSpPr>
            <a:spLocks noGrp="1"/>
          </p:cNvSpPr>
          <p:nvPr>
            <p:ph type="title"/>
          </p:nvPr>
        </p:nvSpPr>
        <p:spPr/>
        <p:txBody>
          <a:bodyPr>
            <a:noAutofit/>
          </a:bodyPr>
          <a:lstStyle/>
          <a:p>
            <a:r>
              <a:rPr kumimoji="1" lang="ja-JP" altLang="en-US" sz="3200" b="1" dirty="0"/>
              <a:t>アップデートリリースお知らせメールサービスへの登録方法</a:t>
            </a:r>
          </a:p>
        </p:txBody>
      </p:sp>
      <p:sp>
        <p:nvSpPr>
          <p:cNvPr id="5" name="テキスト ボックス 4">
            <a:extLst>
              <a:ext uri="{FF2B5EF4-FFF2-40B4-BE49-F238E27FC236}">
                <a16:creationId xmlns:a16="http://schemas.microsoft.com/office/drawing/2014/main" id="{DEE2412A-FB24-47A5-A4BB-24158B064BA1}"/>
              </a:ext>
            </a:extLst>
          </p:cNvPr>
          <p:cNvSpPr txBox="1"/>
          <p:nvPr/>
        </p:nvSpPr>
        <p:spPr>
          <a:xfrm>
            <a:off x="294138" y="2372627"/>
            <a:ext cx="5111261" cy="646331"/>
          </a:xfrm>
          <a:prstGeom prst="rect">
            <a:avLst/>
          </a:prstGeom>
          <a:solidFill>
            <a:srgbClr val="FFFFCC"/>
          </a:solidFill>
          <a:ln w="12700">
            <a:solidFill>
              <a:schemeClr val="tx1"/>
            </a:solidFill>
          </a:ln>
        </p:spPr>
        <p:txBody>
          <a:bodyPr wrap="square" rtlCol="0">
            <a:spAutoFit/>
          </a:bodyPr>
          <a:lstStyle/>
          <a:p>
            <a:r>
              <a:rPr kumimoji="1" lang="en-US" altLang="ja-JP" dirty="0"/>
              <a:t>1. </a:t>
            </a:r>
            <a:r>
              <a:rPr kumimoji="1" lang="ja-JP" altLang="en-US" dirty="0"/>
              <a:t>以下の </a:t>
            </a:r>
            <a:r>
              <a:rPr kumimoji="1" lang="en-US" altLang="ja-JP" dirty="0"/>
              <a:t>URL </a:t>
            </a:r>
            <a:r>
              <a:rPr kumimoji="1" lang="ja-JP" altLang="en-US" dirty="0"/>
              <a:t>に </a:t>
            </a:r>
            <a:r>
              <a:rPr kumimoji="1" lang="en-US" altLang="ja-JP" dirty="0"/>
              <a:t>PC </a:t>
            </a:r>
            <a:r>
              <a:rPr kumimoji="1" lang="ja-JP" altLang="en-US" dirty="0"/>
              <a:t>の </a:t>
            </a:r>
            <a:r>
              <a:rPr kumimoji="1" lang="en-US" altLang="ja-JP" dirty="0"/>
              <a:t>Web </a:t>
            </a:r>
            <a:r>
              <a:rPr kumimoji="1" lang="ja-JP" altLang="en-US" dirty="0"/>
              <a:t>ブラウサからアクセスします</a:t>
            </a:r>
            <a:r>
              <a:rPr kumimoji="1" lang="en-US" altLang="ja-JP" dirty="0"/>
              <a:t>: </a:t>
            </a:r>
            <a:r>
              <a:rPr kumimoji="1" lang="en-US" altLang="ja-JP" u="sng" dirty="0">
                <a:solidFill>
                  <a:srgbClr val="0000FF"/>
                </a:solidFill>
              </a:rPr>
              <a:t>https://github.com/IPA-CyberLab/IPA-DN-Docs/</a:t>
            </a:r>
            <a:endParaRPr kumimoji="1" lang="ja-JP" altLang="en-US" u="sng" dirty="0">
              <a:solidFill>
                <a:srgbClr val="0000FF"/>
              </a:solidFill>
            </a:endParaRPr>
          </a:p>
        </p:txBody>
      </p:sp>
      <p:pic>
        <p:nvPicPr>
          <p:cNvPr id="7" name="図 6">
            <a:extLst>
              <a:ext uri="{FF2B5EF4-FFF2-40B4-BE49-F238E27FC236}">
                <a16:creationId xmlns:a16="http://schemas.microsoft.com/office/drawing/2014/main" id="{C79FF959-39A6-4661-A4F4-B0A6F68FE8A0}"/>
              </a:ext>
            </a:extLst>
          </p:cNvPr>
          <p:cNvPicPr>
            <a:picLocks noChangeAspect="1"/>
          </p:cNvPicPr>
          <p:nvPr/>
        </p:nvPicPr>
        <p:blipFill>
          <a:blip r:embed="rId2"/>
          <a:stretch>
            <a:fillRect/>
          </a:stretch>
        </p:blipFill>
        <p:spPr>
          <a:xfrm>
            <a:off x="569771" y="4292745"/>
            <a:ext cx="4786464" cy="2365043"/>
          </a:xfrm>
          <a:prstGeom prst="rect">
            <a:avLst/>
          </a:prstGeom>
          <a:ln w="19050">
            <a:solidFill>
              <a:schemeClr val="tx1"/>
            </a:solidFill>
          </a:ln>
        </p:spPr>
      </p:pic>
      <p:sp>
        <p:nvSpPr>
          <p:cNvPr id="8" name="テキスト ボックス 7">
            <a:extLst>
              <a:ext uri="{FF2B5EF4-FFF2-40B4-BE49-F238E27FC236}">
                <a16:creationId xmlns:a16="http://schemas.microsoft.com/office/drawing/2014/main" id="{910A57F4-3A08-42BD-A394-A6545A0B2473}"/>
              </a:ext>
            </a:extLst>
          </p:cNvPr>
          <p:cNvSpPr txBox="1"/>
          <p:nvPr/>
        </p:nvSpPr>
        <p:spPr>
          <a:xfrm>
            <a:off x="294138" y="3028868"/>
            <a:ext cx="5111261" cy="1200329"/>
          </a:xfrm>
          <a:prstGeom prst="rect">
            <a:avLst/>
          </a:prstGeom>
          <a:solidFill>
            <a:schemeClr val="accent6">
              <a:lumMod val="20000"/>
              <a:lumOff val="80000"/>
            </a:schemeClr>
          </a:solidFill>
          <a:ln w="12700">
            <a:solidFill>
              <a:schemeClr val="tx1"/>
            </a:solidFill>
          </a:ln>
        </p:spPr>
        <p:txBody>
          <a:bodyPr wrap="square" rtlCol="0">
            <a:spAutoFit/>
          </a:bodyPr>
          <a:lstStyle/>
          <a:p>
            <a:r>
              <a:rPr kumimoji="1" lang="en-US" altLang="ja-JP" dirty="0"/>
              <a:t>2. </a:t>
            </a:r>
            <a:r>
              <a:rPr kumimoji="1" lang="ja-JP" altLang="en-US" dirty="0"/>
              <a:t>右上の「</a:t>
            </a:r>
            <a:r>
              <a:rPr kumimoji="1" lang="en-US" altLang="ja-JP" dirty="0"/>
              <a:t>Watch</a:t>
            </a:r>
            <a:r>
              <a:rPr kumimoji="1" lang="ja-JP" altLang="en-US" dirty="0"/>
              <a:t>」または「</a:t>
            </a:r>
            <a:r>
              <a:rPr kumimoji="1" lang="en-US" altLang="ja-JP" dirty="0"/>
              <a:t>Notifications</a:t>
            </a:r>
            <a:r>
              <a:rPr kumimoji="1" lang="ja-JP" altLang="en-US" dirty="0"/>
              <a:t>」ボタンをクリックし、「</a:t>
            </a:r>
            <a:r>
              <a:rPr kumimoji="1" lang="en-US" altLang="ja-JP" dirty="0"/>
              <a:t>All Activity</a:t>
            </a:r>
            <a:r>
              <a:rPr kumimoji="1" lang="ja-JP" altLang="en-US" dirty="0"/>
              <a:t>」を </a:t>
            </a:r>
            <a:r>
              <a:rPr kumimoji="1" lang="en-US" altLang="ja-JP" dirty="0"/>
              <a:t>Watch </a:t>
            </a:r>
            <a:r>
              <a:rPr kumimoji="1" lang="ja-JP" altLang="en-US" dirty="0"/>
              <a:t>対象にします </a:t>
            </a:r>
            <a:r>
              <a:rPr kumimoji="1" lang="en-US" altLang="ja-JP" dirty="0"/>
              <a:t>(</a:t>
            </a:r>
            <a:r>
              <a:rPr kumimoji="1" lang="ja-JP" altLang="en-US" dirty="0"/>
              <a:t>下図を参照</a:t>
            </a:r>
            <a:r>
              <a:rPr kumimoji="1" lang="en-US" altLang="ja-JP" dirty="0"/>
              <a:t>)</a:t>
            </a:r>
            <a:r>
              <a:rPr kumimoji="1" lang="ja-JP" altLang="en-US" dirty="0"/>
              <a:t>。</a:t>
            </a:r>
            <a:r>
              <a:rPr kumimoji="1" lang="en-US" altLang="ja-JP" dirty="0"/>
              <a:t>(</a:t>
            </a:r>
            <a:r>
              <a:rPr kumimoji="1" lang="ja-JP" altLang="en-US" dirty="0"/>
              <a:t>まだ </a:t>
            </a:r>
            <a:r>
              <a:rPr kumimoji="1" lang="en-US" altLang="ja-JP" dirty="0"/>
              <a:t>GitHub </a:t>
            </a:r>
            <a:r>
              <a:rPr kumimoji="1" lang="ja-JP" altLang="en-US" dirty="0"/>
              <a:t>のアカウントを所有されていない場合は、</a:t>
            </a:r>
            <a:r>
              <a:rPr kumimoji="1" lang="en-US" altLang="ja-JP" dirty="0"/>
              <a:t>GitHub </a:t>
            </a:r>
            <a:r>
              <a:rPr kumimoji="1" lang="ja-JP" altLang="en-US" dirty="0"/>
              <a:t>のアカウントを新規作成してください。</a:t>
            </a:r>
            <a:r>
              <a:rPr kumimoji="1" lang="en-US" altLang="ja-JP" dirty="0"/>
              <a:t>)</a:t>
            </a:r>
            <a:endParaRPr kumimoji="1" lang="ja-JP" altLang="en-US" dirty="0">
              <a:solidFill>
                <a:srgbClr val="0000FF"/>
              </a:solidFill>
            </a:endParaRPr>
          </a:p>
        </p:txBody>
      </p:sp>
      <p:pic>
        <p:nvPicPr>
          <p:cNvPr id="10" name="図 9">
            <a:extLst>
              <a:ext uri="{FF2B5EF4-FFF2-40B4-BE49-F238E27FC236}">
                <a16:creationId xmlns:a16="http://schemas.microsoft.com/office/drawing/2014/main" id="{EA3E6D2C-958D-4518-9A6A-B69A21FA9741}"/>
              </a:ext>
            </a:extLst>
          </p:cNvPr>
          <p:cNvPicPr>
            <a:picLocks noChangeAspect="1"/>
          </p:cNvPicPr>
          <p:nvPr/>
        </p:nvPicPr>
        <p:blipFill>
          <a:blip r:embed="rId3"/>
          <a:stretch>
            <a:fillRect/>
          </a:stretch>
        </p:blipFill>
        <p:spPr>
          <a:xfrm>
            <a:off x="5611756" y="4321101"/>
            <a:ext cx="3593540" cy="2308333"/>
          </a:xfrm>
          <a:prstGeom prst="rect">
            <a:avLst/>
          </a:prstGeom>
          <a:ln w="19050">
            <a:solidFill>
              <a:schemeClr val="tx1"/>
            </a:solidFill>
          </a:ln>
        </p:spPr>
      </p:pic>
      <p:sp>
        <p:nvSpPr>
          <p:cNvPr id="11" name="テキスト ボックス 10">
            <a:extLst>
              <a:ext uri="{FF2B5EF4-FFF2-40B4-BE49-F238E27FC236}">
                <a16:creationId xmlns:a16="http://schemas.microsoft.com/office/drawing/2014/main" id="{6E41915C-8F59-4351-8A3C-E710A7A35600}"/>
              </a:ext>
            </a:extLst>
          </p:cNvPr>
          <p:cNvSpPr txBox="1"/>
          <p:nvPr/>
        </p:nvSpPr>
        <p:spPr>
          <a:xfrm>
            <a:off x="5666853" y="2380442"/>
            <a:ext cx="6009332" cy="1754326"/>
          </a:xfrm>
          <a:prstGeom prst="rect">
            <a:avLst/>
          </a:prstGeom>
          <a:solidFill>
            <a:schemeClr val="accent2">
              <a:lumMod val="20000"/>
              <a:lumOff val="80000"/>
            </a:schemeClr>
          </a:solidFill>
          <a:ln w="12700">
            <a:solidFill>
              <a:schemeClr val="tx1"/>
            </a:solidFill>
          </a:ln>
        </p:spPr>
        <p:txBody>
          <a:bodyPr wrap="square" rtlCol="0">
            <a:spAutoFit/>
          </a:bodyPr>
          <a:lstStyle/>
          <a:p>
            <a:r>
              <a:rPr kumimoji="1" lang="en-US" altLang="ja-JP" dirty="0"/>
              <a:t>3. </a:t>
            </a:r>
            <a:r>
              <a:rPr kumimoji="1" lang="ja-JP" altLang="en-US" dirty="0"/>
              <a:t>「</a:t>
            </a:r>
            <a:r>
              <a:rPr kumimoji="1" lang="en-US" altLang="ja-JP" dirty="0"/>
              <a:t>All Activity</a:t>
            </a:r>
            <a:r>
              <a:rPr kumimoji="1" lang="ja-JP" altLang="en-US" dirty="0"/>
              <a:t>」</a:t>
            </a:r>
            <a:r>
              <a:rPr kumimoji="1" lang="en-US" altLang="ja-JP" dirty="0"/>
              <a:t> </a:t>
            </a:r>
            <a:r>
              <a:rPr kumimoji="1" lang="ja-JP" altLang="en-US" dirty="0"/>
              <a:t>を </a:t>
            </a:r>
            <a:r>
              <a:rPr lang="en-US" altLang="ja-JP" dirty="0"/>
              <a:t>Watch </a:t>
            </a:r>
            <a:r>
              <a:rPr lang="ja-JP" altLang="en-US" dirty="0"/>
              <a:t>対象として登録したら、それ以降、アップデートがある都度、下図のようなメールでアップデートのお知らせが </a:t>
            </a:r>
            <a:r>
              <a:rPr lang="en-US" altLang="ja-JP" dirty="0"/>
              <a:t>GitHub </a:t>
            </a:r>
            <a:r>
              <a:rPr lang="ja-JP" altLang="en-US" dirty="0"/>
              <a:t>に登録されているメールアドレス宛に送付されます。メールに貼り付けられている 「</a:t>
            </a:r>
            <a:r>
              <a:rPr lang="en-US" altLang="ja-JP" dirty="0"/>
              <a:t>Repository: IPA-</a:t>
            </a:r>
            <a:r>
              <a:rPr lang="en-US" altLang="ja-JP" dirty="0" err="1"/>
              <a:t>CyberLab</a:t>
            </a:r>
            <a:r>
              <a:rPr lang="en-US" altLang="ja-JP" dirty="0"/>
              <a:t>/IPA-DN-Docs</a:t>
            </a:r>
            <a:r>
              <a:rPr lang="ja-JP" altLang="en-US" dirty="0"/>
              <a:t>」リンクをクリックして、新たにリリースされた本マニュアルの新バージョンを取得してください。</a:t>
            </a:r>
            <a:endParaRPr kumimoji="1" lang="ja-JP" altLang="en-US" dirty="0">
              <a:solidFill>
                <a:srgbClr val="0000FF"/>
              </a:solidFill>
            </a:endParaRPr>
          </a:p>
        </p:txBody>
      </p:sp>
      <p:sp>
        <p:nvSpPr>
          <p:cNvPr id="12" name="テキスト ボックス 11">
            <a:extLst>
              <a:ext uri="{FF2B5EF4-FFF2-40B4-BE49-F238E27FC236}">
                <a16:creationId xmlns:a16="http://schemas.microsoft.com/office/drawing/2014/main" id="{E77C8E97-D3E8-4864-8B1F-122C9608995D}"/>
              </a:ext>
            </a:extLst>
          </p:cNvPr>
          <p:cNvSpPr txBox="1"/>
          <p:nvPr/>
        </p:nvSpPr>
        <p:spPr>
          <a:xfrm>
            <a:off x="9177243" y="4134768"/>
            <a:ext cx="2760396" cy="2723823"/>
          </a:xfrm>
          <a:prstGeom prst="rect">
            <a:avLst/>
          </a:prstGeom>
          <a:noFill/>
        </p:spPr>
        <p:txBody>
          <a:bodyPr wrap="square" rtlCol="0">
            <a:spAutoFit/>
          </a:bodyPr>
          <a:lstStyle/>
          <a:p>
            <a:r>
              <a:rPr kumimoji="1" lang="ja-JP" altLang="en-US" sz="900" dirty="0"/>
              <a:t>ご注意</a:t>
            </a:r>
          </a:p>
          <a:p>
            <a:pPr marL="228600" indent="-228600">
              <a:buFont typeface="+mj-lt"/>
              <a:buAutoNum type="arabicPeriod"/>
            </a:pPr>
            <a:r>
              <a:rPr kumimoji="1" lang="en-US" altLang="ja-JP" sz="900" dirty="0"/>
              <a:t>GitHub </a:t>
            </a:r>
            <a:r>
              <a:rPr kumimoji="1" lang="ja-JP" altLang="en-US" sz="900" dirty="0"/>
              <a:t>のユーザー設定で電子メール通知が有効になっていないと、電子メールでの通知を受けることができません。また、</a:t>
            </a:r>
            <a:r>
              <a:rPr kumimoji="1" lang="en-US" altLang="ja-JP" sz="900" dirty="0"/>
              <a:t>GitHub </a:t>
            </a:r>
            <a:r>
              <a:rPr kumimoji="1" lang="ja-JP" altLang="en-US" sz="900" dirty="0"/>
              <a:t>に障害があった場合は、電子メールが配信されないことがあります。</a:t>
            </a:r>
          </a:p>
          <a:p>
            <a:pPr marL="228600" indent="-228600">
              <a:buFont typeface="+mj-lt"/>
              <a:buAutoNum type="arabicPeriod"/>
            </a:pPr>
            <a:r>
              <a:rPr kumimoji="1" lang="ja-JP" altLang="en-US" sz="900" dirty="0"/>
              <a:t>本ご案内は、電子メールでのお知らせの確実な配信を保証するものではありません。万一、電子メールが配信されない場合でも、定期的に手動で </a:t>
            </a:r>
            <a:r>
              <a:rPr kumimoji="1" lang="en-US" altLang="ja-JP" sz="900" u="sng" dirty="0">
                <a:solidFill>
                  <a:srgbClr val="0000FF"/>
                </a:solidFill>
              </a:rPr>
              <a:t>https://github.com/IPA-CyberLab/IPA-DN-Docs/</a:t>
            </a:r>
            <a:r>
              <a:rPr kumimoji="1" lang="en-US" altLang="ja-JP" sz="900" dirty="0"/>
              <a:t> </a:t>
            </a:r>
            <a:r>
              <a:rPr kumimoji="1" lang="ja-JP" altLang="en-US" sz="900" dirty="0"/>
              <a:t>にアクセスしていただき、アップデートが提供されていないかどうかを能動的にご確認ください。アップデートが提供されている場合は、この </a:t>
            </a:r>
            <a:r>
              <a:rPr kumimoji="1" lang="en-US" altLang="ja-JP" sz="900" dirty="0"/>
              <a:t>URL </a:t>
            </a:r>
            <a:r>
              <a:rPr kumimoji="1" lang="ja-JP" altLang="en-US" sz="900" dirty="0"/>
              <a:t>のマニュアルの新バージョンが公開されています。</a:t>
            </a:r>
            <a:endParaRPr kumimoji="1" lang="en-US" altLang="ja-JP" sz="900" dirty="0"/>
          </a:p>
          <a:p>
            <a:pPr marL="228600" indent="-228600">
              <a:buFont typeface="+mj-lt"/>
              <a:buAutoNum type="arabicPeriod"/>
            </a:pPr>
            <a:r>
              <a:rPr lang="ja-JP" altLang="en-US" sz="900" dirty="0"/>
              <a:t>本メール通知配信は、</a:t>
            </a:r>
            <a:r>
              <a:rPr lang="en-US" altLang="ja-JP" sz="900" dirty="0"/>
              <a:t>GitHub </a:t>
            </a:r>
            <a:r>
              <a:rPr lang="ja-JP" altLang="en-US" sz="900" dirty="0"/>
              <a:t>の標準的・一般的な機能を利用して実現しています。利用にあたっては </a:t>
            </a:r>
            <a:r>
              <a:rPr lang="en-US" altLang="ja-JP" sz="900" dirty="0"/>
              <a:t>GitHub </a:t>
            </a:r>
            <a:r>
              <a:rPr lang="ja-JP" altLang="en-US" sz="900" dirty="0"/>
              <a:t>の各種規約への同意が必要です。また、</a:t>
            </a:r>
            <a:r>
              <a:rPr lang="en-US" altLang="ja-JP" sz="900" dirty="0"/>
              <a:t>GitHub </a:t>
            </a:r>
            <a:r>
              <a:rPr lang="ja-JP" altLang="en-US" sz="900" dirty="0"/>
              <a:t>のリポジトリの更新通知の通知のメール受信に失敗する場合は、</a:t>
            </a:r>
            <a:r>
              <a:rPr lang="en-US" altLang="ja-JP" sz="900" dirty="0"/>
              <a:t>GitHub</a:t>
            </a:r>
            <a:r>
              <a:rPr lang="ja-JP" altLang="en-US" sz="900" dirty="0"/>
              <a:t> の運営者およびご利用のメールサーバーの運営者にお問い合わせください。</a:t>
            </a:r>
            <a:endParaRPr kumimoji="1" lang="ja-JP" altLang="en-US" sz="900" dirty="0"/>
          </a:p>
        </p:txBody>
      </p:sp>
      <p:pic>
        <p:nvPicPr>
          <p:cNvPr id="14" name="図 13">
            <a:extLst>
              <a:ext uri="{FF2B5EF4-FFF2-40B4-BE49-F238E27FC236}">
                <a16:creationId xmlns:a16="http://schemas.microsoft.com/office/drawing/2014/main" id="{C7046F13-35AB-4F42-B137-A94B1F8B5D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92883" y="1375358"/>
            <a:ext cx="1128780" cy="922398"/>
          </a:xfrm>
          <a:prstGeom prst="rect">
            <a:avLst/>
          </a:prstGeom>
        </p:spPr>
      </p:pic>
    </p:spTree>
    <p:extLst>
      <p:ext uri="{BB962C8B-B14F-4D97-AF65-F5344CB8AC3E}">
        <p14:creationId xmlns:p14="http://schemas.microsoft.com/office/powerpoint/2010/main" val="25110304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80</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クライアントが接続する先のシン・テレワークシステム コントローラの </a:t>
            </a:r>
            <a:r>
              <a:rPr lang="en-US" altLang="ja-JP" dirty="0"/>
              <a:t>URL</a:t>
            </a:r>
            <a:r>
              <a:rPr lang="ja-JP" altLang="en-US" dirty="0"/>
              <a:t> を指定する。</a:t>
            </a:r>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notepad c:\git\IPA-DN-ThinController-Private\ThinWebClientApp\Local\App_IPA.App.ThinWebClientApp\Config\ThinWebClient.json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以下のコマンドを実行し、「メモ帳」を起動して </a:t>
            </a:r>
            <a:r>
              <a:rPr lang="en-US" altLang="ja-JP" dirty="0"/>
              <a:t>『</a:t>
            </a:r>
            <a:r>
              <a:rPr lang="en-US" altLang="ja-JP" dirty="0" err="1"/>
              <a:t>ThinWebClient.json</a:t>
            </a:r>
            <a:r>
              <a:rPr lang="en-US" altLang="ja-JP" dirty="0"/>
              <a:t>』</a:t>
            </a:r>
            <a:r>
              <a:rPr lang="ja-JP" altLang="en-US" dirty="0"/>
              <a:t> を開く。</a:t>
            </a:r>
            <a:r>
              <a:rPr lang="en-US" altLang="ja-JP" dirty="0"/>
              <a:t>※</a:t>
            </a:r>
            <a:r>
              <a:rPr lang="ja-JP" altLang="en-US" dirty="0"/>
              <a:t> 「メモ帳」以外のテキストエディタでもよい。</a:t>
            </a:r>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kumimoji="1" lang="ja-JP" altLang="en-US" sz="1600" dirty="0"/>
              <a:t>メモ帳</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ThinControllerUrlList</a:t>
            </a:r>
            <a:r>
              <a:rPr lang="ja-JP" altLang="en-US" sz="1600" dirty="0"/>
              <a:t>」という名前の項目の中にある「</a:t>
            </a:r>
            <a:r>
              <a:rPr lang="en-US" altLang="ja-JP" sz="1600" dirty="0"/>
              <a:t>https://specify_address_here.example.org/thincontrol/</a:t>
            </a:r>
            <a:r>
              <a:rPr lang="ja-JP" altLang="en-US" sz="1600" dirty="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a:t>上記の「</a:t>
            </a:r>
            <a:r>
              <a:rPr lang="en-US" altLang="ja-JP" dirty="0" err="1"/>
              <a:t>ThinControllerUrlList</a:t>
            </a:r>
            <a:r>
              <a:rPr lang="ja-JP" altLang="en-US" dirty="0"/>
              <a:t>」の中の「</a:t>
            </a:r>
            <a:r>
              <a:rPr lang="en-US" altLang="ja-JP" b="1" dirty="0">
                <a:solidFill>
                  <a:schemeClr val="accent2">
                    <a:lumMod val="75000"/>
                  </a:schemeClr>
                </a:solidFill>
              </a:rPr>
              <a:t>https://specify_address_here.example.org/thincontrol/</a:t>
            </a:r>
            <a:r>
              <a:rPr lang="ja-JP" altLang="en-US" dirty="0"/>
              <a:t>」は、サンプルである。このままでは、動作しない。これを、以下のような </a:t>
            </a:r>
            <a:r>
              <a:rPr lang="en-US" altLang="ja-JP" dirty="0"/>
              <a:t>URL </a:t>
            </a:r>
            <a:r>
              <a:rPr lang="ja-JP" altLang="en-US" dirty="0"/>
              <a:t>に置換する。</a:t>
            </a:r>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a:solidFill>
                  <a:srgbClr val="FFFF00"/>
                </a:solidFill>
                <a:latin typeface="Consolas" panose="020B0609020204030204" pitchFamily="49" charset="0"/>
              </a:rPr>
              <a:t>"https://&lt;3-5 </a:t>
            </a:r>
            <a:r>
              <a:rPr lang="ja-JP" altLang="en-US" sz="1400" b="1" dirty="0">
                <a:solidFill>
                  <a:srgbClr val="FFFF00"/>
                </a:solidFill>
                <a:latin typeface="Consolas" panose="020B0609020204030204" pitchFamily="49" charset="0"/>
              </a:rPr>
              <a:t>節で構築した コントローラのグローバル </a:t>
            </a:r>
            <a:r>
              <a:rPr lang="en-US" altLang="ja-JP" sz="1400" b="1" dirty="0">
                <a:solidFill>
                  <a:srgbClr val="FFFF00"/>
                </a:solidFill>
                <a:latin typeface="Consolas" panose="020B0609020204030204" pitchFamily="49" charset="0"/>
              </a:rPr>
              <a:t>IPv4 </a:t>
            </a:r>
            <a:r>
              <a:rPr lang="ja-JP" altLang="en-US" sz="1400" b="1" dirty="0">
                <a:solidFill>
                  <a:srgbClr val="FFFF00"/>
                </a:solidFill>
                <a:latin typeface="Consolas" panose="020B0609020204030204" pitchFamily="49" charset="0"/>
              </a:rPr>
              <a:t>アドレス</a:t>
            </a:r>
            <a:r>
              <a:rPr lang="en-US" altLang="ja-JP" sz="1400" b="1" dirty="0">
                <a:solidFill>
                  <a:srgbClr val="FFFF00"/>
                </a:solidFill>
                <a:latin typeface="Consolas" panose="020B0609020204030204" pitchFamily="49" charset="0"/>
              </a:rPr>
              <a:t>&gt;/thincontrol/"</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ja-JP" altLang="en-US" dirty="0"/>
              <a:t>メモ帳のメニューで上書き保存をしてから、メモ帳を終了する。</a:t>
            </a:r>
          </a:p>
        </p:txBody>
      </p:sp>
      <p:sp>
        <p:nvSpPr>
          <p:cNvPr id="20" name="テキスト ボックス 19"/>
          <p:cNvSpPr txBox="1"/>
          <p:nvPr/>
        </p:nvSpPr>
        <p:spPr>
          <a:xfrm>
            <a:off x="893234" y="5870357"/>
            <a:ext cx="10587806" cy="830997"/>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 </a:t>
            </a:r>
            <a:r>
              <a:rPr lang="ja-JP" altLang="en-US" sz="1200" b="1" dirty="0">
                <a:solidFill>
                  <a:srgbClr val="0000FF"/>
                </a:solidFill>
              </a:rPr>
              <a:t>「第 </a:t>
            </a:r>
            <a:r>
              <a:rPr lang="en-US" altLang="ja-JP" sz="1200" b="1" dirty="0">
                <a:solidFill>
                  <a:srgbClr val="0000FF"/>
                </a:solidFill>
              </a:rPr>
              <a:t>7 </a:t>
            </a:r>
            <a:r>
              <a:rPr lang="ja-JP" altLang="en-US" sz="1200" b="1" dirty="0">
                <a:solidFill>
                  <a:srgbClr val="0000FF"/>
                </a:solidFill>
              </a:rPr>
              <a:t>節 コントローラの冗長化」 の仕組みにより、</a:t>
            </a:r>
            <a:r>
              <a:rPr lang="en-US" altLang="ja-JP" sz="1200" b="1" dirty="0">
                <a:solidFill>
                  <a:srgbClr val="0000FF"/>
                </a:solidFill>
              </a:rPr>
              <a:t>2 </a:t>
            </a:r>
            <a:r>
              <a:rPr lang="ja-JP" altLang="en-US" sz="1200" b="1" dirty="0">
                <a:solidFill>
                  <a:srgbClr val="0000FF"/>
                </a:solidFill>
              </a:rPr>
              <a:t>台以上のコントローラを稼働させている場合</a:t>
            </a:r>
            <a:r>
              <a:rPr lang="en-US" altLang="ja-JP" sz="1200" b="1" dirty="0">
                <a:solidFill>
                  <a:srgbClr val="0000FF"/>
                </a:solidFill>
              </a:rPr>
              <a:t>】</a:t>
            </a:r>
            <a:endParaRPr lang="en-US" altLang="ja-JP" sz="1200" dirty="0"/>
          </a:p>
          <a:p>
            <a:r>
              <a:rPr lang="ja-JP" altLang="en-US" sz="1200" dirty="0"/>
              <a:t>冗長化のため、</a:t>
            </a:r>
            <a:r>
              <a:rPr lang="en-US" altLang="ja-JP" sz="1200" dirty="0"/>
              <a:t>2 </a:t>
            </a:r>
            <a:r>
              <a:rPr lang="ja-JP" altLang="en-US" sz="1200" dirty="0"/>
              <a:t>つ以上のコントローラ </a:t>
            </a:r>
            <a:r>
              <a:rPr lang="en-US" altLang="ja-JP" sz="1200" dirty="0"/>
              <a:t>URL </a:t>
            </a:r>
            <a:r>
              <a:rPr lang="ja-JP" altLang="en-US" sz="1200" dirty="0"/>
              <a:t>を並列に表記できる。この場合は、 </a:t>
            </a:r>
            <a:r>
              <a:rPr lang="en-US" altLang="ja-JP" sz="1200" b="1" dirty="0">
                <a:solidFill>
                  <a:schemeClr val="accent2">
                    <a:lumMod val="75000"/>
                  </a:schemeClr>
                </a:solidFill>
              </a:rPr>
              <a:t>"https://&lt;1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"https://&lt;2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"https://&lt;3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a:t>
            </a:r>
            <a:r>
              <a:rPr lang="ja-JP" altLang="en-US" sz="1200" dirty="0"/>
              <a:t>のように、</a:t>
            </a:r>
            <a:r>
              <a:rPr lang="en-US" altLang="ja-JP" sz="1200" dirty="0"/>
              <a:t>JSON </a:t>
            </a:r>
            <a:r>
              <a:rPr lang="ja-JP" altLang="en-US" sz="1200" dirty="0"/>
              <a:t>のリスト表記を用いて、ダブルクォーテーションの文字列を複数カンマ区切りで連結して書く。</a:t>
            </a:r>
            <a:r>
              <a:rPr lang="en-US" altLang="ja-JP" sz="1200" dirty="0"/>
              <a:t>(</a:t>
            </a:r>
            <a:r>
              <a:rPr lang="ja-JP" altLang="en-US" sz="1200" dirty="0"/>
              <a:t>リスト項目間は、改行しても、しなくてもよい。</a:t>
            </a:r>
            <a:r>
              <a:rPr lang="en-US" altLang="ja-JP" sz="1200" dirty="0"/>
              <a:t>) </a:t>
            </a:r>
            <a:r>
              <a:rPr lang="ja-JP" altLang="en-US" sz="1200" dirty="0"/>
              <a:t>この場合、</a:t>
            </a:r>
            <a:r>
              <a:rPr lang="en-US" altLang="ja-JP" sz="1200" dirty="0"/>
              <a:t>HTML5 </a:t>
            </a:r>
            <a:r>
              <a:rPr lang="ja-JP" altLang="en-US" sz="1200" dirty="0"/>
              <a:t>版 </a:t>
            </a:r>
            <a:r>
              <a:rPr lang="en-US" altLang="ja-JP" sz="1200" dirty="0"/>
              <a:t>Web </a:t>
            </a:r>
            <a:r>
              <a:rPr lang="ja-JP" altLang="en-US" sz="1200" dirty="0"/>
              <a:t>クライアントは、毎回リストの内容をシャッフルし、順番に接続を試行する挙動となる。</a:t>
            </a:r>
          </a:p>
        </p:txBody>
      </p:sp>
      <p:sp>
        <p:nvSpPr>
          <p:cNvPr id="12" name="テキスト ボックス 11">
            <a:extLst>
              <a:ext uri="{FF2B5EF4-FFF2-40B4-BE49-F238E27FC236}">
                <a16:creationId xmlns:a16="http://schemas.microsoft.com/office/drawing/2014/main" id="{CDF1EED1-880F-4500-93A3-B6FF5566AD6C}"/>
              </a:ext>
            </a:extLst>
          </p:cNvPr>
          <p:cNvSpPr txBox="1"/>
          <p:nvPr/>
        </p:nvSpPr>
        <p:spPr>
          <a:xfrm>
            <a:off x="6958990" y="2050655"/>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2390672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81</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kumimoji="1" lang="en-US" altLang="ja-JP" dirty="0"/>
              <a:t>4. </a:t>
            </a:r>
            <a:r>
              <a:rPr lang="ja-JP" altLang="en-US" dirty="0"/>
              <a:t>設定ファイル </a:t>
            </a:r>
            <a:r>
              <a:rPr lang="en-US" altLang="ja-JP" dirty="0"/>
              <a:t>『</a:t>
            </a:r>
            <a:r>
              <a:rPr lang="en-US" altLang="ja-JP" dirty="0" err="1"/>
              <a:t>ThinWebClient.json</a:t>
            </a:r>
            <a:r>
              <a:rPr lang="en-US" altLang="ja-JP" dirty="0"/>
              <a:t>』 </a:t>
            </a:r>
            <a:r>
              <a:rPr lang="ja-JP" altLang="en-US" dirty="0"/>
              <a:t>の編集・保存が完了したら、もう一度、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0" y="1619956"/>
            <a:ext cx="11781105" cy="584775"/>
          </a:xfrm>
          <a:prstGeom prst="rect">
            <a:avLst/>
          </a:prstGeom>
          <a:noFill/>
        </p:spPr>
        <p:txBody>
          <a:bodyPr wrap="square" rtlCol="0">
            <a:spAutoFit/>
          </a:bodyPr>
          <a:lstStyle/>
          <a:p>
            <a:r>
              <a:rPr lang="ja-JP" altLang="en-US" sz="1600" dirty="0"/>
              <a:t>コマンドプロンプト</a:t>
            </a:r>
            <a:r>
              <a:rPr kumimoji="1" lang="ja-JP" altLang="en-US" sz="1600" dirty="0"/>
              <a:t>で上記のようにテスト実行を開始した状態で、手元の端末等、インターネットに接続された任意の端末で、</a:t>
            </a:r>
            <a:r>
              <a:rPr kumimoji="1" lang="en-US" altLang="ja-JP" sz="1600" dirty="0"/>
              <a:t>Web </a:t>
            </a:r>
            <a:r>
              <a:rPr kumimoji="1" lang="ja-JP" altLang="en-US" sz="1600" dirty="0"/>
              <a:t>ブラウザ </a:t>
            </a:r>
            <a:r>
              <a:rPr kumimoji="1" lang="en-US" altLang="ja-JP" sz="1600" dirty="0"/>
              <a:t>(Chrome </a:t>
            </a:r>
            <a:r>
              <a:rPr kumimoji="1" lang="ja-JP" altLang="en-US" sz="1600" dirty="0"/>
              <a:t>等</a:t>
            </a:r>
            <a:r>
              <a:rPr kumimoji="1" lang="en-US" altLang="ja-JP" sz="1600" dirty="0"/>
              <a:t>) </a:t>
            </a:r>
            <a:r>
              <a:rPr kumimoji="1" lang="ja-JP" altLang="en-US" sz="1600" dirty="0"/>
              <a:t>を開き、以下の </a:t>
            </a:r>
            <a:r>
              <a:rPr kumimoji="1" lang="en-US" altLang="ja-JP" sz="1600" dirty="0"/>
              <a:t>URL </a:t>
            </a:r>
            <a:r>
              <a:rPr kumimoji="1" lang="ja-JP" altLang="en-US" sz="1600" dirty="0"/>
              <a:t>にアクセスしてみる。以下のように、</a:t>
            </a:r>
            <a:r>
              <a:rPr kumimoji="1" lang="en-US" altLang="ja-JP" sz="1600" dirty="0"/>
              <a:t>HTTP, HTTPS </a:t>
            </a:r>
            <a:r>
              <a:rPr kumimoji="1" lang="ja-JP" altLang="en-US" sz="1600" dirty="0"/>
              <a:t>の両方で </a:t>
            </a:r>
            <a:r>
              <a:rPr kumimoji="1" lang="en-US" altLang="ja-JP" sz="1600" dirty="0"/>
              <a:t>HTML5 </a:t>
            </a:r>
            <a:r>
              <a:rPr kumimoji="1" lang="ja-JP" altLang="en-US" sz="1600" dirty="0"/>
              <a:t>版 </a:t>
            </a:r>
            <a:r>
              <a:rPr kumimoji="1" lang="en-US" altLang="ja-JP" sz="1600" dirty="0"/>
              <a:t>Web </a:t>
            </a:r>
            <a:r>
              <a:rPr kumimoji="1" lang="ja-JP" altLang="en-US" sz="1600" dirty="0"/>
              <a:t>クライアントが表示されれば、成功である。</a:t>
            </a:r>
          </a:p>
        </p:txBody>
      </p:sp>
      <p:sp>
        <p:nvSpPr>
          <p:cNvPr id="10" name="テキスト ボックス 9"/>
          <p:cNvSpPr txBox="1"/>
          <p:nvPr/>
        </p:nvSpPr>
        <p:spPr>
          <a:xfrm>
            <a:off x="723511" y="220473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7" name="図 6"/>
          <p:cNvPicPr>
            <a:picLocks noChangeAspect="1"/>
          </p:cNvPicPr>
          <p:nvPr/>
        </p:nvPicPr>
        <p:blipFill>
          <a:blip r:embed="rId2"/>
          <a:stretch>
            <a:fillRect/>
          </a:stretch>
        </p:blipFill>
        <p:spPr>
          <a:xfrm>
            <a:off x="532228" y="2851062"/>
            <a:ext cx="5495681" cy="3720220"/>
          </a:xfrm>
          <a:prstGeom prst="rect">
            <a:avLst/>
          </a:prstGeom>
        </p:spPr>
      </p:pic>
      <p:sp>
        <p:nvSpPr>
          <p:cNvPr id="12" name="テキスト ボックス 11"/>
          <p:cNvSpPr txBox="1"/>
          <p:nvPr/>
        </p:nvSpPr>
        <p:spPr>
          <a:xfrm>
            <a:off x="6543932" y="2204730"/>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3"/>
          <a:stretch>
            <a:fillRect/>
          </a:stretch>
        </p:blipFill>
        <p:spPr>
          <a:xfrm>
            <a:off x="6543931" y="2851062"/>
            <a:ext cx="5179145" cy="3770665"/>
          </a:xfrm>
          <a:prstGeom prst="rect">
            <a:avLst/>
          </a:prstGeom>
        </p:spPr>
      </p:pic>
      <p:sp>
        <p:nvSpPr>
          <p:cNvPr id="14" name="テキスト ボックス 13"/>
          <p:cNvSpPr txBox="1"/>
          <p:nvPr/>
        </p:nvSpPr>
        <p:spPr>
          <a:xfrm>
            <a:off x="6543931" y="2512507"/>
            <a:ext cx="4911383" cy="307777"/>
          </a:xfrm>
          <a:prstGeom prst="rect">
            <a:avLst/>
          </a:prstGeom>
          <a:noFill/>
        </p:spPr>
        <p:txBody>
          <a:bodyPr wrap="square" rtlCol="0">
            <a:spAutoFit/>
          </a:bodyPr>
          <a:lstStyle/>
          <a:p>
            <a:r>
              <a:rPr kumimoji="1" lang="en-US" altLang="ja-JP" sz="1400" dirty="0"/>
              <a:t>SSL </a:t>
            </a:r>
            <a:r>
              <a:rPr kumimoji="1" lang="ja-JP" altLang="en-US" sz="1400" dirty="0"/>
              <a:t>証明書検証エラーが表示されるが、この時点では問題無い。</a:t>
            </a:r>
          </a:p>
        </p:txBody>
      </p:sp>
      <p:sp>
        <p:nvSpPr>
          <p:cNvPr id="11" name="テキスト ボックス 10">
            <a:extLst>
              <a:ext uri="{FF2B5EF4-FFF2-40B4-BE49-F238E27FC236}">
                <a16:creationId xmlns:a16="http://schemas.microsoft.com/office/drawing/2014/main" id="{4C2EACE6-8EDF-4558-8655-F4C6BA2E52AF}"/>
              </a:ext>
            </a:extLst>
          </p:cNvPr>
          <p:cNvSpPr txBox="1"/>
          <p:nvPr/>
        </p:nvSpPr>
        <p:spPr>
          <a:xfrm>
            <a:off x="6779999" y="896371"/>
            <a:ext cx="5138462" cy="63094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700" dirty="0"/>
              <a:t>※ PDF </a:t>
            </a:r>
            <a:r>
              <a:rPr lang="ja-JP" altLang="en-US" sz="700" dirty="0"/>
              <a:t>版のマニュアルでは、</a:t>
            </a:r>
            <a:r>
              <a:rPr lang="en-US" altLang="ja-JP" sz="700" dirty="0"/>
              <a:t>PDF </a:t>
            </a:r>
            <a:r>
              <a:rPr lang="ja-JP" altLang="en-US" sz="700" dirty="0"/>
              <a:t>の表示上の都合で、</a:t>
            </a:r>
            <a:r>
              <a:rPr lang="ja-JP" altLang="en-US" sz="700" b="1" dirty="0">
                <a:solidFill>
                  <a:schemeClr val="accent5">
                    <a:lumMod val="75000"/>
                  </a:schemeClr>
                </a:solidFill>
              </a:rPr>
              <a:t>半角バックスラッシュ </a:t>
            </a:r>
            <a:r>
              <a:rPr lang="en-US" altLang="ja-JP" sz="700" b="1" dirty="0">
                <a:solidFill>
                  <a:schemeClr val="accent5">
                    <a:lumMod val="75000"/>
                  </a:schemeClr>
                </a:solidFill>
              </a:rPr>
              <a:t>(</a:t>
            </a:r>
            <a:r>
              <a:rPr lang="ja-JP" altLang="en-US" sz="700" b="1" dirty="0">
                <a:solidFill>
                  <a:schemeClr val="accent5">
                    <a:lumMod val="75000"/>
                  </a:schemeClr>
                </a:solidFill>
              </a:rPr>
              <a:t>日本語環境においては半角円記号</a:t>
            </a:r>
            <a:r>
              <a:rPr lang="en-US" altLang="ja-JP" sz="700" b="1" dirty="0">
                <a:solidFill>
                  <a:schemeClr val="accent5">
                    <a:lumMod val="75000"/>
                  </a:schemeClr>
                </a:solidFill>
              </a:rPr>
              <a:t>) </a:t>
            </a:r>
            <a:r>
              <a:rPr lang="ja-JP" altLang="en-US" sz="700" b="1" dirty="0">
                <a:solidFill>
                  <a:schemeClr val="accent5">
                    <a:lumMod val="75000"/>
                  </a:schemeClr>
                </a:solidFill>
              </a:rPr>
              <a:t>である 「</a:t>
            </a:r>
            <a:r>
              <a:rPr lang="en-US" altLang="ja-JP" sz="700" b="1" dirty="0">
                <a:solidFill>
                  <a:schemeClr val="accent5">
                    <a:lumMod val="75000"/>
                  </a:schemeClr>
                </a:solidFill>
              </a:rPr>
              <a:t>\</a:t>
            </a:r>
            <a:r>
              <a:rPr lang="ja-JP" altLang="en-US" sz="700" b="1" dirty="0">
                <a:solidFill>
                  <a:schemeClr val="accent5">
                    <a:lumMod val="75000"/>
                  </a:schemeClr>
                </a:solidFill>
              </a:rPr>
              <a:t>」 が、特殊 </a:t>
            </a:r>
            <a:r>
              <a:rPr lang="en-US" altLang="ja-JP" sz="700" b="1" dirty="0">
                <a:solidFill>
                  <a:schemeClr val="accent5">
                    <a:lumMod val="75000"/>
                  </a:schemeClr>
                </a:solidFill>
              </a:rPr>
              <a:t>Unicode </a:t>
            </a:r>
            <a:r>
              <a:rPr lang="ja-JP" altLang="en-US" sz="700" b="1" dirty="0">
                <a:solidFill>
                  <a:schemeClr val="accent5">
                    <a:lumMod val="75000"/>
                  </a:schemeClr>
                </a:solidFill>
              </a:rPr>
              <a:t>文字に変換されてしまい</a:t>
            </a:r>
            <a:r>
              <a:rPr lang="ja-JP" altLang="en-US" sz="700" dirty="0"/>
              <a:t>、このコマンドをコピーしてコンソールに貼り付けると、</a:t>
            </a:r>
            <a:r>
              <a:rPr lang="ja-JP" altLang="en-US" sz="700" b="1" dirty="0">
                <a:solidFill>
                  <a:schemeClr val="accent5">
                    <a:lumMod val="75000"/>
                  </a:schemeClr>
                </a:solidFill>
              </a:rPr>
              <a:t>コマンドが正しく入力されないことがある。</a:t>
            </a:r>
            <a:endParaRPr lang="en-US" altLang="ja-JP" sz="700" b="1" dirty="0">
              <a:solidFill>
                <a:schemeClr val="accent5">
                  <a:lumMod val="75000"/>
                </a:schemeClr>
              </a:solidFill>
            </a:endParaRPr>
          </a:p>
          <a:p>
            <a:pPr marL="171450" indent="-171450">
              <a:buFont typeface="Arial" panose="020B0604020202020204" pitchFamily="34" charset="0"/>
              <a:buChar char="•"/>
            </a:pPr>
            <a:r>
              <a:rPr lang="ja-JP" altLang="en-US" sz="700" b="1" dirty="0">
                <a:solidFill>
                  <a:schemeClr val="accent2">
                    <a:lumMod val="75000"/>
                  </a:schemeClr>
                </a:solidFill>
              </a:rPr>
              <a:t>この場合は、一度テキストエディタに貼り付けてから、 「</a:t>
            </a:r>
            <a:r>
              <a:rPr lang="en-US" altLang="ja-JP" sz="700" b="1" dirty="0">
                <a:solidFill>
                  <a:schemeClr val="accent2">
                    <a:lumMod val="75000"/>
                  </a:schemeClr>
                </a:solidFill>
              </a:rPr>
              <a:t>\</a:t>
            </a:r>
            <a:r>
              <a:rPr lang="ja-JP" altLang="en-US" sz="700" b="1" dirty="0">
                <a:solidFill>
                  <a:schemeClr val="accent2">
                    <a:lumMod val="75000"/>
                  </a:schemeClr>
                </a:solidFill>
              </a:rPr>
              <a:t>」  の文字を半角バックスラッシュ </a:t>
            </a:r>
            <a:r>
              <a:rPr lang="en-US" altLang="ja-JP" sz="700" b="1" dirty="0">
                <a:solidFill>
                  <a:schemeClr val="accent2">
                    <a:lumMod val="75000"/>
                  </a:schemeClr>
                </a:solidFill>
              </a:rPr>
              <a:t>(</a:t>
            </a:r>
            <a:r>
              <a:rPr lang="ja-JP" altLang="en-US" sz="700" b="1" dirty="0">
                <a:solidFill>
                  <a:schemeClr val="accent2">
                    <a:lumMod val="75000"/>
                  </a:schemeClr>
                </a:solidFill>
              </a:rPr>
              <a:t>日本語環境においては半角円記号</a:t>
            </a:r>
            <a:r>
              <a:rPr lang="en-US" altLang="ja-JP" sz="700" b="1" dirty="0">
                <a:solidFill>
                  <a:schemeClr val="accent2">
                    <a:lumMod val="75000"/>
                  </a:schemeClr>
                </a:solidFill>
              </a:rPr>
              <a:t>) </a:t>
            </a:r>
            <a:r>
              <a:rPr lang="ja-JP" altLang="en-US" sz="700" b="1" dirty="0">
                <a:solidFill>
                  <a:schemeClr val="accent2">
                    <a:lumMod val="75000"/>
                  </a:schemeClr>
                </a:solidFill>
              </a:rPr>
              <a:t>に置き換えてから、コピー </a:t>
            </a:r>
            <a:r>
              <a:rPr lang="en-US" altLang="ja-JP" sz="700" b="1" dirty="0">
                <a:solidFill>
                  <a:schemeClr val="accent2">
                    <a:lumMod val="75000"/>
                  </a:schemeClr>
                </a:solidFill>
              </a:rPr>
              <a:t>&amp; </a:t>
            </a:r>
            <a:r>
              <a:rPr lang="ja-JP" altLang="en-US" sz="700" b="1" dirty="0">
                <a:solidFill>
                  <a:schemeClr val="accent2">
                    <a:lumMod val="75000"/>
                  </a:schemeClr>
                </a:solidFill>
              </a:rPr>
              <a:t>ペーストすること。</a:t>
            </a:r>
            <a:endParaRPr lang="en-US" altLang="ja-JP" sz="700" b="1" dirty="0">
              <a:solidFill>
                <a:schemeClr val="accent2">
                  <a:lumMod val="75000"/>
                </a:schemeClr>
              </a:solidFill>
            </a:endParaRPr>
          </a:p>
          <a:p>
            <a:pPr marL="171450" indent="-171450">
              <a:buFont typeface="Arial" panose="020B0604020202020204" pitchFamily="34" charset="0"/>
              <a:buChar char="•"/>
            </a:pPr>
            <a:r>
              <a:rPr lang="ja-JP" altLang="en-US" sz="700" b="1" dirty="0">
                <a:solidFill>
                  <a:schemeClr val="accent1">
                    <a:lumMod val="75000"/>
                  </a:schemeClr>
                </a:solidFill>
              </a:rPr>
              <a:t>または、</a:t>
            </a:r>
            <a:r>
              <a:rPr lang="en-US" altLang="ja-JP" sz="700" b="1" dirty="0">
                <a:solidFill>
                  <a:schemeClr val="accent1">
                    <a:lumMod val="75000"/>
                  </a:schemeClr>
                </a:solidFill>
              </a:rPr>
              <a:t>PowerPoint </a:t>
            </a:r>
            <a:r>
              <a:rPr lang="ja-JP" altLang="en-US" sz="700" b="1" dirty="0">
                <a:solidFill>
                  <a:schemeClr val="accent1">
                    <a:lumMod val="75000"/>
                  </a:schemeClr>
                </a:solidFill>
              </a:rPr>
              <a:t>版のマニュアル </a:t>
            </a:r>
            <a:r>
              <a:rPr lang="en-US" altLang="ja-JP" sz="700" b="1" dirty="0">
                <a:solidFill>
                  <a:schemeClr val="accent1">
                    <a:lumMod val="75000"/>
                  </a:schemeClr>
                </a:solidFill>
              </a:rPr>
              <a:t>(PPTX)</a:t>
            </a:r>
            <a:r>
              <a:rPr lang="ja-JP" altLang="en-US" sz="700" b="1" dirty="0">
                <a:solidFill>
                  <a:schemeClr val="accent1">
                    <a:lumMod val="75000"/>
                  </a:schemeClr>
                </a:solidFill>
              </a:rPr>
              <a:t> を </a:t>
            </a:r>
            <a:r>
              <a:rPr lang="en-US" altLang="ja-JP" sz="700" b="1" dirty="0">
                <a:solidFill>
                  <a:schemeClr val="accent1">
                    <a:lumMod val="75000"/>
                  </a:schemeClr>
                </a:solidFill>
              </a:rPr>
              <a:t>PowerPoint </a:t>
            </a:r>
            <a:r>
              <a:rPr lang="ja-JP" altLang="en-US" sz="700" b="1" dirty="0">
                <a:solidFill>
                  <a:schemeClr val="accent1">
                    <a:lumMod val="75000"/>
                  </a:schemeClr>
                </a:solidFill>
              </a:rPr>
              <a:t>で開いてコピー </a:t>
            </a:r>
            <a:r>
              <a:rPr lang="en-US" altLang="ja-JP" sz="700" b="1" dirty="0">
                <a:solidFill>
                  <a:schemeClr val="accent1">
                    <a:lumMod val="75000"/>
                  </a:schemeClr>
                </a:solidFill>
              </a:rPr>
              <a:t>&amp; </a:t>
            </a:r>
            <a:r>
              <a:rPr lang="ja-JP" altLang="en-US" sz="700" b="1" dirty="0">
                <a:solidFill>
                  <a:schemeClr val="accent1">
                    <a:lumMod val="75000"/>
                  </a:schemeClr>
                </a:solidFill>
              </a:rPr>
              <a:t>ペーストすることでも良い。</a:t>
            </a:r>
            <a:endParaRPr lang="en-US" altLang="ja-JP" sz="700" b="1" dirty="0">
              <a:solidFill>
                <a:schemeClr val="accent1">
                  <a:lumMod val="75000"/>
                </a:schemeClr>
              </a:solidFill>
            </a:endParaRPr>
          </a:p>
        </p:txBody>
      </p:sp>
    </p:spTree>
    <p:extLst>
      <p:ext uri="{BB962C8B-B14F-4D97-AF65-F5344CB8AC3E}">
        <p14:creationId xmlns:p14="http://schemas.microsoft.com/office/powerpoint/2010/main" val="5150152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9226" y="4754109"/>
            <a:ext cx="6431323" cy="208654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82</a:t>
            </a:fld>
            <a:endParaRPr kumimoji="1" lang="ja-JP" altLang="en-US" dirty="0"/>
          </a:p>
        </p:txBody>
      </p:sp>
      <p:sp>
        <p:nvSpPr>
          <p:cNvPr id="7" name="テキスト ボックス 6"/>
          <p:cNvSpPr txBox="1"/>
          <p:nvPr/>
        </p:nvSpPr>
        <p:spPr>
          <a:xfrm>
            <a:off x="418710" y="77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a:t>5. </a:t>
            </a:r>
            <a:r>
              <a:rPr kumimoji="1" lang="ja-JP" altLang="en-US" dirty="0"/>
              <a:t>コマンドプロンプト上で、</a:t>
            </a:r>
            <a:r>
              <a:rPr kumimoji="1" lang="en-US" altLang="ja-JP" dirty="0"/>
              <a:t>4 </a:t>
            </a:r>
            <a:r>
              <a:rPr kumimoji="1" lang="ja-JP" altLang="en-US" dirty="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サーバーを、一度 </a:t>
            </a:r>
            <a:r>
              <a:rPr lang="en-US" altLang="ja-JP" dirty="0"/>
              <a:t>Enter </a:t>
            </a:r>
            <a:r>
              <a:rPr lang="ja-JP" altLang="en-US" dirty="0"/>
              <a:t>キーを押して終了する。</a:t>
            </a:r>
            <a:endParaRPr lang="en-US" altLang="ja-JP" b="1" u="sng" dirty="0">
              <a:solidFill>
                <a:srgbClr val="C00000"/>
              </a:solidFill>
            </a:endParaRPr>
          </a:p>
        </p:txBody>
      </p:sp>
      <p:sp>
        <p:nvSpPr>
          <p:cNvPr id="13" name="テキスト ボックス 12"/>
          <p:cNvSpPr txBox="1"/>
          <p:nvPr/>
        </p:nvSpPr>
        <p:spPr>
          <a:xfrm>
            <a:off x="590017" y="779361"/>
            <a:ext cx="10972800" cy="900246"/>
          </a:xfrm>
          <a:prstGeom prst="rect">
            <a:avLst/>
          </a:prstGeom>
          <a:solidFill>
            <a:schemeClr val="accent5">
              <a:lumMod val="75000"/>
            </a:schemeClr>
          </a:solidFill>
        </p:spPr>
        <p:txBody>
          <a:bodyPr wrap="square" rtlCol="0">
            <a:spAutoFit/>
          </a:bodyPr>
          <a:lstStyle/>
          <a:p>
            <a:r>
              <a:rPr lang="en-US" altLang="ja-JP" sz="1050" dirty="0">
                <a:solidFill>
                  <a:schemeClr val="bg1"/>
                </a:solidFill>
                <a:latin typeface="Consolas" panose="020B0609020204030204" pitchFamily="49" charset="0"/>
              </a:rPr>
              <a:t>Starting 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Starting...</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Started.</a:t>
            </a:r>
          </a:p>
          <a:p>
            <a:r>
              <a:rPr lang="en-US" altLang="ja-JP" sz="1050" dirty="0">
                <a:solidFill>
                  <a:schemeClr val="bg1"/>
                </a:solidFill>
                <a:latin typeface="Consolas" panose="020B0609020204030204" pitchFamily="49" charset="0"/>
              </a:rPr>
              <a:t>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is now running.</a:t>
            </a:r>
          </a:p>
          <a:p>
            <a:r>
              <a:rPr lang="en-US" altLang="ja-JP" sz="1050" dirty="0">
                <a:solidFill>
                  <a:schemeClr val="bg1"/>
                </a:solidFill>
                <a:latin typeface="Consolas" panose="020B0609020204030204" pitchFamily="49" charset="0"/>
              </a:rPr>
              <a:t>[ Press Enter key to stop the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daemon ]</a:t>
            </a:r>
          </a:p>
        </p:txBody>
      </p:sp>
      <p:sp>
        <p:nvSpPr>
          <p:cNvPr id="14" name="正方形/長方形 13"/>
          <p:cNvSpPr/>
          <p:nvPr/>
        </p:nvSpPr>
        <p:spPr>
          <a:xfrm>
            <a:off x="663193" y="1323822"/>
            <a:ext cx="6877666" cy="3643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5" y="1295513"/>
            <a:ext cx="3108536" cy="369332"/>
          </a:xfrm>
          <a:prstGeom prst="rect">
            <a:avLst/>
          </a:prstGeom>
          <a:noFill/>
        </p:spPr>
        <p:txBody>
          <a:bodyPr wrap="square" rtlCol="0">
            <a:spAutoFit/>
          </a:bodyPr>
          <a:lstStyle/>
          <a:p>
            <a:r>
              <a:rPr kumimoji="1" lang="en-US" altLang="ja-JP" b="1" dirty="0">
                <a:solidFill>
                  <a:srgbClr val="FFFF00"/>
                </a:solidFill>
              </a:rPr>
              <a:t>Enter </a:t>
            </a:r>
            <a:r>
              <a:rPr kumimoji="1" lang="ja-JP" altLang="en-US" b="1" dirty="0">
                <a:solidFill>
                  <a:srgbClr val="FFFF00"/>
                </a:solidFill>
              </a:rPr>
              <a:t>キーを押して終了する。</a:t>
            </a:r>
          </a:p>
        </p:txBody>
      </p:sp>
      <p:sp>
        <p:nvSpPr>
          <p:cNvPr id="12" name="テキスト ボックス 11"/>
          <p:cNvSpPr txBox="1"/>
          <p:nvPr/>
        </p:nvSpPr>
        <p:spPr>
          <a:xfrm>
            <a:off x="418710" y="17110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6. </a:t>
            </a:r>
            <a:r>
              <a:rPr lang="ja-JP" altLang="en-US" dirty="0"/>
              <a:t>引き続いて、コマンドプロンプト上で、以下のコマンドを実行し、</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en-US" altLang="ja-JP" dirty="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509342" y="2438198"/>
            <a:ext cx="11353780" cy="738664"/>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cd /d C:\git\IPA-DN-ThinController-Private\ThinWebClientApp\</a:t>
            </a:r>
          </a:p>
          <a:p>
            <a:endParaRPr lang="en-US" altLang="ja-JP" sz="1400" dirty="0">
              <a:solidFill>
                <a:schemeClr val="bg1"/>
              </a:solidFill>
              <a:latin typeface="Consolas" panose="020B0609020204030204" pitchFamily="49" charset="0"/>
            </a:endParaRPr>
          </a:p>
          <a:p>
            <a:r>
              <a:rPr lang="en-US" altLang="ja-JP" sz="1400" dirty="0" err="1">
                <a:solidFill>
                  <a:schemeClr val="bg1"/>
                </a:solidFill>
                <a:latin typeface="Consolas" panose="020B0609020204030204" pitchFamily="49" charset="0"/>
              </a:rPr>
              <a:t>dotnet</a:t>
            </a:r>
            <a:r>
              <a:rPr lang="en-US" altLang="ja-JP" sz="1400" dirty="0">
                <a:solidFill>
                  <a:schemeClr val="bg1"/>
                </a:solidFill>
                <a:latin typeface="Consolas" panose="020B0609020204030204" pitchFamily="49" charset="0"/>
              </a:rPr>
              <a:t> run -c Release Daemon </a:t>
            </a:r>
            <a:r>
              <a:rPr lang="en-US" altLang="ja-JP" sz="1400" dirty="0" err="1">
                <a:solidFill>
                  <a:schemeClr val="bg1"/>
                </a:solidFill>
                <a:latin typeface="Consolas" panose="020B0609020204030204" pitchFamily="49" charset="0"/>
              </a:rPr>
              <a:t>WinInstall</a:t>
            </a:r>
            <a:endParaRPr lang="en-US" altLang="ja-JP" sz="1400" dirty="0">
              <a:solidFill>
                <a:schemeClr val="bg1"/>
              </a:solidFill>
              <a:latin typeface="Consolas" panose="020B0609020204030204" pitchFamily="49" charset="0"/>
            </a:endParaRPr>
          </a:p>
        </p:txBody>
      </p:sp>
      <p:sp>
        <p:nvSpPr>
          <p:cNvPr id="23" name="下矢印 22"/>
          <p:cNvSpPr/>
          <p:nvPr/>
        </p:nvSpPr>
        <p:spPr>
          <a:xfrm>
            <a:off x="3412369" y="3218643"/>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4035107" y="3218643"/>
            <a:ext cx="7157856" cy="369332"/>
          </a:xfrm>
          <a:prstGeom prst="rect">
            <a:avLst/>
          </a:prstGeom>
          <a:noFill/>
        </p:spPr>
        <p:txBody>
          <a:bodyPr wrap="square" rtlCol="0">
            <a:spAutoFit/>
          </a:bodyPr>
          <a:lstStyle/>
          <a:p>
            <a:r>
              <a:rPr kumimoji="1" lang="ja-JP" altLang="en-US" dirty="0"/>
              <a:t>最終行の </a:t>
            </a:r>
            <a:r>
              <a:rPr kumimoji="1" lang="en-US" altLang="ja-JP" dirty="0"/>
              <a:t>Install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25" name="テキスト ボックス 24"/>
          <p:cNvSpPr txBox="1"/>
          <p:nvPr/>
        </p:nvSpPr>
        <p:spPr>
          <a:xfrm>
            <a:off x="1412846" y="3587975"/>
            <a:ext cx="9953973" cy="938719"/>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Installing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installed.</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Starting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started.</a:t>
            </a:r>
          </a:p>
        </p:txBody>
      </p:sp>
      <p:sp>
        <p:nvSpPr>
          <p:cNvPr id="26" name="正方形/長方形 25"/>
          <p:cNvSpPr/>
          <p:nvPr/>
        </p:nvSpPr>
        <p:spPr>
          <a:xfrm>
            <a:off x="1469406" y="3793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53775" y="4301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418710" y="464460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7. </a:t>
            </a:r>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IPA.App.ThinWebClientApp</a:t>
            </a:r>
            <a:r>
              <a:rPr lang="ja-JP" altLang="en-US" dirty="0"/>
              <a:t>」サービスがインストールされ、「</a:t>
            </a:r>
            <a:r>
              <a:rPr lang="en-US" altLang="ja-JP" dirty="0"/>
              <a:t>Status</a:t>
            </a:r>
            <a:r>
              <a:rPr lang="ja-JP" altLang="en-US" dirty="0"/>
              <a:t>」が「</a:t>
            </a:r>
            <a:r>
              <a:rPr lang="en-US" altLang="ja-JP" dirty="0"/>
              <a:t>Running</a:t>
            </a:r>
            <a:r>
              <a:rPr lang="ja-JP" altLang="en-US" dirty="0"/>
              <a:t>」、「</a:t>
            </a:r>
            <a:r>
              <a:rPr lang="en-US" altLang="ja-JP" dirty="0"/>
              <a:t>Startup Type</a:t>
            </a:r>
            <a:r>
              <a:rPr lang="ja-JP" altLang="en-US" dirty="0"/>
              <a:t>」が「</a:t>
            </a:r>
            <a:r>
              <a:rPr lang="en-US" altLang="ja-JP" dirty="0"/>
              <a:t>Automatic</a:t>
            </a:r>
            <a:r>
              <a:rPr lang="ja-JP" altLang="en-US" dirty="0"/>
              <a:t>」となっていることを確認する。</a:t>
            </a:r>
          </a:p>
        </p:txBody>
      </p:sp>
      <p:sp>
        <p:nvSpPr>
          <p:cNvPr id="19" name="正方形/長方形 18"/>
          <p:cNvSpPr/>
          <p:nvPr/>
        </p:nvSpPr>
        <p:spPr>
          <a:xfrm>
            <a:off x="5156035" y="5548815"/>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AEDAA641-EF9A-4BDA-8B75-059C616F17C8}"/>
              </a:ext>
            </a:extLst>
          </p:cNvPr>
          <p:cNvSpPr txBox="1"/>
          <p:nvPr/>
        </p:nvSpPr>
        <p:spPr>
          <a:xfrm>
            <a:off x="7493421" y="2399123"/>
            <a:ext cx="4407744" cy="738664"/>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700" dirty="0"/>
              <a:t>※ PDF </a:t>
            </a:r>
            <a:r>
              <a:rPr lang="ja-JP" altLang="en-US" sz="700" dirty="0"/>
              <a:t>版のマニュアルでは、</a:t>
            </a:r>
            <a:r>
              <a:rPr lang="en-US" altLang="ja-JP" sz="700" dirty="0"/>
              <a:t>PDF </a:t>
            </a:r>
            <a:r>
              <a:rPr lang="ja-JP" altLang="en-US" sz="700" dirty="0"/>
              <a:t>の表示上の都合で、</a:t>
            </a:r>
            <a:r>
              <a:rPr lang="ja-JP" altLang="en-US" sz="700" b="1" dirty="0">
                <a:solidFill>
                  <a:schemeClr val="accent5">
                    <a:lumMod val="75000"/>
                  </a:schemeClr>
                </a:solidFill>
              </a:rPr>
              <a:t>半角バックスラッシュ </a:t>
            </a:r>
            <a:r>
              <a:rPr lang="en-US" altLang="ja-JP" sz="700" b="1" dirty="0">
                <a:solidFill>
                  <a:schemeClr val="accent5">
                    <a:lumMod val="75000"/>
                  </a:schemeClr>
                </a:solidFill>
              </a:rPr>
              <a:t>(</a:t>
            </a:r>
            <a:r>
              <a:rPr lang="ja-JP" altLang="en-US" sz="700" b="1" dirty="0">
                <a:solidFill>
                  <a:schemeClr val="accent5">
                    <a:lumMod val="75000"/>
                  </a:schemeClr>
                </a:solidFill>
              </a:rPr>
              <a:t>日本語環境においては半角円記号</a:t>
            </a:r>
            <a:r>
              <a:rPr lang="en-US" altLang="ja-JP" sz="700" b="1" dirty="0">
                <a:solidFill>
                  <a:schemeClr val="accent5">
                    <a:lumMod val="75000"/>
                  </a:schemeClr>
                </a:solidFill>
              </a:rPr>
              <a:t>) </a:t>
            </a:r>
            <a:r>
              <a:rPr lang="ja-JP" altLang="en-US" sz="700" b="1" dirty="0">
                <a:solidFill>
                  <a:schemeClr val="accent5">
                    <a:lumMod val="75000"/>
                  </a:schemeClr>
                </a:solidFill>
              </a:rPr>
              <a:t>である 「</a:t>
            </a:r>
            <a:r>
              <a:rPr lang="en-US" altLang="ja-JP" sz="700" b="1" dirty="0">
                <a:solidFill>
                  <a:schemeClr val="accent5">
                    <a:lumMod val="75000"/>
                  </a:schemeClr>
                </a:solidFill>
              </a:rPr>
              <a:t>\</a:t>
            </a:r>
            <a:r>
              <a:rPr lang="ja-JP" altLang="en-US" sz="700" b="1" dirty="0">
                <a:solidFill>
                  <a:schemeClr val="accent5">
                    <a:lumMod val="75000"/>
                  </a:schemeClr>
                </a:solidFill>
              </a:rPr>
              <a:t>」 が、特殊 </a:t>
            </a:r>
            <a:r>
              <a:rPr lang="en-US" altLang="ja-JP" sz="700" b="1" dirty="0">
                <a:solidFill>
                  <a:schemeClr val="accent5">
                    <a:lumMod val="75000"/>
                  </a:schemeClr>
                </a:solidFill>
              </a:rPr>
              <a:t>Unicode </a:t>
            </a:r>
            <a:r>
              <a:rPr lang="ja-JP" altLang="en-US" sz="700" b="1" dirty="0">
                <a:solidFill>
                  <a:schemeClr val="accent5">
                    <a:lumMod val="75000"/>
                  </a:schemeClr>
                </a:solidFill>
              </a:rPr>
              <a:t>文字に変換されてしまい</a:t>
            </a:r>
            <a:r>
              <a:rPr lang="ja-JP" altLang="en-US" sz="700" dirty="0"/>
              <a:t>、このコマンドをコピーしてコンソールに貼り付けると、</a:t>
            </a:r>
            <a:r>
              <a:rPr lang="ja-JP" altLang="en-US" sz="700" b="1" dirty="0">
                <a:solidFill>
                  <a:schemeClr val="accent5">
                    <a:lumMod val="75000"/>
                  </a:schemeClr>
                </a:solidFill>
              </a:rPr>
              <a:t>コマンドが正しく入力されないことがある。</a:t>
            </a:r>
            <a:endParaRPr lang="en-US" altLang="ja-JP" sz="700" b="1" dirty="0">
              <a:solidFill>
                <a:schemeClr val="accent5">
                  <a:lumMod val="75000"/>
                </a:schemeClr>
              </a:solidFill>
            </a:endParaRPr>
          </a:p>
          <a:p>
            <a:pPr marL="171450" indent="-171450">
              <a:buFont typeface="Arial" panose="020B0604020202020204" pitchFamily="34" charset="0"/>
              <a:buChar char="•"/>
            </a:pPr>
            <a:r>
              <a:rPr lang="ja-JP" altLang="en-US" sz="700" b="1" dirty="0">
                <a:solidFill>
                  <a:schemeClr val="accent2">
                    <a:lumMod val="75000"/>
                  </a:schemeClr>
                </a:solidFill>
              </a:rPr>
              <a:t>この場合は、一度テキストエディタに貼り付けてから、 「</a:t>
            </a:r>
            <a:r>
              <a:rPr lang="en-US" altLang="ja-JP" sz="700" b="1" dirty="0">
                <a:solidFill>
                  <a:schemeClr val="accent2">
                    <a:lumMod val="75000"/>
                  </a:schemeClr>
                </a:solidFill>
              </a:rPr>
              <a:t>\</a:t>
            </a:r>
            <a:r>
              <a:rPr lang="ja-JP" altLang="en-US" sz="700" b="1" dirty="0">
                <a:solidFill>
                  <a:schemeClr val="accent2">
                    <a:lumMod val="75000"/>
                  </a:schemeClr>
                </a:solidFill>
              </a:rPr>
              <a:t>」  の文字を半角バックスラッシュ </a:t>
            </a:r>
            <a:r>
              <a:rPr lang="en-US" altLang="ja-JP" sz="700" b="1" dirty="0">
                <a:solidFill>
                  <a:schemeClr val="accent2">
                    <a:lumMod val="75000"/>
                  </a:schemeClr>
                </a:solidFill>
              </a:rPr>
              <a:t>(</a:t>
            </a:r>
            <a:r>
              <a:rPr lang="ja-JP" altLang="en-US" sz="700" b="1" dirty="0">
                <a:solidFill>
                  <a:schemeClr val="accent2">
                    <a:lumMod val="75000"/>
                  </a:schemeClr>
                </a:solidFill>
              </a:rPr>
              <a:t>日本語環境においては半角円記号</a:t>
            </a:r>
            <a:r>
              <a:rPr lang="en-US" altLang="ja-JP" sz="700" b="1" dirty="0">
                <a:solidFill>
                  <a:schemeClr val="accent2">
                    <a:lumMod val="75000"/>
                  </a:schemeClr>
                </a:solidFill>
              </a:rPr>
              <a:t>) </a:t>
            </a:r>
            <a:r>
              <a:rPr lang="ja-JP" altLang="en-US" sz="700" b="1" dirty="0">
                <a:solidFill>
                  <a:schemeClr val="accent2">
                    <a:lumMod val="75000"/>
                  </a:schemeClr>
                </a:solidFill>
              </a:rPr>
              <a:t>に置き換えてから、コピー </a:t>
            </a:r>
            <a:r>
              <a:rPr lang="en-US" altLang="ja-JP" sz="700" b="1" dirty="0">
                <a:solidFill>
                  <a:schemeClr val="accent2">
                    <a:lumMod val="75000"/>
                  </a:schemeClr>
                </a:solidFill>
              </a:rPr>
              <a:t>&amp; </a:t>
            </a:r>
            <a:r>
              <a:rPr lang="ja-JP" altLang="en-US" sz="700" b="1" dirty="0">
                <a:solidFill>
                  <a:schemeClr val="accent2">
                    <a:lumMod val="75000"/>
                  </a:schemeClr>
                </a:solidFill>
              </a:rPr>
              <a:t>ペーストすること。</a:t>
            </a:r>
            <a:endParaRPr lang="en-US" altLang="ja-JP" sz="700" b="1" dirty="0">
              <a:solidFill>
                <a:schemeClr val="accent2">
                  <a:lumMod val="75000"/>
                </a:schemeClr>
              </a:solidFill>
            </a:endParaRPr>
          </a:p>
          <a:p>
            <a:pPr marL="171450" indent="-171450">
              <a:buFont typeface="Arial" panose="020B0604020202020204" pitchFamily="34" charset="0"/>
              <a:buChar char="•"/>
            </a:pPr>
            <a:r>
              <a:rPr lang="ja-JP" altLang="en-US" sz="700" b="1" dirty="0">
                <a:solidFill>
                  <a:schemeClr val="accent1">
                    <a:lumMod val="75000"/>
                  </a:schemeClr>
                </a:solidFill>
              </a:rPr>
              <a:t>または、</a:t>
            </a:r>
            <a:r>
              <a:rPr lang="en-US" altLang="ja-JP" sz="700" b="1" dirty="0">
                <a:solidFill>
                  <a:schemeClr val="accent1">
                    <a:lumMod val="75000"/>
                  </a:schemeClr>
                </a:solidFill>
              </a:rPr>
              <a:t>PowerPoint </a:t>
            </a:r>
            <a:r>
              <a:rPr lang="ja-JP" altLang="en-US" sz="700" b="1" dirty="0">
                <a:solidFill>
                  <a:schemeClr val="accent1">
                    <a:lumMod val="75000"/>
                  </a:schemeClr>
                </a:solidFill>
              </a:rPr>
              <a:t>版のマニュアル </a:t>
            </a:r>
            <a:r>
              <a:rPr lang="en-US" altLang="ja-JP" sz="700" b="1" dirty="0">
                <a:solidFill>
                  <a:schemeClr val="accent1">
                    <a:lumMod val="75000"/>
                  </a:schemeClr>
                </a:solidFill>
              </a:rPr>
              <a:t>(PPTX)</a:t>
            </a:r>
            <a:r>
              <a:rPr lang="ja-JP" altLang="en-US" sz="700" b="1" dirty="0">
                <a:solidFill>
                  <a:schemeClr val="accent1">
                    <a:lumMod val="75000"/>
                  </a:schemeClr>
                </a:solidFill>
              </a:rPr>
              <a:t> を </a:t>
            </a:r>
            <a:r>
              <a:rPr lang="en-US" altLang="ja-JP" sz="700" b="1" dirty="0">
                <a:solidFill>
                  <a:schemeClr val="accent1">
                    <a:lumMod val="75000"/>
                  </a:schemeClr>
                </a:solidFill>
              </a:rPr>
              <a:t>PowerPoint </a:t>
            </a:r>
            <a:r>
              <a:rPr lang="ja-JP" altLang="en-US" sz="700" b="1" dirty="0">
                <a:solidFill>
                  <a:schemeClr val="accent1">
                    <a:lumMod val="75000"/>
                  </a:schemeClr>
                </a:solidFill>
              </a:rPr>
              <a:t>で開いてコピー </a:t>
            </a:r>
            <a:r>
              <a:rPr lang="en-US" altLang="ja-JP" sz="700" b="1" dirty="0">
                <a:solidFill>
                  <a:schemeClr val="accent1">
                    <a:lumMod val="75000"/>
                  </a:schemeClr>
                </a:solidFill>
              </a:rPr>
              <a:t>&amp; </a:t>
            </a:r>
            <a:r>
              <a:rPr lang="ja-JP" altLang="en-US" sz="700" b="1" dirty="0">
                <a:solidFill>
                  <a:schemeClr val="accent1">
                    <a:lumMod val="75000"/>
                  </a:schemeClr>
                </a:solidFill>
              </a:rPr>
              <a:t>ペーストすることでも良い。</a:t>
            </a:r>
            <a:endParaRPr lang="en-US" altLang="ja-JP" sz="700" b="1" dirty="0">
              <a:solidFill>
                <a:schemeClr val="accent1">
                  <a:lumMod val="75000"/>
                </a:schemeClr>
              </a:solidFill>
            </a:endParaRPr>
          </a:p>
        </p:txBody>
      </p:sp>
    </p:spTree>
    <p:extLst>
      <p:ext uri="{BB962C8B-B14F-4D97-AF65-F5344CB8AC3E}">
        <p14:creationId xmlns:p14="http://schemas.microsoft.com/office/powerpoint/2010/main" val="34146463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a:t>8. Windows </a:t>
            </a:r>
            <a:r>
              <a:rPr kumimoji="1" lang="ja-JP" altLang="en-US" dirty="0"/>
              <a:t>サーバーを再起動し、再起動後も、サービスが正しく立ち上がって稼働することを確認する。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br>
              <a:rPr lang="en-US" altLang="ja-JP" dirty="0"/>
            </a:br>
            <a:r>
              <a:rPr lang="en-US" altLang="ja-JP" b="1" u="sng" dirty="0">
                <a:solidFill>
                  <a:srgbClr val="0000FF"/>
                </a:solidFill>
              </a:rPr>
              <a:t>http://&lt;HTML5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b="1" u="sng" dirty="0">
                <a:solidFill>
                  <a:srgbClr val="0000FF"/>
                </a:solidFill>
              </a:rPr>
            </a:br>
            <a:r>
              <a:rPr lang="en-US" altLang="ja-JP" b="1" u="sng" dirty="0">
                <a:solidFill>
                  <a:srgbClr val="0000FF"/>
                </a:solidFill>
              </a:rPr>
              <a:t>https://&lt;HTML5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dirty="0"/>
            </a:br>
            <a:br>
              <a:rPr lang="en-US" altLang="ja-JP" dirty="0"/>
            </a:br>
            <a:r>
              <a:rPr lang="en-US" altLang="ja-JP" dirty="0"/>
              <a:t>※ SSL </a:t>
            </a:r>
            <a:r>
              <a:rPr lang="ja-JP" altLang="en-US" dirty="0"/>
              <a:t>証明書の検証エラーが発生するが、無視して差し支え無い。</a:t>
            </a:r>
          </a:p>
        </p:txBody>
      </p:sp>
    </p:spTree>
    <p:extLst>
      <p:ext uri="{BB962C8B-B14F-4D97-AF65-F5344CB8AC3E}">
        <p14:creationId xmlns:p14="http://schemas.microsoft.com/office/powerpoint/2010/main" val="13710721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1" y="5329170"/>
            <a:ext cx="4291471" cy="1392305"/>
          </a:xfrm>
          <a:prstGeom prst="rect">
            <a:avLst/>
          </a:prstGeom>
        </p:spPr>
      </p:pic>
      <p:sp>
        <p:nvSpPr>
          <p:cNvPr id="15" name="正方形/長方形 14"/>
          <p:cNvSpPr/>
          <p:nvPr/>
        </p:nvSpPr>
        <p:spPr>
          <a:xfrm>
            <a:off x="7971692" y="5819269"/>
            <a:ext cx="2928814"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a:t>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3B-4.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サーバーデーモンの停止 </a:t>
            </a:r>
            <a:r>
              <a:rPr lang="en-US" altLang="ja-JP" sz="3200" dirty="0"/>
              <a:t>/ </a:t>
            </a:r>
            <a:r>
              <a:rPr lang="ja-JP" altLang="en-US" sz="3200" dirty="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11" name="テキスト ボックス 10"/>
          <p:cNvSpPr txBox="1"/>
          <p:nvPr/>
        </p:nvSpPr>
        <p:spPr>
          <a:xfrm>
            <a:off x="444091" y="461495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2" name="テキスト ボックス 11"/>
          <p:cNvSpPr txBox="1"/>
          <p:nvPr/>
        </p:nvSpPr>
        <p:spPr>
          <a:xfrm>
            <a:off x="955344" y="4879020"/>
            <a:ext cx="10616411" cy="646331"/>
          </a:xfrm>
          <a:prstGeom prst="rect">
            <a:avLst/>
          </a:prstGeom>
          <a:noFill/>
          <a:ln w="19050">
            <a:noFill/>
          </a:ln>
        </p:spPr>
        <p:txBody>
          <a:bodyPr wrap="square" rtlCol="0">
            <a:spAutoFit/>
          </a:bodyPr>
          <a:lstStyle/>
          <a:p>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IPA.App.ThinWebClientApp</a:t>
            </a:r>
            <a:r>
              <a:rPr lang="ja-JP" altLang="en-US" dirty="0"/>
              <a:t>」サービスがインストールされている。「</a:t>
            </a:r>
            <a:r>
              <a:rPr lang="en-US" altLang="ja-JP" dirty="0"/>
              <a:t>Status</a:t>
            </a:r>
            <a:r>
              <a:rPr lang="ja-JP" altLang="en-US" dirty="0"/>
              <a:t>」が「</a:t>
            </a:r>
            <a:r>
              <a:rPr lang="en-US" altLang="ja-JP" dirty="0"/>
              <a:t>Running</a:t>
            </a:r>
            <a:r>
              <a:rPr lang="ja-JP" altLang="en-US" dirty="0"/>
              <a:t>」</a:t>
            </a:r>
            <a:r>
              <a:rPr lang="ja-JP" altLang="en-US" dirty="0" err="1"/>
              <a:t>か</a:t>
            </a:r>
            <a:r>
              <a:rPr lang="ja-JP" altLang="en-US" dirty="0"/>
              <a:t>否かを確認する。</a:t>
            </a:r>
          </a:p>
        </p:txBody>
      </p:sp>
    </p:spTree>
    <p:extLst>
      <p:ext uri="{BB962C8B-B14F-4D97-AF65-F5344CB8AC3E}">
        <p14:creationId xmlns:p14="http://schemas.microsoft.com/office/powerpoint/2010/main" val="29280371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85</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a:t>3B-5. </a:t>
            </a:r>
            <a:r>
              <a:rPr kumimoji="1" lang="ja-JP" altLang="en-US" sz="2800" dirty="0"/>
              <a:t>将来の</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a:t>ソースコードの更新手順</a:t>
            </a:r>
          </a:p>
        </p:txBody>
      </p:sp>
      <p:sp>
        <p:nvSpPr>
          <p:cNvPr id="6" name="テキスト ボックス 5"/>
          <p:cNvSpPr txBox="1"/>
          <p:nvPr/>
        </p:nvSpPr>
        <p:spPr>
          <a:xfrm>
            <a:off x="387920" y="1082151"/>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 </a:t>
            </a:r>
            <a:r>
              <a:rPr lang="ja-JP" altLang="en-US" dirty="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374132"/>
            <a:ext cx="11353780" cy="3970318"/>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u="sng"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beta8preview8</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038882"/>
            <a:ext cx="11648570" cy="369332"/>
          </a:xfrm>
          <a:prstGeom prst="rect">
            <a:avLst/>
          </a:prstGeom>
          <a:noFill/>
        </p:spPr>
        <p:txBody>
          <a:bodyPr wrap="square" rtlCol="0">
            <a:spAutoFit/>
          </a:bodyPr>
          <a:lstStyle/>
          <a:p>
            <a:r>
              <a:rPr lang="en-US" altLang="ja-JP" dirty="0"/>
              <a:t>2. </a:t>
            </a:r>
            <a:r>
              <a:rPr lang="ja-JP" altLang="en-US" dirty="0"/>
              <a:t>以下の方法でアップデートする。なお、より新しい </a:t>
            </a:r>
            <a:r>
              <a:rPr lang="en-US" altLang="ja-JP" dirty="0"/>
              <a:t>.NET SDK </a:t>
            </a:r>
            <a:r>
              <a:rPr lang="ja-JP" altLang="en-US" dirty="0"/>
              <a:t>を更新インストールする必要がある場合があることに注意すること。</a:t>
            </a:r>
            <a:endParaRPr kumimoji="1" lang="ja-JP" altLang="en-US" dirty="0"/>
          </a:p>
        </p:txBody>
      </p:sp>
      <p:sp>
        <p:nvSpPr>
          <p:cNvPr id="9" name="テキスト ボックス 8"/>
          <p:cNvSpPr txBox="1"/>
          <p:nvPr/>
        </p:nvSpPr>
        <p:spPr>
          <a:xfrm>
            <a:off x="541509" y="6298694"/>
            <a:ext cx="11108982" cy="584775"/>
          </a:xfrm>
          <a:prstGeom prst="rect">
            <a:avLst/>
          </a:prstGeom>
          <a:noFill/>
        </p:spPr>
        <p:txBody>
          <a:bodyPr wrap="square" rtlCol="0">
            <a:spAutoFit/>
          </a:bodyPr>
          <a:lstStyle/>
          <a:p>
            <a:r>
              <a:rPr lang="en-US" altLang="ja-JP" sz="1600" dirty="0"/>
              <a:t>3. </a:t>
            </a:r>
            <a:r>
              <a:rPr lang="ja-JP" altLang="en-US" sz="1600" dirty="0"/>
              <a:t>正常動作を確認する。万一、バージョンアップ後、何らかの不具合が発生した場合は、原因究明のためにログファイルを収集した上で、</a:t>
            </a:r>
            <a:endParaRPr lang="en-US" altLang="ja-JP" sz="1600" dirty="0"/>
          </a:p>
          <a:p>
            <a:r>
              <a:rPr lang="ja-JP" altLang="en-US" sz="1600" dirty="0"/>
              <a:t>ロールバックする。</a:t>
            </a:r>
            <a:endParaRPr kumimoji="1" lang="ja-JP" altLang="en-US" sz="1600" dirty="0"/>
          </a:p>
        </p:txBody>
      </p:sp>
      <p:sp>
        <p:nvSpPr>
          <p:cNvPr id="11" name="テキスト ボックス 10"/>
          <p:cNvSpPr txBox="1"/>
          <p:nvPr/>
        </p:nvSpPr>
        <p:spPr>
          <a:xfrm>
            <a:off x="387920" y="1758168"/>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
        <p:nvSpPr>
          <p:cNvPr id="10" name="テキスト ボックス 9">
            <a:extLst>
              <a:ext uri="{FF2B5EF4-FFF2-40B4-BE49-F238E27FC236}">
                <a16:creationId xmlns:a16="http://schemas.microsoft.com/office/drawing/2014/main" id="{0FE35969-FC35-46B3-A110-E61CE5F9A341}"/>
              </a:ext>
            </a:extLst>
          </p:cNvPr>
          <p:cNvSpPr txBox="1"/>
          <p:nvPr/>
        </p:nvSpPr>
        <p:spPr>
          <a:xfrm>
            <a:off x="7824761" y="2406260"/>
            <a:ext cx="4211729" cy="1338828"/>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900" dirty="0"/>
              <a:t>※ PDF </a:t>
            </a:r>
            <a:r>
              <a:rPr lang="ja-JP" altLang="en-US" sz="900" dirty="0"/>
              <a:t>版のマニュアルでは、</a:t>
            </a:r>
            <a:r>
              <a:rPr lang="en-US" altLang="ja-JP" sz="900" dirty="0"/>
              <a:t>PDF </a:t>
            </a:r>
            <a:r>
              <a:rPr lang="ja-JP" altLang="en-US" sz="900" dirty="0"/>
              <a:t>の表示上の都合で、</a:t>
            </a:r>
            <a:r>
              <a:rPr lang="ja-JP" altLang="en-US" sz="900" b="1" dirty="0">
                <a:solidFill>
                  <a:schemeClr val="accent5">
                    <a:lumMod val="75000"/>
                  </a:schemeClr>
                </a:solidFill>
              </a:rPr>
              <a:t>半角バックスラッシュ </a:t>
            </a:r>
            <a:r>
              <a:rPr lang="en-US" altLang="ja-JP" sz="900" b="1" dirty="0">
                <a:solidFill>
                  <a:schemeClr val="accent5">
                    <a:lumMod val="75000"/>
                  </a:schemeClr>
                </a:solidFill>
              </a:rPr>
              <a:t>(</a:t>
            </a:r>
            <a:r>
              <a:rPr lang="ja-JP" altLang="en-US" sz="900" b="1" dirty="0">
                <a:solidFill>
                  <a:schemeClr val="accent5">
                    <a:lumMod val="75000"/>
                  </a:schemeClr>
                </a:solidFill>
              </a:rPr>
              <a:t>日本語環境においては半角円記号</a:t>
            </a:r>
            <a:r>
              <a:rPr lang="en-US" altLang="ja-JP" sz="900" b="1" dirty="0">
                <a:solidFill>
                  <a:schemeClr val="accent5">
                    <a:lumMod val="75000"/>
                  </a:schemeClr>
                </a:solidFill>
              </a:rPr>
              <a:t>) </a:t>
            </a:r>
            <a:r>
              <a:rPr lang="ja-JP" altLang="en-US" sz="900" b="1" dirty="0">
                <a:solidFill>
                  <a:schemeClr val="accent5">
                    <a:lumMod val="75000"/>
                  </a:schemeClr>
                </a:solidFill>
              </a:rPr>
              <a:t>である 「</a:t>
            </a:r>
            <a:r>
              <a:rPr lang="en-US" altLang="ja-JP" sz="900" b="1" dirty="0">
                <a:solidFill>
                  <a:schemeClr val="accent5">
                    <a:lumMod val="75000"/>
                  </a:schemeClr>
                </a:solidFill>
              </a:rPr>
              <a:t>\</a:t>
            </a:r>
            <a:r>
              <a:rPr lang="ja-JP" altLang="en-US" sz="900" b="1" dirty="0">
                <a:solidFill>
                  <a:schemeClr val="accent5">
                    <a:lumMod val="75000"/>
                  </a:schemeClr>
                </a:solidFill>
              </a:rPr>
              <a:t>」 が、特殊 </a:t>
            </a:r>
            <a:r>
              <a:rPr lang="en-US" altLang="ja-JP" sz="900" b="1" dirty="0">
                <a:solidFill>
                  <a:schemeClr val="accent5">
                    <a:lumMod val="75000"/>
                  </a:schemeClr>
                </a:solidFill>
              </a:rPr>
              <a:t>Unicode </a:t>
            </a:r>
            <a:r>
              <a:rPr lang="ja-JP" altLang="en-US" sz="900" b="1" dirty="0">
                <a:solidFill>
                  <a:schemeClr val="accent5">
                    <a:lumMod val="75000"/>
                  </a:schemeClr>
                </a:solidFill>
              </a:rPr>
              <a:t>文字に変換されてしまい</a:t>
            </a:r>
            <a:r>
              <a:rPr lang="ja-JP" altLang="en-US" sz="900" dirty="0"/>
              <a:t>、このコマンドをコピーしてコンソールに貼り付けると、</a:t>
            </a:r>
            <a:r>
              <a:rPr lang="ja-JP" altLang="en-US" sz="900" b="1" dirty="0">
                <a:solidFill>
                  <a:schemeClr val="accent5">
                    <a:lumMod val="75000"/>
                  </a:schemeClr>
                </a:solidFill>
              </a:rPr>
              <a:t>コマンドが正しく入力されないことがある。</a:t>
            </a:r>
            <a:endParaRPr lang="en-US" altLang="ja-JP" sz="900" b="1" dirty="0">
              <a:solidFill>
                <a:schemeClr val="accent5">
                  <a:lumMod val="75000"/>
                </a:schemeClr>
              </a:solidFill>
            </a:endParaRPr>
          </a:p>
          <a:p>
            <a:pPr marL="171450" indent="-171450">
              <a:buFont typeface="Arial" panose="020B0604020202020204" pitchFamily="34" charset="0"/>
              <a:buChar char="•"/>
            </a:pPr>
            <a:r>
              <a:rPr lang="ja-JP" altLang="en-US" sz="900" b="1" dirty="0">
                <a:solidFill>
                  <a:schemeClr val="accent2">
                    <a:lumMod val="75000"/>
                  </a:schemeClr>
                </a:solidFill>
              </a:rPr>
              <a:t>この場合は、一度テキストエディタに貼り付けてから、 「</a:t>
            </a:r>
            <a:r>
              <a:rPr lang="en-US" altLang="ja-JP" sz="900" b="1" dirty="0">
                <a:solidFill>
                  <a:schemeClr val="accent2">
                    <a:lumMod val="75000"/>
                  </a:schemeClr>
                </a:solidFill>
              </a:rPr>
              <a:t>\</a:t>
            </a:r>
            <a:r>
              <a:rPr lang="ja-JP" altLang="en-US" sz="900" b="1" dirty="0">
                <a:solidFill>
                  <a:schemeClr val="accent2">
                    <a:lumMod val="75000"/>
                  </a:schemeClr>
                </a:solidFill>
              </a:rPr>
              <a:t>」  の文字を半角バックスラッシュ </a:t>
            </a:r>
            <a:r>
              <a:rPr lang="en-US" altLang="ja-JP" sz="900" b="1" dirty="0">
                <a:solidFill>
                  <a:schemeClr val="accent2">
                    <a:lumMod val="75000"/>
                  </a:schemeClr>
                </a:solidFill>
              </a:rPr>
              <a:t>(</a:t>
            </a:r>
            <a:r>
              <a:rPr lang="ja-JP" altLang="en-US" sz="900" b="1" dirty="0">
                <a:solidFill>
                  <a:schemeClr val="accent2">
                    <a:lumMod val="75000"/>
                  </a:schemeClr>
                </a:solidFill>
              </a:rPr>
              <a:t>日本語環境においては半角円記号</a:t>
            </a:r>
            <a:r>
              <a:rPr lang="en-US" altLang="ja-JP" sz="900" b="1" dirty="0">
                <a:solidFill>
                  <a:schemeClr val="accent2">
                    <a:lumMod val="75000"/>
                  </a:schemeClr>
                </a:solidFill>
              </a:rPr>
              <a:t>) </a:t>
            </a:r>
            <a:r>
              <a:rPr lang="ja-JP" altLang="en-US" sz="900" b="1" dirty="0">
                <a:solidFill>
                  <a:schemeClr val="accent2">
                    <a:lumMod val="75000"/>
                  </a:schemeClr>
                </a:solidFill>
              </a:rPr>
              <a:t>に置き換えてから、コピー </a:t>
            </a:r>
            <a:r>
              <a:rPr lang="en-US" altLang="ja-JP" sz="900" b="1" dirty="0">
                <a:solidFill>
                  <a:schemeClr val="accent2">
                    <a:lumMod val="75000"/>
                  </a:schemeClr>
                </a:solidFill>
              </a:rPr>
              <a:t>&amp; </a:t>
            </a:r>
            <a:r>
              <a:rPr lang="ja-JP" altLang="en-US" sz="900" b="1" dirty="0">
                <a:solidFill>
                  <a:schemeClr val="accent2">
                    <a:lumMod val="75000"/>
                  </a:schemeClr>
                </a:solidFill>
              </a:rPr>
              <a:t>ペーストすること。</a:t>
            </a:r>
            <a:endParaRPr lang="en-US" altLang="ja-JP" sz="900" b="1" dirty="0">
              <a:solidFill>
                <a:schemeClr val="accent2">
                  <a:lumMod val="75000"/>
                </a:schemeClr>
              </a:solidFill>
            </a:endParaRPr>
          </a:p>
          <a:p>
            <a:pPr marL="171450" indent="-171450">
              <a:buFont typeface="Arial" panose="020B0604020202020204" pitchFamily="34" charset="0"/>
              <a:buChar char="•"/>
            </a:pPr>
            <a:r>
              <a:rPr lang="ja-JP" altLang="en-US" sz="900" b="1" dirty="0">
                <a:solidFill>
                  <a:schemeClr val="accent1">
                    <a:lumMod val="75000"/>
                  </a:schemeClr>
                </a:solidFill>
              </a:rPr>
              <a:t>または、</a:t>
            </a:r>
            <a:r>
              <a:rPr lang="en-US" altLang="ja-JP" sz="900" b="1" dirty="0">
                <a:solidFill>
                  <a:schemeClr val="accent1">
                    <a:lumMod val="75000"/>
                  </a:schemeClr>
                </a:solidFill>
              </a:rPr>
              <a:t>PowerPoint </a:t>
            </a:r>
            <a:r>
              <a:rPr lang="ja-JP" altLang="en-US" sz="900" b="1" dirty="0">
                <a:solidFill>
                  <a:schemeClr val="accent1">
                    <a:lumMod val="75000"/>
                  </a:schemeClr>
                </a:solidFill>
              </a:rPr>
              <a:t>版のマニュアル </a:t>
            </a:r>
            <a:r>
              <a:rPr lang="en-US" altLang="ja-JP" sz="900" b="1" dirty="0">
                <a:solidFill>
                  <a:schemeClr val="accent1">
                    <a:lumMod val="75000"/>
                  </a:schemeClr>
                </a:solidFill>
              </a:rPr>
              <a:t>(PPTX)</a:t>
            </a:r>
            <a:r>
              <a:rPr lang="ja-JP" altLang="en-US" sz="900" b="1" dirty="0">
                <a:solidFill>
                  <a:schemeClr val="accent1">
                    <a:lumMod val="75000"/>
                  </a:schemeClr>
                </a:solidFill>
              </a:rPr>
              <a:t> を </a:t>
            </a:r>
            <a:r>
              <a:rPr lang="en-US" altLang="ja-JP" sz="900" b="1" dirty="0">
                <a:solidFill>
                  <a:schemeClr val="accent1">
                    <a:lumMod val="75000"/>
                  </a:schemeClr>
                </a:solidFill>
              </a:rPr>
              <a:t>PowerPoint </a:t>
            </a:r>
            <a:r>
              <a:rPr lang="ja-JP" altLang="en-US" sz="900" b="1" dirty="0">
                <a:solidFill>
                  <a:schemeClr val="accent1">
                    <a:lumMod val="75000"/>
                  </a:schemeClr>
                </a:solidFill>
              </a:rPr>
              <a:t>で開いてコピー </a:t>
            </a:r>
            <a:r>
              <a:rPr lang="en-US" altLang="ja-JP" sz="900" b="1" dirty="0">
                <a:solidFill>
                  <a:schemeClr val="accent1">
                    <a:lumMod val="75000"/>
                  </a:schemeClr>
                </a:solidFill>
              </a:rPr>
              <a:t>&amp; </a:t>
            </a:r>
            <a:r>
              <a:rPr lang="ja-JP" altLang="en-US" sz="900" b="1" dirty="0">
                <a:solidFill>
                  <a:schemeClr val="accent1">
                    <a:lumMod val="75000"/>
                  </a:schemeClr>
                </a:solidFill>
              </a:rPr>
              <a:t>ペーストすることでも良い。</a:t>
            </a:r>
            <a:endParaRPr lang="en-US" altLang="ja-JP" sz="900" b="1" dirty="0">
              <a:solidFill>
                <a:schemeClr val="accent1">
                  <a:lumMod val="75000"/>
                </a:schemeClr>
              </a:solidFill>
            </a:endParaRPr>
          </a:p>
        </p:txBody>
      </p:sp>
    </p:spTree>
    <p:extLst>
      <p:ext uri="{BB962C8B-B14F-4D97-AF65-F5344CB8AC3E}">
        <p14:creationId xmlns:p14="http://schemas.microsoft.com/office/powerpoint/2010/main" val="17886565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86</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a:t>3B-6</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a:t>ソースコードを改造する場合の手順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3-6 </a:t>
            </a:r>
            <a:r>
              <a:rPr lang="ja-JP" altLang="en-US" dirty="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 </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
        <p:nvSpPr>
          <p:cNvPr id="13" name="テキスト ボックス 12">
            <a:extLst>
              <a:ext uri="{FF2B5EF4-FFF2-40B4-BE49-F238E27FC236}">
                <a16:creationId xmlns:a16="http://schemas.microsoft.com/office/drawing/2014/main" id="{1C67A2B7-578B-46DC-9146-502F7E93BE89}"/>
              </a:ext>
            </a:extLst>
          </p:cNvPr>
          <p:cNvSpPr txBox="1"/>
          <p:nvPr/>
        </p:nvSpPr>
        <p:spPr>
          <a:xfrm>
            <a:off x="6693870" y="2646278"/>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13499302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5013" y="3760523"/>
            <a:ext cx="1747461" cy="1721380"/>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87</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a:t>4. </a:t>
            </a:r>
            <a:r>
              <a:rPr lang="ja-JP" altLang="en-US" sz="6600" dirty="0"/>
              <a:t>コントローラを構築しよう</a:t>
            </a:r>
            <a:endParaRPr lang="en-US" altLang="ja-JP" sz="6600" dirty="0"/>
          </a:p>
          <a:p>
            <a:pPr algn="ctr"/>
            <a:r>
              <a:rPr lang="en-US" altLang="ja-JP" sz="6600" dirty="0"/>
              <a:t>(Linux </a:t>
            </a:r>
            <a:r>
              <a:rPr lang="ja-JP" altLang="en-US" sz="6600" dirty="0"/>
              <a:t>利用編</a:t>
            </a:r>
            <a:r>
              <a:rPr lang="en-US" altLang="ja-JP" sz="6600" dirty="0"/>
              <a:t>)</a:t>
            </a:r>
            <a:endParaRPr kumimoji="1" lang="ja-JP" altLang="en-US" sz="6600"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7811" y="4414641"/>
            <a:ext cx="2387068" cy="2119487"/>
          </a:xfrm>
          <a:prstGeom prst="rect">
            <a:avLst/>
          </a:prstGeom>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76530" y="4357843"/>
            <a:ext cx="738349" cy="1296063"/>
          </a:xfrm>
          <a:prstGeom prst="rect">
            <a:avLst/>
          </a:prstGeom>
        </p:spPr>
      </p:pic>
      <p:pic>
        <p:nvPicPr>
          <p:cNvPr id="11" name="図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728269">
            <a:off x="10727773" y="4368069"/>
            <a:ext cx="1226148" cy="814574"/>
          </a:xfrm>
          <a:prstGeom prst="rect">
            <a:avLst/>
          </a:prstGeom>
        </p:spPr>
      </p:pic>
    </p:spTree>
    <p:extLst>
      <p:ext uri="{BB962C8B-B14F-4D97-AF65-F5344CB8AC3E}">
        <p14:creationId xmlns:p14="http://schemas.microsoft.com/office/powerpoint/2010/main" val="11950199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6"/>
            <a:ext cx="11545223" cy="4918715"/>
          </a:xfrm>
        </p:spPr>
        <p:txBody>
          <a:bodyPr>
            <a:normAutofit fontScale="92500" lnSpcReduction="20000"/>
          </a:bodyPr>
          <a:lstStyle/>
          <a:p>
            <a:pPr marL="514350" indent="-514350">
              <a:buFont typeface="+mj-lt"/>
              <a:buAutoNum type="arabicPeriod"/>
            </a:pPr>
            <a:r>
              <a:rPr lang="en-US" altLang="ja-JP" sz="4000" dirty="0"/>
              <a:t>Linux </a:t>
            </a:r>
            <a:r>
              <a:rPr lang="ja-JP" altLang="en-US" sz="4000" dirty="0"/>
              <a:t>サーバーの準備とインターネットへの接続</a:t>
            </a:r>
            <a:br>
              <a:rPr lang="en-US" altLang="ja-JP" sz="4000" dirty="0"/>
            </a:br>
            <a:r>
              <a:rPr lang="en-US" altLang="ja-JP" sz="4000" dirty="0">
                <a:solidFill>
                  <a:schemeClr val="accent6">
                    <a:lumMod val="75000"/>
                  </a:schemeClr>
                </a:solidFill>
              </a:rPr>
              <a:t>(</a:t>
            </a:r>
            <a:r>
              <a:rPr lang="ja-JP" altLang="en-US" sz="4000" dirty="0">
                <a:solidFill>
                  <a:schemeClr val="accent6">
                    <a:lumMod val="75000"/>
                  </a:schemeClr>
                </a:solidFill>
              </a:rPr>
              <a:t>本マニュアルでは、</a:t>
            </a:r>
            <a:r>
              <a:rPr lang="en-US" altLang="ja-JP" sz="4000" dirty="0">
                <a:solidFill>
                  <a:schemeClr val="accent6">
                    <a:lumMod val="75000"/>
                  </a:schemeClr>
                </a:solidFill>
              </a:rPr>
              <a:t>AWS </a:t>
            </a:r>
            <a:r>
              <a:rPr lang="ja-JP" altLang="en-US" sz="4000" dirty="0">
                <a:solidFill>
                  <a:schemeClr val="accent6">
                    <a:lumMod val="75000"/>
                  </a:schemeClr>
                </a:solidFill>
              </a:rPr>
              <a:t>を例に説明。</a:t>
            </a:r>
            <a:r>
              <a:rPr lang="en-US" altLang="ja-JP" sz="4000" dirty="0">
                <a:solidFill>
                  <a:schemeClr val="accent6">
                    <a:lumMod val="75000"/>
                  </a:schemeClr>
                </a:solidFill>
              </a:rPr>
              <a:t>)</a:t>
            </a:r>
            <a:br>
              <a:rPr lang="en-US" altLang="ja-JP" sz="4000" dirty="0"/>
            </a:br>
            <a:r>
              <a:rPr lang="ja-JP" altLang="en-US" sz="4000" dirty="0"/>
              <a:t>↓</a:t>
            </a:r>
            <a:endParaRPr lang="en-US" altLang="ja-JP" sz="4000" dirty="0"/>
          </a:p>
          <a:p>
            <a:pPr marL="514350" indent="-514350">
              <a:buFont typeface="+mj-lt"/>
              <a:buAutoNum type="arabicPeriod"/>
            </a:pPr>
            <a:r>
              <a:rPr kumimoji="1" lang="ja-JP" altLang="en-US" sz="4000" dirty="0"/>
              <a:t>必要なユーティリティのインストール</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en-US" altLang="ja-JP" sz="4000" dirty="0"/>
              <a:t>SQL Server 2019 Express </a:t>
            </a:r>
            <a:r>
              <a:rPr kumimoji="1" lang="ja-JP" altLang="en-US" sz="4000" dirty="0"/>
              <a:t>のインストールと初期設定</a:t>
            </a:r>
            <a:br>
              <a:rPr kumimoji="1" lang="ja-JP" altLang="en-US" sz="4000" dirty="0"/>
            </a:br>
            <a:r>
              <a:rPr kumimoji="1" lang="ja-JP" altLang="en-US" sz="4000" dirty="0"/>
              <a:t>↓</a:t>
            </a:r>
          </a:p>
          <a:p>
            <a:pPr marL="514350" indent="-514350">
              <a:buFont typeface="+mj-lt"/>
              <a:buAutoNum type="arabicPeriod"/>
            </a:pPr>
            <a:r>
              <a:rPr kumimoji="1" lang="ja-JP" altLang="en-US" sz="4000" dirty="0"/>
              <a:t>データベース初期構築</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ja-JP" altLang="en-US" sz="4000" dirty="0"/>
              <a:t>コントローラのインストール</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4-1. </a:t>
            </a:r>
            <a:r>
              <a:rPr lang="ja-JP" altLang="en-US" dirty="0"/>
              <a:t>コントローラ </a:t>
            </a:r>
            <a:r>
              <a:rPr lang="en-US" altLang="ja-JP" dirty="0"/>
              <a:t>(Linux) </a:t>
            </a:r>
            <a:r>
              <a:rPr lang="ja-JP" altLang="en-US" dirty="0"/>
              <a:t>の構築の流れ</a:t>
            </a:r>
            <a:endParaRPr kumimoji="1" lang="ja-JP" altLang="en-US" dirty="0"/>
          </a:p>
        </p:txBody>
      </p:sp>
    </p:spTree>
    <p:extLst>
      <p:ext uri="{BB962C8B-B14F-4D97-AF65-F5344CB8AC3E}">
        <p14:creationId xmlns:p14="http://schemas.microsoft.com/office/powerpoint/2010/main" val="1762003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(25 </a:t>
            </a:r>
            <a:r>
              <a:rPr kumimoji="1" lang="ja-JP" altLang="en-US" sz="1600" dirty="0"/>
              <a:t>分程度で</a:t>
            </a:r>
            <a:r>
              <a:rPr kumimoji="1" lang="en-US" altLang="ja-JP" sz="1600" dirty="0"/>
              <a:t>) </a:t>
            </a:r>
            <a:r>
              <a:rPr kumimoji="1" lang="ja-JP" altLang="en-US" sz="1600" dirty="0"/>
              <a:t>コントローラを構築する方法を説明する。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4-2. AWS </a:t>
            </a:r>
            <a:r>
              <a:rPr kumimoji="1" lang="ja-JP" altLang="en-US" sz="3200" dirty="0"/>
              <a:t>の </a:t>
            </a:r>
            <a:r>
              <a:rPr lang="en-US" altLang="ja-JP" sz="3200" dirty="0"/>
              <a:t>Ubuntu Linux </a:t>
            </a:r>
            <a:r>
              <a:rPr lang="ja-JP" altLang="en-US" sz="3200" dirty="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sz="1600" dirty="0"/>
              <a:t>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pPr marL="285750" indent="-285750">
              <a:buFont typeface="Arial" panose="020B0604020202020204" pitchFamily="34" charset="0"/>
              <a:buChar char="•"/>
            </a:pP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52603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9</a:t>
            </a:fld>
            <a:endParaRPr kumimoji="1" lang="ja-JP" altLang="en-US" dirty="0"/>
          </a:p>
        </p:txBody>
      </p:sp>
      <p:sp>
        <p:nvSpPr>
          <p:cNvPr id="3" name="テキスト ボックス 2"/>
          <p:cNvSpPr txBox="1"/>
          <p:nvPr/>
        </p:nvSpPr>
        <p:spPr>
          <a:xfrm>
            <a:off x="275896" y="775961"/>
            <a:ext cx="11603421" cy="1938992"/>
          </a:xfrm>
          <a:prstGeom prst="rect">
            <a:avLst/>
          </a:prstGeom>
          <a:solidFill>
            <a:schemeClr val="accent4">
              <a:lumMod val="40000"/>
              <a:lumOff val="60000"/>
            </a:schemeClr>
          </a:solidFill>
        </p:spPr>
        <p:txBody>
          <a:bodyPr wrap="square" rtlCol="0" anchor="ctr">
            <a:spAutoFit/>
          </a:bodyPr>
          <a:lstStyle/>
          <a:p>
            <a:pPr algn="ctr"/>
            <a:r>
              <a:rPr kumimoji="1" lang="en-US" altLang="ja-JP" sz="6000" dirty="0"/>
              <a:t>1. </a:t>
            </a:r>
            <a:r>
              <a:rPr kumimoji="1" lang="ja-JP" altLang="en-US" sz="6000" dirty="0"/>
              <a:t>シン・テレワークシステム</a:t>
            </a:r>
            <a:endParaRPr kumimoji="1" lang="en-US" altLang="ja-JP" sz="6000" dirty="0"/>
          </a:p>
          <a:p>
            <a:pPr algn="ctr"/>
            <a:r>
              <a:rPr lang="ja-JP" altLang="en-US" sz="6000" dirty="0"/>
              <a:t>ハイパースケール版の概要</a:t>
            </a:r>
            <a:endParaRPr kumimoji="1" lang="ja-JP" altLang="en-US" sz="60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3241" y="4105821"/>
            <a:ext cx="1311056" cy="1917826"/>
          </a:xfrm>
          <a:prstGeom prst="rect">
            <a:avLst/>
          </a:prstGeom>
        </p:spPr>
      </p:pic>
      <p:sp>
        <p:nvSpPr>
          <p:cNvPr id="4" name="テキスト ボックス 3"/>
          <p:cNvSpPr txBox="1"/>
          <p:nvPr/>
        </p:nvSpPr>
        <p:spPr>
          <a:xfrm>
            <a:off x="544727" y="3660682"/>
            <a:ext cx="7732986" cy="267765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en-US" altLang="ja-JP" sz="1400" dirty="0"/>
              <a:t>IPA </a:t>
            </a:r>
            <a:r>
              <a:rPr kumimoji="1" lang="ja-JP" altLang="en-US" sz="1400" dirty="0"/>
              <a:t>サイバー技術研究室では、シン・テレワークシステムの中継ゲートウェイの動作状況の統計データを収集しています。</a:t>
            </a:r>
            <a:br>
              <a:rPr kumimoji="1" lang="ja-JP" altLang="en-US" sz="1400" dirty="0"/>
            </a:br>
            <a:r>
              <a:rPr lang="ja-JP" altLang="en-US" sz="1400" dirty="0"/>
              <a:t>シン・テレワークシステム</a:t>
            </a:r>
            <a:r>
              <a:rPr kumimoji="1" lang="ja-JP" altLang="en-US" sz="1400" dirty="0"/>
              <a:t>の中継システムは、統計情報を </a:t>
            </a:r>
            <a:r>
              <a:rPr kumimoji="1" lang="en-US" altLang="ja-JP" sz="1400" dirty="0"/>
              <a:t>NTT </a:t>
            </a:r>
            <a:r>
              <a:rPr kumimoji="1" lang="ja-JP" altLang="en-US" sz="1400" dirty="0"/>
              <a:t>東日本</a:t>
            </a:r>
            <a:r>
              <a:rPr kumimoji="1" lang="en-US" altLang="ja-JP" sz="1400" dirty="0"/>
              <a:t>-IPA </a:t>
            </a:r>
            <a:r>
              <a:rPr kumimoji="1" lang="ja-JP" altLang="en-US" sz="1400" dirty="0"/>
              <a:t>シン・テレワークシステム 開発チームの統計サーバーに送付します。</a:t>
            </a:r>
            <a:br>
              <a:rPr kumimoji="1" lang="en-US" altLang="ja-JP" sz="1400" dirty="0"/>
            </a:br>
            <a:r>
              <a:rPr lang="ja-JP" altLang="en-US" sz="1400" dirty="0"/>
              <a:t>統計情報は、シン・テレワークシステムが日本国内でどの程度活用されているかを確認し、</a:t>
            </a:r>
            <a:r>
              <a:rPr lang="en-US" altLang="ja-JP" sz="1400" dirty="0"/>
              <a:t>IPA </a:t>
            </a:r>
            <a:r>
              <a:rPr lang="ja-JP" altLang="en-US" sz="1400" dirty="0"/>
              <a:t>サイバー技術研究室の活動に関する社会的理解や必要な予算の獲得等のために利用されます。</a:t>
            </a:r>
            <a:br>
              <a:rPr lang="en-US" altLang="ja-JP" sz="1400" dirty="0"/>
            </a:br>
            <a:r>
              <a:rPr lang="ja-JP" altLang="en-US" sz="1400" dirty="0"/>
              <a:t>収集され保存される統計情報には、シン・テレワークシステムの中継システムを経由するセッション数、接続コンピュータ台数、通信データ量、「シン・テレワークシステム コントローラ」が生成する統計データ、「中継システム」ホストそのもの </a:t>
            </a:r>
            <a:r>
              <a:rPr lang="en-US" altLang="ja-JP" sz="1400" dirty="0"/>
              <a:t>(</a:t>
            </a:r>
            <a:r>
              <a:rPr lang="ja-JP" altLang="en-US" sz="1400" dirty="0"/>
              <a:t>統計情報の送付先</a:t>
            </a:r>
            <a:r>
              <a:rPr lang="en-US" altLang="ja-JP" sz="1400" dirty="0"/>
              <a:t>) </a:t>
            </a:r>
            <a:r>
              <a:rPr lang="ja-JP" altLang="en-US" sz="1400" dirty="0"/>
              <a:t>の固有の </a:t>
            </a:r>
            <a:r>
              <a:rPr lang="en-US" altLang="ja-JP" sz="1400" dirty="0"/>
              <a:t>ID</a:t>
            </a:r>
            <a:r>
              <a:rPr lang="ja-JP" altLang="en-US" sz="1400" dirty="0" err="1"/>
              <a:t>、</a:t>
            </a:r>
            <a:r>
              <a:rPr lang="en-US" altLang="ja-JP" sz="1400" dirty="0"/>
              <a:t>IP </a:t>
            </a:r>
            <a:r>
              <a:rPr lang="ja-JP" altLang="en-US" sz="1400" dirty="0"/>
              <a:t>アドレスおよびホスト名、</a:t>
            </a:r>
            <a:r>
              <a:rPr lang="en-US" altLang="ja-JP" sz="1400" dirty="0"/>
              <a:t>OS</a:t>
            </a:r>
            <a:r>
              <a:rPr lang="ja-JP" altLang="en-US" sz="1400" dirty="0"/>
              <a:t> のバージョン、中継ゲートウェイのバージョン番号が含まれます。</a:t>
            </a:r>
            <a:br>
              <a:rPr lang="en-US" altLang="ja-JP" sz="1400" dirty="0"/>
            </a:br>
            <a:r>
              <a:rPr lang="ja-JP" altLang="en-US" sz="1400" dirty="0"/>
              <a:t>個人情報や認証情報、通信データ、ユーザー名、パスワード、秘密鍵等の秘密情報が収集されることはありません。</a:t>
            </a:r>
            <a:endParaRPr kumimoji="1" lang="ja-JP" altLang="en-US" sz="14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4297" y="5143129"/>
            <a:ext cx="1361550" cy="1046869"/>
          </a:xfrm>
          <a:prstGeom prst="rect">
            <a:avLst/>
          </a:prstGeom>
        </p:spPr>
      </p:pic>
    </p:spTree>
    <p:extLst>
      <p:ext uri="{BB962C8B-B14F-4D97-AF65-F5344CB8AC3E}">
        <p14:creationId xmlns:p14="http://schemas.microsoft.com/office/powerpoint/2010/main" val="116459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C8EBEB7D-EAC0-4E83-BA2C-20754B1A1E61}"/>
              </a:ext>
            </a:extLst>
          </p:cNvPr>
          <p:cNvPicPr>
            <a:picLocks noChangeAspect="1"/>
          </p:cNvPicPr>
          <p:nvPr/>
        </p:nvPicPr>
        <p:blipFill>
          <a:blip r:embed="rId2"/>
          <a:stretch>
            <a:fillRect/>
          </a:stretch>
        </p:blipFill>
        <p:spPr>
          <a:xfrm>
            <a:off x="706840" y="2411963"/>
            <a:ext cx="4443357" cy="3482339"/>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キーペア」より、適当な名前を付けたキーペアを作成する。</a:t>
            </a:r>
            <a:endParaRPr lang="en-US" altLang="ja-JP" dirty="0"/>
          </a:p>
          <a:p>
            <a:pPr marL="742950" lvl="1" indent="-285750">
              <a:buFont typeface="Arial" panose="020B0604020202020204" pitchFamily="34" charset="0"/>
              <a:buChar char="•"/>
            </a:pPr>
            <a:r>
              <a:rPr lang="ja-JP" altLang="en-US" dirty="0"/>
              <a:t>ファイル形式は一般的には </a:t>
            </a:r>
            <a:r>
              <a:rPr lang="en-US" altLang="ja-JP" dirty="0" err="1"/>
              <a:t>pem</a:t>
            </a:r>
            <a:r>
              <a:rPr lang="en-US" altLang="ja-JP" dirty="0"/>
              <a:t> </a:t>
            </a:r>
            <a:r>
              <a:rPr lang="ja-JP" altLang="en-US" dirty="0"/>
              <a:t>形式がよいが、使用する </a:t>
            </a:r>
            <a:r>
              <a:rPr lang="en-US" altLang="ja-JP" dirty="0"/>
              <a:t>SSH </a:t>
            </a:r>
            <a:r>
              <a:rPr lang="ja-JP" altLang="en-US" dirty="0"/>
              <a:t>クライアントの対応形式に合わせること。</a:t>
            </a:r>
            <a:endParaRPr lang="en-US" altLang="ja-JP" dirty="0"/>
          </a:p>
          <a:p>
            <a:pPr marL="742950" lvl="1" indent="-285750">
              <a:buFont typeface="Arial" panose="020B0604020202020204" pitchFamily="34" charset="0"/>
              <a:buChar char="•"/>
            </a:pPr>
            <a:r>
              <a:rPr lang="ja-JP" altLang="en-US" b="1" u="sng" dirty="0">
                <a:solidFill>
                  <a:srgbClr val="0000FF"/>
                </a:solidFill>
              </a:rPr>
              <a:t>「</a:t>
            </a:r>
            <a:r>
              <a:rPr lang="en-US" altLang="ja-JP" b="1" u="sng" dirty="0">
                <a:solidFill>
                  <a:srgbClr val="0000FF"/>
                </a:solidFill>
              </a:rPr>
              <a:t>Ubuntu 22.04</a:t>
            </a:r>
            <a:r>
              <a:rPr lang="ja-JP" altLang="en-US" b="1" u="sng" dirty="0">
                <a:solidFill>
                  <a:srgbClr val="0000FF"/>
                </a:solidFill>
              </a:rPr>
              <a:t>」</a:t>
            </a:r>
            <a:r>
              <a:rPr lang="en-US" altLang="ja-JP" b="1" u="sng" dirty="0">
                <a:solidFill>
                  <a:srgbClr val="0000FF"/>
                </a:solidFill>
              </a:rPr>
              <a:t> </a:t>
            </a:r>
            <a:r>
              <a:rPr lang="ja-JP" altLang="en-US" b="1" u="sng" dirty="0">
                <a:solidFill>
                  <a:srgbClr val="0000FF"/>
                </a:solidFill>
              </a:rPr>
              <a:t>以降を使用する場合は、キーペアのタイプは必ず 「</a:t>
            </a:r>
            <a:r>
              <a:rPr lang="en-US" altLang="ja-JP" b="1" u="sng" dirty="0">
                <a:solidFill>
                  <a:srgbClr val="0000FF"/>
                </a:solidFill>
              </a:rPr>
              <a:t>ED25519</a:t>
            </a:r>
            <a:r>
              <a:rPr lang="ja-JP" altLang="en-US" b="1" u="sng" dirty="0">
                <a:solidFill>
                  <a:srgbClr val="0000FF"/>
                </a:solidFill>
              </a:rPr>
              <a:t>」とすること。</a:t>
            </a:r>
            <a:r>
              <a:rPr lang="ja-JP" altLang="en-US" dirty="0"/>
              <a:t>「</a:t>
            </a:r>
            <a:r>
              <a:rPr lang="en-US" altLang="ja-JP" dirty="0"/>
              <a:t>RSA</a:t>
            </a:r>
            <a:r>
              <a:rPr lang="ja-JP" altLang="en-US" dirty="0"/>
              <a:t>」は利用できない。</a:t>
            </a:r>
            <a:endParaRPr lang="en-US" altLang="ja-JP" dirty="0"/>
          </a:p>
          <a:p>
            <a:pPr marL="1200150" lvl="2" indent="-285750">
              <a:buFont typeface="Arial" panose="020B0604020202020204" pitchFamily="34" charset="0"/>
              <a:buChar char="•"/>
            </a:pPr>
            <a:r>
              <a:rPr lang="ja-JP" altLang="en-US" b="1" u="sng" dirty="0">
                <a:solidFill>
                  <a:schemeClr val="accent2">
                    <a:lumMod val="75000"/>
                  </a:schemeClr>
                </a:solidFill>
              </a:rPr>
              <a:t>それ以前の</a:t>
            </a:r>
            <a:r>
              <a:rPr lang="en-US" altLang="ja-JP" b="1" u="sng" dirty="0">
                <a:solidFill>
                  <a:schemeClr val="accent2">
                    <a:lumMod val="75000"/>
                  </a:schemeClr>
                </a:solidFill>
              </a:rPr>
              <a:t> Linux </a:t>
            </a:r>
            <a:r>
              <a:rPr lang="ja-JP" altLang="en-US" b="1" u="sng" dirty="0">
                <a:solidFill>
                  <a:schemeClr val="accent2">
                    <a:lumMod val="75000"/>
                  </a:schemeClr>
                </a:solidFill>
              </a:rPr>
              <a:t>では、キーペアのタイプは必ず「</a:t>
            </a:r>
            <a:r>
              <a:rPr lang="en-US" altLang="ja-JP" b="1" u="sng" dirty="0">
                <a:solidFill>
                  <a:schemeClr val="accent2">
                    <a:lumMod val="75000"/>
                  </a:schemeClr>
                </a:solidFill>
              </a:rPr>
              <a:t>RSA</a:t>
            </a:r>
            <a:r>
              <a:rPr lang="ja-JP" altLang="en-US" b="1" u="sng" dirty="0">
                <a:solidFill>
                  <a:schemeClr val="accent2">
                    <a:lumMod val="75000"/>
                  </a:schemeClr>
                </a:solidFill>
              </a:rPr>
              <a:t>」とすること。 </a:t>
            </a:r>
            <a:r>
              <a:rPr lang="ja-JP" altLang="en-US" dirty="0"/>
              <a:t>「</a:t>
            </a:r>
            <a:r>
              <a:rPr lang="en-US" altLang="ja-JP" dirty="0"/>
              <a:t>ED25519</a:t>
            </a:r>
            <a:r>
              <a:rPr lang="ja-JP" altLang="en-US" dirty="0"/>
              <a:t>」 は利用できない場合が多い。</a:t>
            </a:r>
          </a:p>
        </p:txBody>
      </p:sp>
      <p:sp>
        <p:nvSpPr>
          <p:cNvPr id="7" name="正方形/長方形 6"/>
          <p:cNvSpPr/>
          <p:nvPr/>
        </p:nvSpPr>
        <p:spPr>
          <a:xfrm>
            <a:off x="827890" y="3029473"/>
            <a:ext cx="3229279" cy="491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955905"/>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10" name="正方形/長方形 9">
            <a:extLst>
              <a:ext uri="{FF2B5EF4-FFF2-40B4-BE49-F238E27FC236}">
                <a16:creationId xmlns:a16="http://schemas.microsoft.com/office/drawing/2014/main" id="{416A32C1-5C65-4B8C-9296-676604FFD115}"/>
              </a:ext>
            </a:extLst>
          </p:cNvPr>
          <p:cNvSpPr/>
          <p:nvPr/>
        </p:nvSpPr>
        <p:spPr>
          <a:xfrm>
            <a:off x="797153" y="3582724"/>
            <a:ext cx="1047015" cy="491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558113A-AEA6-4135-85C0-D92D04FD809C}"/>
              </a:ext>
            </a:extLst>
          </p:cNvPr>
          <p:cNvSpPr/>
          <p:nvPr/>
        </p:nvSpPr>
        <p:spPr>
          <a:xfrm>
            <a:off x="774101" y="4228183"/>
            <a:ext cx="1062383" cy="28417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349310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09E2C283-EFF1-4620-AECE-ED140100A5AD}"/>
              </a:ext>
            </a:extLst>
          </p:cNvPr>
          <p:cNvPicPr>
            <a:picLocks noChangeAspect="1"/>
          </p:cNvPicPr>
          <p:nvPr/>
        </p:nvPicPr>
        <p:blipFill>
          <a:blip r:embed="rId2"/>
          <a:stretch>
            <a:fillRect/>
          </a:stretch>
        </p:blipFill>
        <p:spPr>
          <a:xfrm>
            <a:off x="1346988" y="1101731"/>
            <a:ext cx="5322754" cy="2148494"/>
          </a:xfrm>
          <a:prstGeom prst="rect">
            <a:avLst/>
          </a:prstGeom>
          <a:ln w="19050">
            <a:solidFill>
              <a:schemeClr val="tx1"/>
            </a:solidFill>
          </a:ln>
        </p:spPr>
      </p:pic>
      <p:sp>
        <p:nvSpPr>
          <p:cNvPr id="7" name="正方形/長方形 6"/>
          <p:cNvSpPr/>
          <p:nvPr/>
        </p:nvSpPr>
        <p:spPr>
          <a:xfrm>
            <a:off x="2742144" y="2175978"/>
            <a:ext cx="2867201" cy="9975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739112" y="2696301"/>
            <a:ext cx="697853" cy="1549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91</a:t>
            </a:fld>
            <a:endParaRPr kumimoji="1" lang="ja-JP" altLang="en-US" dirty="0"/>
          </a:p>
        </p:txBody>
      </p:sp>
      <p:sp>
        <p:nvSpPr>
          <p:cNvPr id="5" name="テキスト ボックス 4"/>
          <p:cNvSpPr txBox="1"/>
          <p:nvPr/>
        </p:nvSpPr>
        <p:spPr>
          <a:xfrm>
            <a:off x="255900" y="136525"/>
            <a:ext cx="10279238"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pPr marL="285750" indent="-285750">
              <a:buFont typeface="Arial" panose="020B0604020202020204" pitchFamily="34" charset="0"/>
              <a:buChar char="•"/>
            </a:pPr>
            <a:r>
              <a:rPr lang="ja-JP" altLang="en-US" dirty="0"/>
              <a:t>「アプリケーションおよび </a:t>
            </a:r>
            <a:r>
              <a:rPr lang="en-US" altLang="ja-JP" dirty="0"/>
              <a:t>OS </a:t>
            </a:r>
            <a:r>
              <a:rPr lang="ja-JP" altLang="en-US" dirty="0"/>
              <a:t>イメージ </a:t>
            </a:r>
            <a:r>
              <a:rPr lang="en-US" altLang="ja-JP" dirty="0"/>
              <a:t>(Amazon </a:t>
            </a:r>
            <a:r>
              <a:rPr lang="ja-JP" altLang="en-US" dirty="0"/>
              <a:t>マシンイメージ</a:t>
            </a:r>
            <a:r>
              <a:rPr lang="en-US" altLang="ja-JP" dirty="0"/>
              <a:t>)</a:t>
            </a:r>
            <a:r>
              <a:rPr lang="ja-JP" altLang="en-US" dirty="0"/>
              <a:t>」の検索ボックスで、</a:t>
            </a:r>
            <a:r>
              <a:rPr lang="en-US" altLang="ja-JP" dirty="0"/>
              <a:t>”Ubuntu” </a:t>
            </a:r>
            <a:r>
              <a:rPr lang="ja-JP" altLang="en-US" dirty="0"/>
              <a:t>と検索する。</a:t>
            </a:r>
            <a:endParaRPr lang="en-US" altLang="ja-JP" dirty="0"/>
          </a:p>
          <a:p>
            <a:pPr marL="285750" indent="-285750">
              <a:buFont typeface="Arial" panose="020B0604020202020204" pitchFamily="34" charset="0"/>
              <a:buChar char="•"/>
            </a:pPr>
            <a:r>
              <a:rPr lang="ja-JP" altLang="en-US" dirty="0"/>
              <a:t>「</a:t>
            </a:r>
            <a:r>
              <a:rPr lang="en-US" altLang="ja-JP" dirty="0"/>
              <a:t>Ubuntu Server 18.04/20.04/22.04 (</a:t>
            </a:r>
            <a:r>
              <a:rPr lang="ja-JP" altLang="en-US" dirty="0"/>
              <a:t>いずれか</a:t>
            </a:r>
            <a:r>
              <a:rPr lang="en-US" altLang="ja-JP" dirty="0"/>
              <a:t>)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255900" y="3358321"/>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「インスタンスタイプ」で「</a:t>
            </a:r>
            <a:r>
              <a:rPr lang="en-US" altLang="ja-JP" dirty="0"/>
              <a:t>t2.medium</a:t>
            </a:r>
            <a:r>
              <a:rPr lang="ja-JP" altLang="en-US" dirty="0"/>
              <a:t>」を選択する。</a:t>
            </a:r>
          </a:p>
        </p:txBody>
      </p:sp>
      <p:pic>
        <p:nvPicPr>
          <p:cNvPr id="14" name="図 13">
            <a:extLst>
              <a:ext uri="{FF2B5EF4-FFF2-40B4-BE49-F238E27FC236}">
                <a16:creationId xmlns:a16="http://schemas.microsoft.com/office/drawing/2014/main" id="{992349E8-D5EE-406E-A0E2-B6C31D6565B9}"/>
              </a:ext>
            </a:extLst>
          </p:cNvPr>
          <p:cNvPicPr>
            <a:picLocks noChangeAspect="1"/>
          </p:cNvPicPr>
          <p:nvPr/>
        </p:nvPicPr>
        <p:blipFill>
          <a:blip r:embed="rId3"/>
          <a:stretch>
            <a:fillRect/>
          </a:stretch>
        </p:blipFill>
        <p:spPr>
          <a:xfrm>
            <a:off x="2547796" y="3870930"/>
            <a:ext cx="3959382" cy="1345353"/>
          </a:xfrm>
          <a:prstGeom prst="rect">
            <a:avLst/>
          </a:prstGeom>
          <a:ln w="19050">
            <a:solidFill>
              <a:schemeClr val="tx1"/>
            </a:solidFill>
          </a:ln>
        </p:spPr>
      </p:pic>
      <p:sp>
        <p:nvSpPr>
          <p:cNvPr id="13" name="正方形/長方形 12"/>
          <p:cNvSpPr/>
          <p:nvPr/>
        </p:nvSpPr>
        <p:spPr>
          <a:xfrm>
            <a:off x="2603297" y="4321621"/>
            <a:ext cx="3857386" cy="82987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0FB5C49E-1565-4A9D-8557-3122A743133E}"/>
              </a:ext>
            </a:extLst>
          </p:cNvPr>
          <p:cNvPicPr>
            <a:picLocks noChangeAspect="1"/>
          </p:cNvPicPr>
          <p:nvPr/>
        </p:nvPicPr>
        <p:blipFill>
          <a:blip r:embed="rId4"/>
          <a:stretch>
            <a:fillRect/>
          </a:stretch>
        </p:blipFill>
        <p:spPr>
          <a:xfrm>
            <a:off x="2603297" y="5678162"/>
            <a:ext cx="4388772" cy="1082794"/>
          </a:xfrm>
          <a:prstGeom prst="rect">
            <a:avLst/>
          </a:prstGeom>
          <a:ln w="19050">
            <a:solidFill>
              <a:schemeClr val="tx1"/>
            </a:solidFill>
          </a:ln>
        </p:spPr>
      </p:pic>
      <p:sp>
        <p:nvSpPr>
          <p:cNvPr id="17" name="テキスト ボックス 16">
            <a:extLst>
              <a:ext uri="{FF2B5EF4-FFF2-40B4-BE49-F238E27FC236}">
                <a16:creationId xmlns:a16="http://schemas.microsoft.com/office/drawing/2014/main" id="{F2AD104A-9912-407C-8BAF-87D2E9C6C87A}"/>
              </a:ext>
            </a:extLst>
          </p:cNvPr>
          <p:cNvSpPr txBox="1"/>
          <p:nvPr/>
        </p:nvSpPr>
        <p:spPr>
          <a:xfrm>
            <a:off x="255900" y="5216283"/>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「キーペア名」は、先ほど作成したキーペアを指定する。</a:t>
            </a:r>
          </a:p>
        </p:txBody>
      </p:sp>
      <p:sp>
        <p:nvSpPr>
          <p:cNvPr id="18" name="正方形/長方形 17">
            <a:extLst>
              <a:ext uri="{FF2B5EF4-FFF2-40B4-BE49-F238E27FC236}">
                <a16:creationId xmlns:a16="http://schemas.microsoft.com/office/drawing/2014/main" id="{07DA43A9-3600-4C82-B3D6-06112E14A12F}"/>
              </a:ext>
            </a:extLst>
          </p:cNvPr>
          <p:cNvSpPr/>
          <p:nvPr/>
        </p:nvSpPr>
        <p:spPr>
          <a:xfrm>
            <a:off x="2618665" y="6347012"/>
            <a:ext cx="3259621" cy="4104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46628582-EB16-498D-90F4-08544ED22A37}"/>
              </a:ext>
            </a:extLst>
          </p:cNvPr>
          <p:cNvPicPr>
            <a:picLocks noChangeAspect="1"/>
          </p:cNvPicPr>
          <p:nvPr/>
        </p:nvPicPr>
        <p:blipFill>
          <a:blip r:embed="rId5"/>
          <a:stretch>
            <a:fillRect/>
          </a:stretch>
        </p:blipFill>
        <p:spPr>
          <a:xfrm>
            <a:off x="6950642" y="4493741"/>
            <a:ext cx="4985458" cy="971024"/>
          </a:xfrm>
          <a:prstGeom prst="rect">
            <a:avLst/>
          </a:prstGeom>
          <a:ln w="19050">
            <a:solidFill>
              <a:schemeClr val="tx1"/>
            </a:solidFill>
          </a:ln>
        </p:spPr>
      </p:pic>
      <p:sp>
        <p:nvSpPr>
          <p:cNvPr id="21" name="テキスト ボックス 20">
            <a:extLst>
              <a:ext uri="{FF2B5EF4-FFF2-40B4-BE49-F238E27FC236}">
                <a16:creationId xmlns:a16="http://schemas.microsoft.com/office/drawing/2014/main" id="{287763C8-F3D5-4F64-A714-22B6E5E73DCB}"/>
              </a:ext>
            </a:extLst>
          </p:cNvPr>
          <p:cNvSpPr txBox="1"/>
          <p:nvPr/>
        </p:nvSpPr>
        <p:spPr>
          <a:xfrm>
            <a:off x="6950642" y="3727653"/>
            <a:ext cx="4759640"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「名前とタグ」には、何かわかりやすい名前を付ける。</a:t>
            </a:r>
            <a:r>
              <a:rPr lang="en-US" altLang="ja-JP" dirty="0"/>
              <a:t>(</a:t>
            </a:r>
            <a:r>
              <a:rPr lang="ja-JP" altLang="en-US" dirty="0"/>
              <a:t>任意</a:t>
            </a:r>
            <a:r>
              <a:rPr lang="en-US" altLang="ja-JP" dirty="0"/>
              <a:t>)</a:t>
            </a:r>
            <a:endParaRPr lang="ja-JP" altLang="en-US" dirty="0"/>
          </a:p>
        </p:txBody>
      </p:sp>
      <p:sp>
        <p:nvSpPr>
          <p:cNvPr id="22" name="正方形/長方形 21">
            <a:extLst>
              <a:ext uri="{FF2B5EF4-FFF2-40B4-BE49-F238E27FC236}">
                <a16:creationId xmlns:a16="http://schemas.microsoft.com/office/drawing/2014/main" id="{11D71F34-4EA2-43B1-83FB-0B6A5A1A5CB4}"/>
              </a:ext>
            </a:extLst>
          </p:cNvPr>
          <p:cNvSpPr/>
          <p:nvPr/>
        </p:nvSpPr>
        <p:spPr>
          <a:xfrm>
            <a:off x="7012635" y="4959013"/>
            <a:ext cx="3681391" cy="4725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9F44941D-CF75-4CBD-B982-3C785BDA2589}"/>
              </a:ext>
            </a:extLst>
          </p:cNvPr>
          <p:cNvSpPr txBox="1"/>
          <p:nvPr/>
        </p:nvSpPr>
        <p:spPr>
          <a:xfrm>
            <a:off x="6950642" y="1147258"/>
            <a:ext cx="4851421" cy="1015663"/>
          </a:xfrm>
          <a:prstGeom prst="rect">
            <a:avLst/>
          </a:prstGeom>
          <a:solidFill>
            <a:srgbClr val="FFFFCC"/>
          </a:solidFill>
        </p:spPr>
        <p:txBody>
          <a:bodyPr wrap="square" rtlCol="0">
            <a:spAutoFit/>
          </a:bodyPr>
          <a:lstStyle/>
          <a:p>
            <a:r>
              <a:rPr kumimoji="1" lang="en-US" altLang="ja-JP" sz="1200" dirty="0"/>
              <a:t>※ </a:t>
            </a:r>
            <a:r>
              <a:rPr lang="en-US" altLang="ja-JP" sz="1200" dirty="0"/>
              <a:t>Ubuntu Server 18.04/20.04/22.04 </a:t>
            </a:r>
            <a:r>
              <a:rPr kumimoji="1" lang="ja-JP" altLang="en-US" sz="1200" dirty="0"/>
              <a:t>のどのバージョンを選択するかは、読者の判断と責任に委ねられる。</a:t>
            </a:r>
            <a:br>
              <a:rPr kumimoji="1" lang="ja-JP" altLang="en-US" sz="1200" dirty="0"/>
            </a:br>
            <a:r>
              <a:rPr kumimoji="1" lang="en-US" altLang="ja-JP" sz="1200" dirty="0"/>
              <a:t>※ Ubuntu 24.04 (2024 </a:t>
            </a:r>
            <a:r>
              <a:rPr kumimoji="1" lang="ja-JP" altLang="en-US" sz="1200" dirty="0"/>
              <a:t>年</a:t>
            </a:r>
            <a:r>
              <a:rPr kumimoji="1" lang="en-US" altLang="ja-JP" sz="1200" dirty="0"/>
              <a:t>) </a:t>
            </a:r>
            <a:r>
              <a:rPr kumimoji="1" lang="ja-JP" altLang="en-US" sz="1200" dirty="0"/>
              <a:t>以降でも基本的に動作するはずである。</a:t>
            </a:r>
            <a:r>
              <a:rPr kumimoji="1" lang="en-US" altLang="ja-JP" sz="1200" dirty="0"/>
              <a:t>(</a:t>
            </a:r>
            <a:r>
              <a:rPr kumimoji="1" lang="ja-JP" altLang="en-US" sz="1200" dirty="0"/>
              <a:t>本ドキュメント作成時ではまだ </a:t>
            </a:r>
            <a:r>
              <a:rPr kumimoji="1" lang="en-US" altLang="ja-JP" sz="1200" dirty="0"/>
              <a:t>Ubuntu 24.04 </a:t>
            </a:r>
            <a:r>
              <a:rPr kumimoji="1" lang="ja-JP" altLang="en-US" sz="1200" dirty="0"/>
              <a:t>はリリースされていないため、動作確認はしていない。</a:t>
            </a:r>
            <a:r>
              <a:rPr kumimoji="1" lang="en-US" altLang="ja-JP" sz="1200" dirty="0"/>
              <a:t>)</a:t>
            </a:r>
          </a:p>
        </p:txBody>
      </p:sp>
    </p:spTree>
    <p:extLst>
      <p:ext uri="{BB962C8B-B14F-4D97-AF65-F5344CB8AC3E}">
        <p14:creationId xmlns:p14="http://schemas.microsoft.com/office/powerpoint/2010/main" val="3817624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3CA32579-0B18-4DB5-8B18-7B05150B7E03}"/>
              </a:ext>
            </a:extLst>
          </p:cNvPr>
          <p:cNvPicPr>
            <a:picLocks noChangeAspect="1"/>
          </p:cNvPicPr>
          <p:nvPr/>
        </p:nvPicPr>
        <p:blipFill>
          <a:blip r:embed="rId2"/>
          <a:stretch>
            <a:fillRect/>
          </a:stretch>
        </p:blipFill>
        <p:spPr>
          <a:xfrm>
            <a:off x="625481" y="5185326"/>
            <a:ext cx="2367603" cy="829593"/>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92</a:t>
            </a:fld>
            <a:endParaRPr kumimoji="1" lang="ja-JP" altLang="en-US" dirty="0"/>
          </a:p>
        </p:txBody>
      </p:sp>
      <p:sp>
        <p:nvSpPr>
          <p:cNvPr id="5" name="テキスト ボックス 4"/>
          <p:cNvSpPr txBox="1"/>
          <p:nvPr/>
        </p:nvSpPr>
        <p:spPr>
          <a:xfrm>
            <a:off x="190540" y="110358"/>
            <a:ext cx="11444412" cy="263149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sz="1400" b="1" dirty="0">
                <a:solidFill>
                  <a:srgbClr val="0000FF"/>
                </a:solidFill>
              </a:rPr>
              <a:t>「ストレージを設定」では、ディスク容量を念のため </a:t>
            </a:r>
            <a:r>
              <a:rPr lang="en-US" altLang="ja-JP" sz="1400" b="1" u="sng" dirty="0">
                <a:solidFill>
                  <a:srgbClr val="0000FF"/>
                </a:solidFill>
              </a:rPr>
              <a:t>60GB </a:t>
            </a:r>
            <a:r>
              <a:rPr lang="ja-JP" altLang="en-US" sz="1400" b="1" u="sng" dirty="0">
                <a:solidFill>
                  <a:srgbClr val="0000FF"/>
                </a:solidFill>
              </a:rPr>
              <a:t>程度に増加する</a:t>
            </a:r>
            <a:r>
              <a:rPr lang="ja-JP" altLang="en-US" sz="1400" b="1" dirty="0">
                <a:solidFill>
                  <a:srgbClr val="0000FF"/>
                </a:solidFill>
              </a:rPr>
              <a:t>。</a:t>
            </a:r>
            <a:br>
              <a:rPr lang="en-US" altLang="ja-JP" sz="1400" b="1" dirty="0">
                <a:solidFill>
                  <a:srgbClr val="0000FF"/>
                </a:solidFill>
              </a:rPr>
            </a:br>
            <a:r>
              <a:rPr lang="en-US" altLang="ja-JP" sz="1100" b="1" dirty="0">
                <a:solidFill>
                  <a:srgbClr val="0000FF"/>
                </a:solidFill>
              </a:rPr>
              <a:t>(</a:t>
            </a:r>
            <a:r>
              <a:rPr lang="ja-JP" altLang="en-US" sz="1100" b="1" dirty="0">
                <a:solidFill>
                  <a:srgbClr val="0000FF"/>
                </a:solidFill>
              </a:rPr>
              <a:t>デフォルトは </a:t>
            </a:r>
            <a:r>
              <a:rPr lang="en-US" altLang="ja-JP" sz="1100" b="1" dirty="0">
                <a:solidFill>
                  <a:srgbClr val="0000FF"/>
                </a:solidFill>
              </a:rPr>
              <a:t>8GB </a:t>
            </a:r>
            <a:r>
              <a:rPr lang="ja-JP" altLang="en-US" sz="1100" b="1" dirty="0">
                <a:solidFill>
                  <a:srgbClr val="0000FF"/>
                </a:solidFill>
              </a:rPr>
              <a:t>であるが、これでは </a:t>
            </a:r>
            <a:r>
              <a:rPr lang="en-US" altLang="ja-JP" sz="1100" b="1" dirty="0">
                <a:solidFill>
                  <a:srgbClr val="0000FF"/>
                </a:solidFill>
              </a:rPr>
              <a:t>Swap </a:t>
            </a:r>
            <a:r>
              <a:rPr lang="ja-JP" altLang="en-US" sz="1100" b="1" dirty="0">
                <a:solidFill>
                  <a:srgbClr val="0000FF"/>
                </a:solidFill>
              </a:rPr>
              <a:t>を作成すると不足する。また、各種ログが溜まってきたときに、ディスク容量が不足するおそれがある。</a:t>
            </a:r>
            <a:r>
              <a:rPr lang="en-US" altLang="ja-JP" sz="1100" b="1" dirty="0">
                <a:solidFill>
                  <a:srgbClr val="0000FF"/>
                </a:solidFill>
              </a:rPr>
              <a:t>)</a:t>
            </a:r>
            <a:r>
              <a:rPr lang="en-US" altLang="ja-JP" sz="1100" dirty="0"/>
              <a:t> </a:t>
            </a:r>
            <a:endParaRPr lang="en-US" altLang="ja-JP" sz="1400" dirty="0"/>
          </a:p>
          <a:p>
            <a:pPr marL="285750" indent="-285750">
              <a:buFont typeface="Arial" panose="020B0604020202020204" pitchFamily="34" charset="0"/>
              <a:buChar char="•"/>
            </a:pPr>
            <a:r>
              <a:rPr lang="ja-JP" altLang="en-US" sz="1400" b="1" dirty="0">
                <a:solidFill>
                  <a:srgbClr val="FF0000"/>
                </a:solidFill>
              </a:rPr>
              <a:t>これが肝心。</a:t>
            </a:r>
            <a:r>
              <a:rPr lang="ja-JP" altLang="en-US" sz="1400" b="1" u="sng" dirty="0">
                <a:solidFill>
                  <a:srgbClr val="0000FF"/>
                </a:solidFill>
              </a:rPr>
              <a:t>「</a:t>
            </a:r>
            <a:r>
              <a:rPr lang="en-US" altLang="ja-JP" sz="1400" b="1" u="sng" dirty="0">
                <a:solidFill>
                  <a:srgbClr val="0000FF"/>
                </a:solidFill>
              </a:rPr>
              <a:t>Network Settings (</a:t>
            </a:r>
            <a:r>
              <a:rPr lang="ja-JP" altLang="en-US" sz="1400" b="1" u="sng" dirty="0">
                <a:solidFill>
                  <a:srgbClr val="0000FF"/>
                </a:solidFill>
              </a:rPr>
              <a:t>ネットワーク設定</a:t>
            </a:r>
            <a:r>
              <a:rPr lang="en-US" altLang="ja-JP" sz="1400" b="1" u="sng" dirty="0">
                <a:solidFill>
                  <a:srgbClr val="0000FF"/>
                </a:solidFill>
              </a:rPr>
              <a:t>)</a:t>
            </a:r>
            <a:r>
              <a:rPr lang="ja-JP" altLang="en-US" sz="1400" b="1" u="sng" dirty="0">
                <a:solidFill>
                  <a:srgbClr val="0000FF"/>
                </a:solidFill>
              </a:rPr>
              <a:t>」で、新しいセキュリティグループを作成する。ルールは、「編集」をクリックして独自に定義する。以下のようにする。</a:t>
            </a:r>
          </a:p>
          <a:p>
            <a:pPr lvl="1"/>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pPr lvl="1"/>
            <a:r>
              <a:rPr lang="ja-JP" altLang="en-US" sz="1400" dirty="0"/>
              <a:t>・ </a:t>
            </a:r>
            <a:r>
              <a:rPr lang="en-US" altLang="ja-JP" sz="1400" b="1" dirty="0">
                <a:solidFill>
                  <a:srgbClr val="0000FF"/>
                </a:solidFill>
              </a:rPr>
              <a:t>HTTPS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pPr lvl="1"/>
            <a:r>
              <a:rPr lang="ja-JP" altLang="en-US" sz="1400" dirty="0"/>
              <a:t>・ </a:t>
            </a:r>
            <a:r>
              <a:rPr lang="en-US" altLang="ja-JP" sz="1400" b="1" dirty="0">
                <a:solidFill>
                  <a:srgbClr val="0000FF"/>
                </a:solidFill>
              </a:rPr>
              <a:t>MS SQL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任意の場所から接続できるようにする。構築中は手元の </a:t>
            </a:r>
            <a:r>
              <a:rPr lang="en-US" altLang="ja-JP" sz="1400" dirty="0"/>
              <a:t>Windows </a:t>
            </a:r>
            <a:r>
              <a:rPr lang="ja-JP" altLang="en-US" sz="1400" dirty="0"/>
              <a:t>マシンから接続して管理するため、一時的に許可したほうがよい。後で制限するとよい。</a:t>
            </a:r>
            <a:endParaRPr lang="en-US" altLang="ja-JP" sz="1400" dirty="0"/>
          </a:p>
          <a:p>
            <a:pPr lvl="1"/>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a:solidFill>
                  <a:srgbClr val="0000FF"/>
                </a:solidFill>
              </a:rPr>
              <a:t>88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中継ゲートウェイからコントローラへの通信用である。ひとまず、任意の場所から接続できるようにする。</a:t>
            </a:r>
            <a:endParaRPr lang="en-US" altLang="ja-JP" sz="1400" dirty="0"/>
          </a:p>
          <a:p>
            <a:pPr lvl="1"/>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a:solidFill>
                  <a:srgbClr val="0000FF"/>
                </a:solidFill>
              </a:rPr>
              <a:t>8443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コントローラ管理画面へのアクセス用である。ひとまず、任意の場所から接続できるようにする。</a:t>
            </a:r>
          </a:p>
          <a:p>
            <a:pPr lvl="1"/>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 </a:t>
            </a:r>
            <a:r>
              <a:rPr lang="en-US" altLang="ja-JP" sz="1400" dirty="0"/>
              <a:t>ping </a:t>
            </a:r>
            <a:r>
              <a:rPr lang="ja-JP" altLang="en-US" sz="1400" dirty="0"/>
              <a:t>が打てるようにする。</a:t>
            </a:r>
            <a:endParaRPr lang="en-US" altLang="ja-JP" sz="1400" dirty="0"/>
          </a:p>
          <a:p>
            <a:pPr marL="285750" indent="-285750">
              <a:buFont typeface="Arial" panose="020B0604020202020204" pitchFamily="34" charset="0"/>
              <a:buChar char="•"/>
            </a:pPr>
            <a:r>
              <a:rPr lang="ja-JP" altLang="en-US" sz="1400" b="1" dirty="0">
                <a:solidFill>
                  <a:srgbClr val="FF0000"/>
                </a:solidFill>
              </a:rPr>
              <a:t>これが肝心。</a:t>
            </a:r>
            <a:r>
              <a:rPr lang="ja-JP" altLang="en-US" sz="1400" b="1" u="sng" dirty="0">
                <a:solidFill>
                  <a:srgbClr val="0000FF"/>
                </a:solidFill>
              </a:rPr>
              <a:t>「パブリック </a:t>
            </a:r>
            <a:r>
              <a:rPr lang="en-US" altLang="ja-JP" sz="1400" b="1" u="sng" dirty="0">
                <a:solidFill>
                  <a:srgbClr val="0000FF"/>
                </a:solidFill>
              </a:rPr>
              <a:t>IP </a:t>
            </a:r>
            <a:r>
              <a:rPr lang="ja-JP" altLang="en-US" sz="1400" b="1" u="sng" dirty="0">
                <a:solidFill>
                  <a:srgbClr val="0000FF"/>
                </a:solidFill>
              </a:rPr>
              <a:t>の自動割り当て」を必ず「有効」にする。</a:t>
            </a:r>
            <a:endParaRPr lang="ja-JP" altLang="en-US" sz="1400" dirty="0"/>
          </a:p>
        </p:txBody>
      </p:sp>
      <p:pic>
        <p:nvPicPr>
          <p:cNvPr id="9" name="図 8">
            <a:extLst>
              <a:ext uri="{FF2B5EF4-FFF2-40B4-BE49-F238E27FC236}">
                <a16:creationId xmlns:a16="http://schemas.microsoft.com/office/drawing/2014/main" id="{4636D50F-7C41-45FD-B97D-E3477004A084}"/>
              </a:ext>
            </a:extLst>
          </p:cNvPr>
          <p:cNvPicPr>
            <a:picLocks noChangeAspect="1"/>
          </p:cNvPicPr>
          <p:nvPr/>
        </p:nvPicPr>
        <p:blipFill>
          <a:blip r:embed="rId3"/>
          <a:stretch>
            <a:fillRect/>
          </a:stretch>
        </p:blipFill>
        <p:spPr>
          <a:xfrm>
            <a:off x="638309" y="2967638"/>
            <a:ext cx="5099847" cy="805239"/>
          </a:xfrm>
          <a:prstGeom prst="rect">
            <a:avLst/>
          </a:prstGeom>
          <a:ln>
            <a:solidFill>
              <a:schemeClr val="tx1"/>
            </a:solidFill>
          </a:ln>
        </p:spPr>
      </p:pic>
      <p:sp>
        <p:nvSpPr>
          <p:cNvPr id="11" name="正方形/長方形 10">
            <a:extLst>
              <a:ext uri="{FF2B5EF4-FFF2-40B4-BE49-F238E27FC236}">
                <a16:creationId xmlns:a16="http://schemas.microsoft.com/office/drawing/2014/main" id="{9AB4CBE7-D0E5-49C6-B513-495B458DC1FA}"/>
              </a:ext>
            </a:extLst>
          </p:cNvPr>
          <p:cNvSpPr/>
          <p:nvPr/>
        </p:nvSpPr>
        <p:spPr>
          <a:xfrm>
            <a:off x="851221" y="3408193"/>
            <a:ext cx="776087" cy="3012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7CE126CA-900F-4354-8CBC-F8786841ED9B}"/>
              </a:ext>
            </a:extLst>
          </p:cNvPr>
          <p:cNvPicPr>
            <a:picLocks noChangeAspect="1"/>
          </p:cNvPicPr>
          <p:nvPr/>
        </p:nvPicPr>
        <p:blipFill>
          <a:blip r:embed="rId4"/>
          <a:stretch>
            <a:fillRect/>
          </a:stretch>
        </p:blipFill>
        <p:spPr>
          <a:xfrm>
            <a:off x="4630924" y="3434529"/>
            <a:ext cx="5776673" cy="1653902"/>
          </a:xfrm>
          <a:prstGeom prst="rect">
            <a:avLst/>
          </a:prstGeom>
          <a:ln>
            <a:solidFill>
              <a:schemeClr val="tx1"/>
            </a:solidFill>
          </a:ln>
        </p:spPr>
      </p:pic>
      <p:sp>
        <p:nvSpPr>
          <p:cNvPr id="13" name="正方形/長方形 12">
            <a:extLst>
              <a:ext uri="{FF2B5EF4-FFF2-40B4-BE49-F238E27FC236}">
                <a16:creationId xmlns:a16="http://schemas.microsoft.com/office/drawing/2014/main" id="{D2F30E03-755E-4F0C-99B1-9A466B0F6884}"/>
              </a:ext>
            </a:extLst>
          </p:cNvPr>
          <p:cNvSpPr/>
          <p:nvPr/>
        </p:nvSpPr>
        <p:spPr>
          <a:xfrm>
            <a:off x="4708606" y="3471278"/>
            <a:ext cx="4641156"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ABE3EEEF-7264-413E-BCD5-6E4D2BD3E281}"/>
              </a:ext>
            </a:extLst>
          </p:cNvPr>
          <p:cNvSpPr/>
          <p:nvPr/>
        </p:nvSpPr>
        <p:spPr>
          <a:xfrm>
            <a:off x="4677869" y="4009160"/>
            <a:ext cx="2266790" cy="99892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2B7E64E5-DB46-463D-8597-194A1AC2B9D9}"/>
              </a:ext>
            </a:extLst>
          </p:cNvPr>
          <p:cNvPicPr>
            <a:picLocks noChangeAspect="1"/>
          </p:cNvPicPr>
          <p:nvPr/>
        </p:nvPicPr>
        <p:blipFill>
          <a:blip r:embed="rId5"/>
          <a:stretch>
            <a:fillRect/>
          </a:stretch>
        </p:blipFill>
        <p:spPr>
          <a:xfrm>
            <a:off x="6061395" y="2865232"/>
            <a:ext cx="5103849" cy="502348"/>
          </a:xfrm>
          <a:prstGeom prst="rect">
            <a:avLst/>
          </a:prstGeom>
          <a:ln>
            <a:solidFill>
              <a:schemeClr val="tx1"/>
            </a:solidFill>
          </a:ln>
        </p:spPr>
      </p:pic>
      <p:sp>
        <p:nvSpPr>
          <p:cNvPr id="16" name="正方形/長方形 15">
            <a:extLst>
              <a:ext uri="{FF2B5EF4-FFF2-40B4-BE49-F238E27FC236}">
                <a16:creationId xmlns:a16="http://schemas.microsoft.com/office/drawing/2014/main" id="{3EC4F329-B623-41DE-BE2C-DBA291AAB4BA}"/>
              </a:ext>
            </a:extLst>
          </p:cNvPr>
          <p:cNvSpPr/>
          <p:nvPr/>
        </p:nvSpPr>
        <p:spPr>
          <a:xfrm>
            <a:off x="10379422" y="2948764"/>
            <a:ext cx="776088" cy="2458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F466B4B6-E075-4CF1-B639-90AB98A533AE}"/>
              </a:ext>
            </a:extLst>
          </p:cNvPr>
          <p:cNvPicPr>
            <a:picLocks noChangeAspect="1"/>
          </p:cNvPicPr>
          <p:nvPr/>
        </p:nvPicPr>
        <p:blipFill>
          <a:blip r:embed="rId6"/>
          <a:stretch>
            <a:fillRect/>
          </a:stretch>
        </p:blipFill>
        <p:spPr>
          <a:xfrm>
            <a:off x="444514" y="4090008"/>
            <a:ext cx="4125780" cy="534690"/>
          </a:xfrm>
          <a:prstGeom prst="rect">
            <a:avLst/>
          </a:prstGeom>
          <a:ln>
            <a:solidFill>
              <a:schemeClr val="tx1"/>
            </a:solidFill>
          </a:ln>
        </p:spPr>
      </p:pic>
      <p:sp>
        <p:nvSpPr>
          <p:cNvPr id="18" name="正方形/長方形 17">
            <a:extLst>
              <a:ext uri="{FF2B5EF4-FFF2-40B4-BE49-F238E27FC236}">
                <a16:creationId xmlns:a16="http://schemas.microsoft.com/office/drawing/2014/main" id="{0155C269-5E19-4F57-B3FF-896171EC9B62}"/>
              </a:ext>
            </a:extLst>
          </p:cNvPr>
          <p:cNvSpPr/>
          <p:nvPr/>
        </p:nvSpPr>
        <p:spPr>
          <a:xfrm>
            <a:off x="459335" y="4124421"/>
            <a:ext cx="4041801"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02307989-42AC-4EE9-B788-7318AAF0D6CF}"/>
              </a:ext>
            </a:extLst>
          </p:cNvPr>
          <p:cNvPicPr>
            <a:picLocks noChangeAspect="1"/>
          </p:cNvPicPr>
          <p:nvPr/>
        </p:nvPicPr>
        <p:blipFill>
          <a:blip r:embed="rId7"/>
          <a:stretch>
            <a:fillRect/>
          </a:stretch>
        </p:blipFill>
        <p:spPr>
          <a:xfrm>
            <a:off x="3693907" y="5196061"/>
            <a:ext cx="2725885" cy="889072"/>
          </a:xfrm>
          <a:prstGeom prst="rect">
            <a:avLst/>
          </a:prstGeom>
          <a:ln>
            <a:solidFill>
              <a:schemeClr val="tx1"/>
            </a:solidFill>
          </a:ln>
        </p:spPr>
      </p:pic>
      <p:pic>
        <p:nvPicPr>
          <p:cNvPr id="22" name="図 21">
            <a:extLst>
              <a:ext uri="{FF2B5EF4-FFF2-40B4-BE49-F238E27FC236}">
                <a16:creationId xmlns:a16="http://schemas.microsoft.com/office/drawing/2014/main" id="{7099B69A-2BBB-4A73-90AC-18DEBC732634}"/>
              </a:ext>
            </a:extLst>
          </p:cNvPr>
          <p:cNvPicPr>
            <a:picLocks noChangeAspect="1"/>
          </p:cNvPicPr>
          <p:nvPr/>
        </p:nvPicPr>
        <p:blipFill>
          <a:blip r:embed="rId8"/>
          <a:stretch>
            <a:fillRect/>
          </a:stretch>
        </p:blipFill>
        <p:spPr>
          <a:xfrm>
            <a:off x="6623876" y="5156458"/>
            <a:ext cx="2725886" cy="923798"/>
          </a:xfrm>
          <a:prstGeom prst="rect">
            <a:avLst/>
          </a:prstGeom>
          <a:ln>
            <a:solidFill>
              <a:schemeClr val="tx1"/>
            </a:solidFill>
          </a:ln>
        </p:spPr>
      </p:pic>
      <p:pic>
        <p:nvPicPr>
          <p:cNvPr id="24" name="図 23">
            <a:extLst>
              <a:ext uri="{FF2B5EF4-FFF2-40B4-BE49-F238E27FC236}">
                <a16:creationId xmlns:a16="http://schemas.microsoft.com/office/drawing/2014/main" id="{14B345D7-86BD-4951-BC50-7F0DDD8BB093}"/>
              </a:ext>
            </a:extLst>
          </p:cNvPr>
          <p:cNvPicPr>
            <a:picLocks noChangeAspect="1"/>
          </p:cNvPicPr>
          <p:nvPr/>
        </p:nvPicPr>
        <p:blipFill>
          <a:blip r:embed="rId9"/>
          <a:stretch>
            <a:fillRect/>
          </a:stretch>
        </p:blipFill>
        <p:spPr>
          <a:xfrm>
            <a:off x="941107" y="5717036"/>
            <a:ext cx="2827459" cy="959650"/>
          </a:xfrm>
          <a:prstGeom prst="rect">
            <a:avLst/>
          </a:prstGeom>
          <a:ln>
            <a:solidFill>
              <a:schemeClr val="tx1"/>
            </a:solidFill>
          </a:ln>
        </p:spPr>
      </p:pic>
      <p:pic>
        <p:nvPicPr>
          <p:cNvPr id="26" name="図 25">
            <a:extLst>
              <a:ext uri="{FF2B5EF4-FFF2-40B4-BE49-F238E27FC236}">
                <a16:creationId xmlns:a16="http://schemas.microsoft.com/office/drawing/2014/main" id="{7B07B640-99F3-4F6E-B891-50DAF081AE4D}"/>
              </a:ext>
            </a:extLst>
          </p:cNvPr>
          <p:cNvPicPr>
            <a:picLocks noChangeAspect="1"/>
          </p:cNvPicPr>
          <p:nvPr/>
        </p:nvPicPr>
        <p:blipFill>
          <a:blip r:embed="rId10"/>
          <a:stretch>
            <a:fillRect/>
          </a:stretch>
        </p:blipFill>
        <p:spPr>
          <a:xfrm>
            <a:off x="3940071" y="5866242"/>
            <a:ext cx="2872718" cy="889738"/>
          </a:xfrm>
          <a:prstGeom prst="rect">
            <a:avLst/>
          </a:prstGeom>
          <a:ln>
            <a:solidFill>
              <a:schemeClr val="tx1"/>
            </a:solidFill>
          </a:ln>
        </p:spPr>
      </p:pic>
      <p:pic>
        <p:nvPicPr>
          <p:cNvPr id="28" name="図 27">
            <a:extLst>
              <a:ext uri="{FF2B5EF4-FFF2-40B4-BE49-F238E27FC236}">
                <a16:creationId xmlns:a16="http://schemas.microsoft.com/office/drawing/2014/main" id="{8D939F2D-B053-4CC9-9937-B7C144C19464}"/>
              </a:ext>
            </a:extLst>
          </p:cNvPr>
          <p:cNvPicPr>
            <a:picLocks noChangeAspect="1"/>
          </p:cNvPicPr>
          <p:nvPr/>
        </p:nvPicPr>
        <p:blipFill>
          <a:blip r:embed="rId11"/>
          <a:stretch>
            <a:fillRect/>
          </a:stretch>
        </p:blipFill>
        <p:spPr>
          <a:xfrm>
            <a:off x="6984854" y="5805259"/>
            <a:ext cx="2872719" cy="916216"/>
          </a:xfrm>
          <a:prstGeom prst="rect">
            <a:avLst/>
          </a:prstGeom>
          <a:ln>
            <a:solidFill>
              <a:schemeClr val="tx1"/>
            </a:solidFill>
          </a:ln>
        </p:spPr>
      </p:pic>
      <p:sp>
        <p:nvSpPr>
          <p:cNvPr id="29" name="正方形/長方形 28">
            <a:extLst>
              <a:ext uri="{FF2B5EF4-FFF2-40B4-BE49-F238E27FC236}">
                <a16:creationId xmlns:a16="http://schemas.microsoft.com/office/drawing/2014/main" id="{75F30747-06A1-4ACA-93ED-65AFAD2EBD33}"/>
              </a:ext>
            </a:extLst>
          </p:cNvPr>
          <p:cNvSpPr/>
          <p:nvPr/>
        </p:nvSpPr>
        <p:spPr>
          <a:xfrm>
            <a:off x="326474" y="5101344"/>
            <a:ext cx="9724111" cy="169804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219182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「インスタンスを起動」で、いよいよ、「起動」をクリックする。</a:t>
            </a:r>
          </a:p>
        </p:txBody>
      </p:sp>
      <p:sp>
        <p:nvSpPr>
          <p:cNvPr id="11" name="テキスト ボックス 10"/>
          <p:cNvSpPr txBox="1"/>
          <p:nvPr/>
        </p:nvSpPr>
        <p:spPr>
          <a:xfrm>
            <a:off x="261796" y="3105834"/>
            <a:ext cx="11335124"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kumimoji="1" lang="ja-JP" altLang="en-US" dirty="0"/>
              <a:t>コンソールの「</a:t>
            </a:r>
            <a:r>
              <a:rPr lang="en-US" altLang="ja-JP" dirty="0"/>
              <a:t>EC2</a:t>
            </a:r>
            <a:r>
              <a:rPr lang="ja-JP" altLang="en-US" dirty="0"/>
              <a:t>」の「インスタンス」で、起動したインスタンスが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pPr marL="285750" indent="-285750">
              <a:buFont typeface="Arial" panose="020B0604020202020204" pitchFamily="34" charset="0"/>
              <a:buChar char="•"/>
            </a:pPr>
            <a:r>
              <a:rPr lang="ja-JP" altLang="en-US" dirty="0"/>
              <a:t>数分間で完了するはずである。</a:t>
            </a:r>
          </a:p>
        </p:txBody>
      </p:sp>
      <p:pic>
        <p:nvPicPr>
          <p:cNvPr id="12" name="図 11"/>
          <p:cNvPicPr>
            <a:picLocks noChangeAspect="1"/>
          </p:cNvPicPr>
          <p:nvPr/>
        </p:nvPicPr>
        <p:blipFill>
          <a:blip r:embed="rId2"/>
          <a:stretch>
            <a:fillRect/>
          </a:stretch>
        </p:blipFill>
        <p:spPr>
          <a:xfrm>
            <a:off x="1208547" y="3841481"/>
            <a:ext cx="9667875" cy="762000"/>
          </a:xfrm>
          <a:prstGeom prst="rect">
            <a:avLst/>
          </a:prstGeom>
        </p:spPr>
      </p:pic>
      <p:sp>
        <p:nvSpPr>
          <p:cNvPr id="13" name="正方形/長方形 12"/>
          <p:cNvSpPr/>
          <p:nvPr/>
        </p:nvSpPr>
        <p:spPr>
          <a:xfrm>
            <a:off x="4849561" y="4267457"/>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875AB9D6-29B8-477A-B0C3-8C84316B0A40}"/>
              </a:ext>
            </a:extLst>
          </p:cNvPr>
          <p:cNvPicPr>
            <a:picLocks noChangeAspect="1"/>
          </p:cNvPicPr>
          <p:nvPr/>
        </p:nvPicPr>
        <p:blipFill>
          <a:blip r:embed="rId3"/>
          <a:stretch>
            <a:fillRect/>
          </a:stretch>
        </p:blipFill>
        <p:spPr>
          <a:xfrm>
            <a:off x="958166" y="1525333"/>
            <a:ext cx="3552825" cy="790575"/>
          </a:xfrm>
          <a:prstGeom prst="rect">
            <a:avLst/>
          </a:prstGeom>
        </p:spPr>
      </p:pic>
      <p:sp>
        <p:nvSpPr>
          <p:cNvPr id="7" name="正方形/長方形 6"/>
          <p:cNvSpPr/>
          <p:nvPr/>
        </p:nvSpPr>
        <p:spPr>
          <a:xfrm>
            <a:off x="2504265" y="1669317"/>
            <a:ext cx="1875634" cy="48974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13274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つ、新規に割当てを受ける。</a:t>
            </a:r>
            <a:endParaRPr lang="en-US" altLang="ja-JP" dirty="0"/>
          </a:p>
          <a:p>
            <a:pPr marL="285750" indent="-285750">
              <a:buFont typeface="Arial" panose="020B0604020202020204" pitchFamily="34" charset="0"/>
              <a:buChar char="•"/>
            </a:pPr>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上記で割当てられた静的パブリック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アドレスの関連付け」をクリックし、先ほど作成した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9599829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割当てられた </a:t>
            </a:r>
            <a:r>
              <a:rPr kumimoji="1" lang="en-US" altLang="ja-JP" dirty="0"/>
              <a:t>Elastic IP </a:t>
            </a:r>
            <a:r>
              <a:rPr kumimoji="1" lang="ja-JP" altLang="en-US" dirty="0"/>
              <a:t>アドレス宛に </a:t>
            </a:r>
            <a:r>
              <a:rPr kumimoji="1" lang="en-US" altLang="ja-JP" dirty="0"/>
              <a:t>ping </a:t>
            </a:r>
            <a:r>
              <a:rPr kumimoji="1" lang="ja-JP" altLang="en-US" dirty="0"/>
              <a:t>を打ってみて、応答があるかどうか確認する。</a:t>
            </a:r>
            <a:endParaRPr lang="en-US" altLang="ja-JP" dirty="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a:solidFill>
                  <a:srgbClr val="FF0000"/>
                </a:solidFill>
              </a:rPr>
              <a:t>※ IP</a:t>
            </a:r>
            <a:r>
              <a:rPr kumimoji="1" lang="ja-JP" altLang="en-US" sz="1400" dirty="0">
                <a:solidFill>
                  <a:srgbClr val="FF0000"/>
                </a:solidFill>
              </a:rPr>
              <a:t> アドレスは、サンプルである。</a:t>
            </a:r>
            <a:endParaRPr kumimoji="1" lang="en-US" altLang="ja-JP" sz="1400" dirty="0">
              <a:solidFill>
                <a:srgbClr val="FF0000"/>
              </a:solidFill>
            </a:endParaRPr>
          </a:p>
          <a:p>
            <a:r>
              <a:rPr kumimoji="1" lang="ja-JP" altLang="en-US" sz="1400" dirty="0">
                <a:solidFill>
                  <a:srgbClr val="FF0000"/>
                </a:solidFill>
              </a:rPr>
              <a:t>実際の構築中の </a:t>
            </a:r>
            <a:r>
              <a:rPr kumimoji="1" lang="en-US" altLang="ja-JP" sz="1400" dirty="0">
                <a:solidFill>
                  <a:srgbClr val="FF0000"/>
                </a:solidFill>
              </a:rPr>
              <a:t>IP </a:t>
            </a:r>
            <a:r>
              <a:rPr kumimoji="1" lang="ja-JP" altLang="en-US" sz="1400" dirty="0">
                <a:solidFill>
                  <a:srgbClr val="FF0000"/>
                </a:solidFill>
              </a:rPr>
              <a:t>アドレスに置換すること。</a:t>
            </a: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a:t>で、この </a:t>
            </a:r>
            <a:r>
              <a:rPr lang="en-US" altLang="ja-JP" dirty="0"/>
              <a:t>IP </a:t>
            </a:r>
            <a:r>
              <a:rPr lang="ja-JP" altLang="en-US" dirty="0"/>
              <a:t>アドレス宛に </a:t>
            </a:r>
            <a:r>
              <a:rPr lang="en-US" altLang="ja-JP" dirty="0"/>
              <a:t>SSH </a:t>
            </a:r>
            <a:r>
              <a:rPr lang="ja-JP" altLang="en-US" dirty="0"/>
              <a:t>接続を行なう。</a:t>
            </a:r>
            <a:endParaRPr lang="en-US" altLang="ja-JP" dirty="0"/>
          </a:p>
          <a:p>
            <a:r>
              <a:rPr lang="en-US" altLang="ja-JP" dirty="0"/>
              <a:t>SSH </a:t>
            </a:r>
            <a:r>
              <a:rPr lang="ja-JP" altLang="en-US" dirty="0"/>
              <a:t>のユーザー </a:t>
            </a:r>
            <a:r>
              <a:rPr lang="en-US" altLang="ja-JP" dirty="0"/>
              <a:t>ID: </a:t>
            </a:r>
            <a:r>
              <a:rPr lang="en-US" altLang="ja-JP" dirty="0" err="1"/>
              <a:t>ubuntu</a:t>
            </a:r>
            <a:endParaRPr lang="en-US" altLang="ja-JP" dirty="0"/>
          </a:p>
          <a:p>
            <a:r>
              <a:rPr lang="en-US" altLang="ja-JP" dirty="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endParaRPr lang="en-US" altLang="ja-JP" dirty="0"/>
          </a:p>
          <a:p>
            <a:r>
              <a:rPr lang="en-US" altLang="ja-JP" dirty="0" err="1"/>
              <a:t>ubuntu</a:t>
            </a:r>
            <a:r>
              <a:rPr lang="en-US" altLang="ja-JP" dirty="0"/>
              <a:t> </a:t>
            </a:r>
            <a:r>
              <a:rPr lang="ja-JP" altLang="en-US" dirty="0"/>
              <a:t>というユーザーでログインできるはずである。</a:t>
            </a:r>
            <a:r>
              <a:rPr lang="en-US" altLang="ja-JP" dirty="0"/>
              <a:t>(</a:t>
            </a:r>
            <a:r>
              <a:rPr lang="ja-JP" altLang="en-US" dirty="0"/>
              <a:t>初回サーバー起動後は、ログインできるまで数分かかることがある。</a:t>
            </a:r>
            <a:r>
              <a:rPr lang="en-US" altLang="ja-JP" dirty="0"/>
              <a:t>)</a:t>
            </a:r>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34714263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96</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以下のコマンドを実行し、タイムゾーンを </a:t>
            </a:r>
            <a:r>
              <a:rPr kumimoji="1" lang="en-US" altLang="ja-JP" dirty="0"/>
              <a:t>JST (</a:t>
            </a:r>
            <a:r>
              <a:rPr kumimoji="1" lang="ja-JP" altLang="en-US" dirty="0"/>
              <a:t>日本標準時</a:t>
            </a:r>
            <a:r>
              <a:rPr kumimoji="1" lang="en-US" altLang="ja-JP" dirty="0"/>
              <a:t>) </a:t>
            </a:r>
            <a:r>
              <a:rPr kumimoji="1" lang="ja-JP" altLang="en-US" dirty="0"/>
              <a:t>に変更する。</a:t>
            </a:r>
            <a:endParaRPr lang="en-US" altLang="ja-JP" dirty="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lang="en-US" altLang="ja-JP" dirty="0"/>
              <a:t>EC2 </a:t>
            </a:r>
            <a:r>
              <a:rPr lang="ja-JP" altLang="en-US" dirty="0"/>
              <a:t>の </a:t>
            </a:r>
            <a:r>
              <a:rPr lang="en-US" altLang="ja-JP" dirty="0"/>
              <a:t>Linux </a:t>
            </a:r>
            <a:r>
              <a:rPr lang="ja-JP" altLang="en-US" dirty="0"/>
              <a:t>イメージは、デフォルトで </a:t>
            </a:r>
            <a:r>
              <a:rPr lang="en-US" altLang="ja-JP" dirty="0"/>
              <a:t>Swap </a:t>
            </a:r>
            <a:r>
              <a:rPr lang="ja-JP" altLang="en-US" dirty="0"/>
              <a:t>が存在しない。この場合、</a:t>
            </a:r>
            <a:r>
              <a:rPr lang="en-US" altLang="ja-JP" dirty="0"/>
              <a:t>RAM </a:t>
            </a:r>
            <a:r>
              <a:rPr lang="ja-JP" altLang="en-US" dirty="0"/>
              <a:t>不足が発生すると直ちにプログラムが終了してしまう恐れがある。そこで、必ず、以下の方法で </a:t>
            </a:r>
            <a:r>
              <a:rPr lang="en-US" altLang="ja-JP" dirty="0"/>
              <a:t>Swap </a:t>
            </a:r>
            <a:r>
              <a:rPr lang="ja-JP" altLang="en-US" dirty="0"/>
              <a:t>をディスク上に作成する。</a:t>
            </a:r>
            <a:endParaRPr lang="en-US" altLang="ja-JP" dirty="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a:t>以下のコマンドを実行し、タイムゾーンが </a:t>
            </a:r>
            <a:r>
              <a:rPr kumimoji="1" lang="en-US" altLang="ja-JP" dirty="0"/>
              <a:t>JST (</a:t>
            </a:r>
            <a:r>
              <a:rPr kumimoji="1" lang="ja-JP" altLang="en-US" dirty="0"/>
              <a:t>日本標準時</a:t>
            </a:r>
            <a:r>
              <a:rPr kumimoji="1" lang="en-US" altLang="ja-JP" dirty="0"/>
              <a:t>) </a:t>
            </a:r>
            <a:r>
              <a:rPr kumimoji="1" lang="ja-JP" altLang="en-US" dirty="0"/>
              <a:t>に変更されたことを確認する。</a:t>
            </a:r>
            <a:endParaRPr lang="en-US" altLang="ja-JP" dirty="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a:t>まず、以下のコマンドを実行し、</a:t>
            </a:r>
            <a:r>
              <a:rPr lang="en-US" altLang="ja-JP" dirty="0"/>
              <a:t>Swap</a:t>
            </a:r>
            <a:r>
              <a:rPr kumimoji="1" lang="en-US" altLang="ja-JP" dirty="0"/>
              <a:t> </a:t>
            </a:r>
            <a:r>
              <a:rPr kumimoji="1" lang="ja-JP" altLang="en-US" dirty="0"/>
              <a:t>が存在するかどうか確認する。</a:t>
            </a:r>
            <a:endParaRPr lang="en-US" altLang="ja-JP" dirty="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a:t>AWS </a:t>
            </a:r>
            <a:r>
              <a:rPr kumimoji="1" lang="ja-JP" altLang="en-US" dirty="0"/>
              <a:t>では、</a:t>
            </a:r>
            <a:r>
              <a:rPr kumimoji="1" lang="en-US" altLang="ja-JP" dirty="0"/>
              <a:t>Swap </a:t>
            </a:r>
            <a:r>
              <a:rPr kumimoji="1" lang="ja-JP" altLang="en-US" dirty="0"/>
              <a:t>が存在しない可能性が高い。以下のように、「</a:t>
            </a:r>
            <a:r>
              <a:rPr kumimoji="1" lang="en-US" altLang="ja-JP" dirty="0"/>
              <a:t>Swap: 0</a:t>
            </a:r>
            <a:r>
              <a:rPr kumimoji="1" lang="ja-JP" altLang="en-US" dirty="0"/>
              <a:t>」と表示されていれば、</a:t>
            </a:r>
            <a:r>
              <a:rPr lang="en-US" altLang="ja-JP" dirty="0"/>
              <a:t>Swap </a:t>
            </a:r>
            <a:r>
              <a:rPr lang="ja-JP" altLang="en-US" dirty="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total        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count=250</a:t>
            </a: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chmod</a:t>
            </a:r>
            <a:r>
              <a:rPr lang="en-US" altLang="ja-JP" sz="1200" dirty="0">
                <a:solidFill>
                  <a:schemeClr val="bg1"/>
                </a:solidFill>
                <a:latin typeface="Consolas" panose="020B0609020204030204" pitchFamily="49" charset="0"/>
              </a:rPr>
              <a:t> 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mkswap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cp</a:t>
            </a:r>
            <a:r>
              <a:rPr lang="en-US" altLang="ja-JP" sz="1200" dirty="0">
                <a:solidFill>
                  <a:schemeClr val="bg1"/>
                </a:solidFill>
                <a:latin typeface="Consolas" panose="020B0609020204030204" pitchFamily="49" charset="0"/>
              </a:rPr>
              <a:t> -n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fstab.original</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dd of=/</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oflag</a:t>
            </a:r>
            <a:r>
              <a:rPr lang="en-US" altLang="ja-JP" sz="1200" dirty="0">
                <a:solidFill>
                  <a:schemeClr val="bg1"/>
                </a:solidFill>
                <a:latin typeface="Consolas" panose="020B0609020204030204" pitchFamily="49" charset="0"/>
              </a:rPr>
              <a:t>=append conv=</a:t>
            </a:r>
            <a:r>
              <a:rPr lang="en-US" altLang="ja-JP" sz="1200" dirty="0" err="1">
                <a:solidFill>
                  <a:schemeClr val="bg1"/>
                </a:solidFill>
                <a:latin typeface="Consolas" panose="020B0609020204030204" pitchFamily="49" charset="0"/>
              </a:rPr>
              <a:t>notrunc</a:t>
            </a:r>
            <a:r>
              <a:rPr lang="en-US" altLang="ja-JP" sz="1200" dirty="0">
                <a:solidFill>
                  <a:schemeClr val="bg1"/>
                </a:solidFill>
                <a:latin typeface="Consolas" panose="020B0609020204030204" pitchFamily="49" charset="0"/>
              </a:rPr>
              <a:t> &lt;&lt;EOF</a:t>
            </a:r>
          </a:p>
          <a:p>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swap </a:t>
            </a:r>
            <a:r>
              <a:rPr lang="en-US" altLang="ja-JP" sz="1200" dirty="0" err="1">
                <a:solidFill>
                  <a:schemeClr val="bg1"/>
                </a:solidFill>
                <a:latin typeface="Consolas" panose="020B0609020204030204" pitchFamily="49" charset="0"/>
              </a:rPr>
              <a:t>swap</a:t>
            </a:r>
            <a:r>
              <a:rPr lang="en-US" altLang="ja-JP" sz="1200" dirty="0">
                <a:solidFill>
                  <a:schemeClr val="bg1"/>
                </a:solidFill>
                <a:latin typeface="Consolas" panose="020B0609020204030204" pitchFamily="49" charset="0"/>
              </a:rPr>
              <a:t> defaults 0 0</a:t>
            </a:r>
          </a:p>
          <a:p>
            <a:r>
              <a:rPr lang="en-US" altLang="ja-JP" sz="1200" dirty="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lang="ja-JP" altLang="en-US" sz="1600" dirty="0"/>
          </a:p>
        </p:txBody>
      </p:sp>
      <p:sp>
        <p:nvSpPr>
          <p:cNvPr id="16" name="テキスト ボックス 15"/>
          <p:cNvSpPr txBox="1"/>
          <p:nvPr/>
        </p:nvSpPr>
        <p:spPr>
          <a:xfrm>
            <a:off x="615687" y="6356350"/>
            <a:ext cx="10958898" cy="338554"/>
          </a:xfrm>
          <a:prstGeom prst="rect">
            <a:avLst/>
          </a:prstGeom>
          <a:noFill/>
        </p:spPr>
        <p:txBody>
          <a:bodyPr wrap="square" rtlCol="0">
            <a:spAutoFit/>
          </a:bodyPr>
          <a:lstStyle/>
          <a:p>
            <a:r>
              <a:rPr lang="ja-JP" altLang="en-US" sz="1600" dirty="0"/>
              <a:t>上記のとおり実行した後、</a:t>
            </a:r>
            <a:r>
              <a:rPr lang="en-US" altLang="ja-JP" sz="1600" b="1" dirty="0" err="1"/>
              <a:t>sudo</a:t>
            </a:r>
            <a:r>
              <a:rPr lang="en-US" altLang="ja-JP" sz="1600" b="1" dirty="0"/>
              <a:t> reboot</a:t>
            </a:r>
            <a:r>
              <a:rPr lang="en-US" altLang="ja-JP" sz="1600" dirty="0"/>
              <a:t> </a:t>
            </a:r>
            <a:r>
              <a:rPr lang="ja-JP" altLang="en-US" sz="1600" dirty="0"/>
              <a:t>で再起動をし、</a:t>
            </a:r>
            <a:r>
              <a:rPr lang="en-US" altLang="ja-JP" sz="1600" b="1" dirty="0"/>
              <a:t>free</a:t>
            </a:r>
            <a:r>
              <a:rPr lang="en-US" altLang="ja-JP" sz="1600" dirty="0"/>
              <a:t> </a:t>
            </a:r>
            <a:r>
              <a:rPr lang="ja-JP" altLang="en-US" sz="1600" dirty="0"/>
              <a:t>コマンドを再度実行して、</a:t>
            </a:r>
            <a:r>
              <a:rPr lang="en-US" altLang="ja-JP" sz="1600" dirty="0"/>
              <a:t>Swap </a:t>
            </a:r>
            <a:r>
              <a:rPr lang="ja-JP" altLang="en-US" sz="1600" dirty="0"/>
              <a:t>が作成され有効化されたことを確認する。</a:t>
            </a:r>
            <a:endParaRPr kumimoji="1" lang="ja-JP" altLang="en-US" sz="1600" dirty="0"/>
          </a:p>
        </p:txBody>
      </p:sp>
    </p:spTree>
    <p:extLst>
      <p:ext uri="{BB962C8B-B14F-4D97-AF65-F5344CB8AC3E}">
        <p14:creationId xmlns:p14="http://schemas.microsoft.com/office/powerpoint/2010/main" val="4591385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a:t>.NET SDK 6.0.106 </a:t>
            </a:r>
            <a:r>
              <a:rPr lang="ja-JP" altLang="en-US" dirty="0"/>
              <a:t>のインストールを行なう。</a:t>
            </a:r>
            <a:endParaRPr lang="en-US" altLang="ja-JP" dirty="0"/>
          </a:p>
        </p:txBody>
      </p:sp>
      <p:sp>
        <p:nvSpPr>
          <p:cNvPr id="9" name="テキスト ボックス 8"/>
          <p:cNvSpPr txBox="1"/>
          <p:nvPr/>
        </p:nvSpPr>
        <p:spPr>
          <a:xfrm>
            <a:off x="222382" y="2188582"/>
            <a:ext cx="11664818" cy="830997"/>
          </a:xfrm>
          <a:prstGeom prst="rect">
            <a:avLst/>
          </a:prstGeom>
          <a:solidFill>
            <a:schemeClr val="tx1"/>
          </a:solidFill>
        </p:spPr>
        <p:txBody>
          <a:bodyPr wrap="square" rtlCol="0">
            <a:spAutoFit/>
          </a:bodyPr>
          <a:lstStyle/>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https://static.lts.dn.ipantt.net/d/210111_002_microsoft_dotnet_sdk_12255/220624_install_dotnet_6.0.106.sh)"</a:t>
            </a:r>
          </a:p>
          <a:p>
            <a:endParaRPr lang="en-US" altLang="ja-JP" sz="1200" dirty="0">
              <a:solidFill>
                <a:schemeClr val="bg1"/>
              </a:solidFill>
              <a:latin typeface="Consolas" panose="020B0609020204030204" pitchFamily="49" charset="0"/>
            </a:endParaRPr>
          </a:p>
        </p:txBody>
      </p:sp>
      <p:sp>
        <p:nvSpPr>
          <p:cNvPr id="6" name="テキスト ボックス 5"/>
          <p:cNvSpPr txBox="1"/>
          <p:nvPr/>
        </p:nvSpPr>
        <p:spPr>
          <a:xfrm>
            <a:off x="332741" y="1422400"/>
            <a:ext cx="11055695" cy="369332"/>
          </a:xfrm>
          <a:prstGeom prst="rect">
            <a:avLst/>
          </a:prstGeom>
          <a:noFill/>
        </p:spPr>
        <p:txBody>
          <a:bodyPr wrap="square" rtlCol="0">
            <a:spAutoFit/>
          </a:bodyPr>
          <a:lstStyle/>
          <a:p>
            <a:r>
              <a:rPr kumimoji="1" lang="ja-JP" altLang="en-US" dirty="0"/>
              <a:t>以下の黒枠内のコマンド </a:t>
            </a:r>
            <a:r>
              <a:rPr kumimoji="1" lang="en-US" altLang="ja-JP" dirty="0"/>
              <a:t>(2 </a:t>
            </a:r>
            <a:r>
              <a:rPr kumimoji="1" lang="ja-JP" altLang="en-US" dirty="0"/>
              <a:t>行</a:t>
            </a:r>
            <a:r>
              <a:rPr kumimoji="1" lang="en-US" altLang="ja-JP" dirty="0"/>
              <a:t>) </a:t>
            </a:r>
            <a:r>
              <a:rPr kumimoji="1" lang="ja-JP" altLang="en-US" dirty="0"/>
              <a:t>を、そのままコピー </a:t>
            </a:r>
            <a:r>
              <a:rPr kumimoji="1" lang="en-US" altLang="ja-JP" dirty="0"/>
              <a:t>&amp; </a:t>
            </a:r>
            <a:r>
              <a:rPr kumimoji="1" lang="ja-JP" altLang="en-US" dirty="0"/>
              <a:t>ペーストして、</a:t>
            </a:r>
            <a:r>
              <a:rPr kumimoji="1" lang="en-US" altLang="ja-JP" dirty="0"/>
              <a:t>SSH </a:t>
            </a:r>
            <a:r>
              <a:rPr kumimoji="1" lang="ja-JP" altLang="en-US" dirty="0"/>
              <a:t>のコンソールに貼り付ける。</a:t>
            </a:r>
          </a:p>
        </p:txBody>
      </p:sp>
      <p:sp>
        <p:nvSpPr>
          <p:cNvPr id="15" name="テキスト ボックス 14"/>
          <p:cNvSpPr txBox="1"/>
          <p:nvPr/>
        </p:nvSpPr>
        <p:spPr>
          <a:xfrm>
            <a:off x="332741" y="3367784"/>
            <a:ext cx="11055695" cy="2031325"/>
          </a:xfrm>
          <a:prstGeom prst="rect">
            <a:avLst/>
          </a:prstGeom>
          <a:noFill/>
        </p:spPr>
        <p:txBody>
          <a:bodyPr wrap="square" rtlCol="0">
            <a:spAutoFit/>
          </a:bodyPr>
          <a:lstStyle/>
          <a:p>
            <a:r>
              <a:rPr kumimoji="1" lang="ja-JP" altLang="en-US" dirty="0"/>
              <a:t>自動的にバイナリファイルがダウンロードされ、インストールが実行される。</a:t>
            </a:r>
          </a:p>
          <a:p>
            <a:endParaRPr lang="ja-JP" altLang="en-US" dirty="0"/>
          </a:p>
          <a:p>
            <a:r>
              <a:rPr kumimoji="1" lang="ja-JP" altLang="en-US" dirty="0"/>
              <a:t>最後に</a:t>
            </a:r>
          </a:p>
          <a:p>
            <a:endParaRPr lang="ja-JP" altLang="en-US" dirty="0"/>
          </a:p>
          <a:p>
            <a:r>
              <a:rPr lang="en-US" altLang="ja-JP" b="1" dirty="0"/>
              <a:t>“Install .NET OK !!”</a:t>
            </a:r>
            <a:endParaRPr lang="ja-JP" altLang="en-US" b="1" dirty="0"/>
          </a:p>
          <a:p>
            <a:endParaRPr kumimoji="1" lang="ja-JP" altLang="en-US" dirty="0"/>
          </a:p>
          <a:p>
            <a:r>
              <a:rPr kumimoji="1" lang="ja-JP" altLang="en-US" dirty="0"/>
              <a:t>と表示されれば、完了である。</a:t>
            </a:r>
          </a:p>
        </p:txBody>
      </p:sp>
      <p:sp>
        <p:nvSpPr>
          <p:cNvPr id="8" name="テキスト ボックス 7">
            <a:extLst>
              <a:ext uri="{FF2B5EF4-FFF2-40B4-BE49-F238E27FC236}">
                <a16:creationId xmlns:a16="http://schemas.microsoft.com/office/drawing/2014/main" id="{68B52A1B-B261-4348-9186-2C33CE59AC45}"/>
              </a:ext>
            </a:extLst>
          </p:cNvPr>
          <p:cNvSpPr txBox="1"/>
          <p:nvPr/>
        </p:nvSpPr>
        <p:spPr>
          <a:xfrm>
            <a:off x="6898028" y="2907986"/>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15173337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a:t>.NET SDK </a:t>
            </a:r>
            <a:r>
              <a:rPr lang="ja-JP" altLang="en-US" dirty="0"/>
              <a:t>のインストールが正常に完了していることを確認する。</a:t>
            </a:r>
            <a:endParaRPr lang="en-US" altLang="ja-JP" dirty="0"/>
          </a:p>
        </p:txBody>
      </p:sp>
      <p:sp>
        <p:nvSpPr>
          <p:cNvPr id="6" name="テキスト ボックス 5"/>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222381" y="1203663"/>
            <a:ext cx="8101811" cy="369332"/>
          </a:xfrm>
          <a:prstGeom prst="rect">
            <a:avLst/>
          </a:prstGeom>
          <a:noFill/>
        </p:spPr>
        <p:txBody>
          <a:bodyPr wrap="square" rtlCol="0">
            <a:spAutoFit/>
          </a:bodyPr>
          <a:lstStyle/>
          <a:p>
            <a:r>
              <a:rPr kumimoji="1" lang="ja-JP" altLang="en-US" dirty="0"/>
              <a:t>以下のコマンドを実行する。</a:t>
            </a:r>
          </a:p>
        </p:txBody>
      </p:sp>
      <p:sp>
        <p:nvSpPr>
          <p:cNvPr id="9" name="テキスト ボックス 8"/>
          <p:cNvSpPr txBox="1"/>
          <p:nvPr/>
        </p:nvSpPr>
        <p:spPr>
          <a:xfrm>
            <a:off x="222381" y="1920621"/>
            <a:ext cx="8101811" cy="369332"/>
          </a:xfrm>
          <a:prstGeom prst="rect">
            <a:avLst/>
          </a:prstGeom>
          <a:noFill/>
        </p:spPr>
        <p:txBody>
          <a:bodyPr wrap="square" rtlCol="0">
            <a:spAutoFit/>
          </a:bodyPr>
          <a:lstStyle/>
          <a:p>
            <a:r>
              <a:rPr kumimoji="1" lang="ja-JP" altLang="en-US" dirty="0"/>
              <a:t>以下のように表示されれば </a:t>
            </a:r>
            <a:r>
              <a:rPr kumimoji="1" lang="en-US" altLang="ja-JP" dirty="0"/>
              <a:t>OK </a:t>
            </a:r>
            <a:r>
              <a:rPr kumimoji="1" lang="ja-JP" altLang="en-US" dirty="0"/>
              <a:t>である。</a:t>
            </a:r>
          </a:p>
        </p:txBody>
      </p:sp>
      <p:sp>
        <p:nvSpPr>
          <p:cNvPr id="11" name="テキスト ボックス 10"/>
          <p:cNvSpPr txBox="1"/>
          <p:nvPr/>
        </p:nvSpPr>
        <p:spPr>
          <a:xfrm>
            <a:off x="937846" y="2270181"/>
            <a:ext cx="10972800" cy="1754326"/>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6.0.106</a:t>
            </a:r>
          </a:p>
          <a:p>
            <a:r>
              <a:rPr lang="en-US" altLang="ja-JP" sz="1200" dirty="0">
                <a:solidFill>
                  <a:schemeClr val="bg1"/>
                </a:solidFill>
                <a:latin typeface="Consolas" panose="020B0609020204030204" pitchFamily="49" charset="0"/>
              </a:rPr>
              <a:t> Commit:    </a:t>
            </a:r>
            <a:r>
              <a:rPr lang="ja-JP" altLang="en-US" sz="1200" dirty="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6.0.106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9916238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4-3</a:t>
            </a:r>
            <a:r>
              <a:rPr lang="en-US" altLang="ja-JP" sz="3200" dirty="0"/>
              <a:t>. SQL Server 2019 Express </a:t>
            </a:r>
            <a:r>
              <a:rPr lang="ja-JP" altLang="en-US" sz="3200" dirty="0"/>
              <a:t>のインストールと初期設定</a:t>
            </a:r>
            <a:endParaRPr kumimoji="1" lang="ja-JP" altLang="en-US" sz="3200" dirty="0"/>
          </a:p>
        </p:txBody>
      </p:sp>
      <p:sp>
        <p:nvSpPr>
          <p:cNvPr id="16" name="テキスト ボックス 15">
            <a:extLst>
              <a:ext uri="{FF2B5EF4-FFF2-40B4-BE49-F238E27FC236}">
                <a16:creationId xmlns:a16="http://schemas.microsoft.com/office/drawing/2014/main" id="{3A27DA16-14A0-408F-8F04-BE074A28EBAB}"/>
              </a:ext>
            </a:extLst>
          </p:cNvPr>
          <p:cNvSpPr txBox="1"/>
          <p:nvPr/>
        </p:nvSpPr>
        <p:spPr>
          <a:xfrm>
            <a:off x="3224477" y="1266480"/>
            <a:ext cx="5919285" cy="461665"/>
          </a:xfrm>
          <a:prstGeom prst="rect">
            <a:avLst/>
          </a:prstGeom>
          <a:solidFill>
            <a:schemeClr val="accent4">
              <a:lumMod val="40000"/>
              <a:lumOff val="60000"/>
            </a:schemeClr>
          </a:solidFill>
        </p:spPr>
        <p:txBody>
          <a:bodyPr wrap="square" rtlCol="0" anchor="ctr">
            <a:spAutoFit/>
          </a:bodyPr>
          <a:lstStyle/>
          <a:p>
            <a:pPr algn="ctr"/>
            <a:r>
              <a:rPr kumimoji="1" lang="en-US" altLang="ja-JP" sz="2400" dirty="0"/>
              <a:t>4-2 </a:t>
            </a:r>
            <a:r>
              <a:rPr kumimoji="1" lang="ja-JP" altLang="en-US" sz="2400" dirty="0"/>
              <a:t>までの手順で </a:t>
            </a:r>
            <a:r>
              <a:rPr kumimoji="1" lang="en-US" altLang="ja-JP" sz="2400" dirty="0"/>
              <a:t>Linux </a:t>
            </a:r>
            <a:r>
              <a:rPr kumimoji="1" lang="ja-JP" altLang="en-US" sz="2400" dirty="0"/>
              <a:t>をインストール</a:t>
            </a:r>
          </a:p>
        </p:txBody>
      </p:sp>
      <p:cxnSp>
        <p:nvCxnSpPr>
          <p:cNvPr id="17" name="直線矢印コネクタ 16">
            <a:extLst>
              <a:ext uri="{FF2B5EF4-FFF2-40B4-BE49-F238E27FC236}">
                <a16:creationId xmlns:a16="http://schemas.microsoft.com/office/drawing/2014/main" id="{A9485C3B-C20A-439D-9C34-90CAF0365096}"/>
              </a:ext>
            </a:extLst>
          </p:cNvPr>
          <p:cNvCxnSpPr>
            <a:cxnSpLocks/>
          </p:cNvCxnSpPr>
          <p:nvPr/>
        </p:nvCxnSpPr>
        <p:spPr>
          <a:xfrm flipH="1">
            <a:off x="4712677" y="1824969"/>
            <a:ext cx="1169671" cy="10963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E7ACB88D-FAD4-42C5-A197-5415244B23FF}"/>
              </a:ext>
            </a:extLst>
          </p:cNvPr>
          <p:cNvSpPr txBox="1"/>
          <p:nvPr/>
        </p:nvSpPr>
        <p:spPr>
          <a:xfrm>
            <a:off x="765139" y="2921293"/>
            <a:ext cx="487763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a:t>4-3A. SQL Server 2019 </a:t>
            </a:r>
            <a:r>
              <a:rPr lang="ja-JP" altLang="en-US" sz="2400" dirty="0"/>
              <a:t>の</a:t>
            </a:r>
            <a:endParaRPr lang="en-US" altLang="ja-JP" sz="2400" dirty="0"/>
          </a:p>
          <a:p>
            <a:pPr algn="ctr"/>
            <a:r>
              <a:rPr lang="ja-JP" altLang="en-US" sz="2400" b="1" u="sng" dirty="0">
                <a:solidFill>
                  <a:srgbClr val="0000FF"/>
                </a:solidFill>
              </a:rPr>
              <a:t>直接インストール</a:t>
            </a:r>
            <a:endParaRPr lang="en-US" altLang="ja-JP" sz="2400" b="1" u="sng" dirty="0">
              <a:solidFill>
                <a:srgbClr val="0000FF"/>
              </a:solidFill>
            </a:endParaRPr>
          </a:p>
        </p:txBody>
      </p:sp>
      <p:cxnSp>
        <p:nvCxnSpPr>
          <p:cNvPr id="19" name="直線矢印コネクタ 18">
            <a:extLst>
              <a:ext uri="{FF2B5EF4-FFF2-40B4-BE49-F238E27FC236}">
                <a16:creationId xmlns:a16="http://schemas.microsoft.com/office/drawing/2014/main" id="{1874C1AC-2ED2-4D76-A66E-C70A764A68C7}"/>
              </a:ext>
            </a:extLst>
          </p:cNvPr>
          <p:cNvCxnSpPr>
            <a:cxnSpLocks/>
          </p:cNvCxnSpPr>
          <p:nvPr/>
        </p:nvCxnSpPr>
        <p:spPr>
          <a:xfrm>
            <a:off x="6168489" y="1791823"/>
            <a:ext cx="1373357" cy="11741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7D4065CC-A4CF-4023-8D20-7DEA243D8B65}"/>
              </a:ext>
            </a:extLst>
          </p:cNvPr>
          <p:cNvSpPr txBox="1"/>
          <p:nvPr/>
        </p:nvSpPr>
        <p:spPr>
          <a:xfrm>
            <a:off x="5527829" y="2072306"/>
            <a:ext cx="1312579" cy="646331"/>
          </a:xfrm>
          <a:prstGeom prst="rect">
            <a:avLst/>
          </a:prstGeom>
          <a:noFill/>
        </p:spPr>
        <p:txBody>
          <a:bodyPr wrap="square" rtlCol="0">
            <a:spAutoFit/>
          </a:bodyPr>
          <a:lstStyle/>
          <a:p>
            <a:r>
              <a:rPr kumimoji="1" lang="ja-JP" altLang="en-US" dirty="0"/>
              <a:t>どちらか</a:t>
            </a:r>
          </a:p>
          <a:p>
            <a:r>
              <a:rPr kumimoji="1" lang="ja-JP" altLang="en-US" dirty="0"/>
              <a:t>適切なほう</a:t>
            </a:r>
          </a:p>
        </p:txBody>
      </p:sp>
      <p:pic>
        <p:nvPicPr>
          <p:cNvPr id="21" name="図 20">
            <a:extLst>
              <a:ext uri="{FF2B5EF4-FFF2-40B4-BE49-F238E27FC236}">
                <a16:creationId xmlns:a16="http://schemas.microsoft.com/office/drawing/2014/main" id="{A3C7EAE4-C713-4DAF-B502-C035C5041F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5560" y="1939624"/>
            <a:ext cx="1138136" cy="943583"/>
          </a:xfrm>
          <a:prstGeom prst="rect">
            <a:avLst/>
          </a:prstGeom>
        </p:spPr>
      </p:pic>
      <p:grpSp>
        <p:nvGrpSpPr>
          <p:cNvPr id="22" name="Group 4338">
            <a:extLst>
              <a:ext uri="{FF2B5EF4-FFF2-40B4-BE49-F238E27FC236}">
                <a16:creationId xmlns:a16="http://schemas.microsoft.com/office/drawing/2014/main" id="{0C2D98A6-820D-4954-A556-601D29950D54}"/>
              </a:ext>
            </a:extLst>
          </p:cNvPr>
          <p:cNvGrpSpPr>
            <a:grpSpLocks/>
          </p:cNvGrpSpPr>
          <p:nvPr/>
        </p:nvGrpSpPr>
        <p:grpSpPr bwMode="auto">
          <a:xfrm>
            <a:off x="371134" y="2399499"/>
            <a:ext cx="501869" cy="756484"/>
            <a:chOff x="536" y="997"/>
            <a:chExt cx="492" cy="685"/>
          </a:xfrm>
        </p:grpSpPr>
        <p:sp>
          <p:nvSpPr>
            <p:cNvPr id="23" name="Rectangle 4339">
              <a:extLst>
                <a:ext uri="{FF2B5EF4-FFF2-40B4-BE49-F238E27FC236}">
                  <a16:creationId xmlns:a16="http://schemas.microsoft.com/office/drawing/2014/main" id="{CDB5D58E-3273-4919-BE9B-402018F0C011}"/>
                </a:ext>
              </a:extLst>
            </p:cNvPr>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40">
              <a:extLst>
                <a:ext uri="{FF2B5EF4-FFF2-40B4-BE49-F238E27FC236}">
                  <a16:creationId xmlns:a16="http://schemas.microsoft.com/office/drawing/2014/main" id="{7DEAB258-8B82-464A-AEB6-C26AB03E5A93}"/>
                </a:ext>
              </a:extLst>
            </p:cNvPr>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41">
              <a:extLst>
                <a:ext uri="{FF2B5EF4-FFF2-40B4-BE49-F238E27FC236}">
                  <a16:creationId xmlns:a16="http://schemas.microsoft.com/office/drawing/2014/main" id="{68555F72-D083-4116-AF63-D8DBA2D194B6}"/>
                </a:ext>
              </a:extLst>
            </p:cNvPr>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42">
              <a:extLst>
                <a:ext uri="{FF2B5EF4-FFF2-40B4-BE49-F238E27FC236}">
                  <a16:creationId xmlns:a16="http://schemas.microsoft.com/office/drawing/2014/main" id="{886AB7E8-8610-4AAA-898F-EF24101081D6}"/>
                </a:ext>
              </a:extLst>
            </p:cNvPr>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43">
              <a:extLst>
                <a:ext uri="{FF2B5EF4-FFF2-40B4-BE49-F238E27FC236}">
                  <a16:creationId xmlns:a16="http://schemas.microsoft.com/office/drawing/2014/main" id="{0527C9D0-E38C-4D7E-A830-3887E37993F5}"/>
                </a:ext>
              </a:extLst>
            </p:cNvPr>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Line 4344">
              <a:extLst>
                <a:ext uri="{FF2B5EF4-FFF2-40B4-BE49-F238E27FC236}">
                  <a16:creationId xmlns:a16="http://schemas.microsoft.com/office/drawing/2014/main" id="{4EAC749A-632E-478E-83B9-27DF3501019A}"/>
                </a:ext>
              </a:extLst>
            </p:cNvPr>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9" name="Rectangle 4345">
              <a:extLst>
                <a:ext uri="{FF2B5EF4-FFF2-40B4-BE49-F238E27FC236}">
                  <a16:creationId xmlns:a16="http://schemas.microsoft.com/office/drawing/2014/main" id="{60F4643C-B856-4859-8DF5-B4E966465568}"/>
                </a:ext>
              </a:extLst>
            </p:cNvPr>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0" name="Rectangle 4346">
              <a:extLst>
                <a:ext uri="{FF2B5EF4-FFF2-40B4-BE49-F238E27FC236}">
                  <a16:creationId xmlns:a16="http://schemas.microsoft.com/office/drawing/2014/main" id="{807A1FCA-6023-4C69-86DA-24E8606A7F55}"/>
                </a:ext>
              </a:extLst>
            </p:cNvPr>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1" name="Rectangle 4347">
              <a:extLst>
                <a:ext uri="{FF2B5EF4-FFF2-40B4-BE49-F238E27FC236}">
                  <a16:creationId xmlns:a16="http://schemas.microsoft.com/office/drawing/2014/main" id="{76FD906A-B32F-41D3-875D-802EB0FA4775}"/>
                </a:ext>
              </a:extLst>
            </p:cNvPr>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 name="Freeform 4348">
              <a:extLst>
                <a:ext uri="{FF2B5EF4-FFF2-40B4-BE49-F238E27FC236}">
                  <a16:creationId xmlns:a16="http://schemas.microsoft.com/office/drawing/2014/main" id="{132391B1-380A-40A6-B1A1-25CD466F11E1}"/>
                </a:ext>
              </a:extLst>
            </p:cNvPr>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4349">
              <a:extLst>
                <a:ext uri="{FF2B5EF4-FFF2-40B4-BE49-F238E27FC236}">
                  <a16:creationId xmlns:a16="http://schemas.microsoft.com/office/drawing/2014/main" id="{523D291D-5A11-427F-968C-D3A2B7BE1411}"/>
                </a:ext>
              </a:extLst>
            </p:cNvPr>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Rectangle 4350">
              <a:extLst>
                <a:ext uri="{FF2B5EF4-FFF2-40B4-BE49-F238E27FC236}">
                  <a16:creationId xmlns:a16="http://schemas.microsoft.com/office/drawing/2014/main" id="{60BA11D3-BD7F-4ED1-B7C5-659FB9F30B60}"/>
                </a:ext>
              </a:extLst>
            </p:cNvPr>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51">
              <a:extLst>
                <a:ext uri="{FF2B5EF4-FFF2-40B4-BE49-F238E27FC236}">
                  <a16:creationId xmlns:a16="http://schemas.microsoft.com/office/drawing/2014/main" id="{7E30B609-EF4E-4E91-8361-F23C04DF8C9E}"/>
                </a:ext>
              </a:extLst>
            </p:cNvPr>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52">
              <a:extLst>
                <a:ext uri="{FF2B5EF4-FFF2-40B4-BE49-F238E27FC236}">
                  <a16:creationId xmlns:a16="http://schemas.microsoft.com/office/drawing/2014/main" id="{45D49F02-AE86-420C-BAAA-F097F07BB7B6}"/>
                </a:ext>
              </a:extLst>
            </p:cNvPr>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Rectangle 4353">
              <a:extLst>
                <a:ext uri="{FF2B5EF4-FFF2-40B4-BE49-F238E27FC236}">
                  <a16:creationId xmlns:a16="http://schemas.microsoft.com/office/drawing/2014/main" id="{95682F45-470C-4B44-969B-605B27C24808}"/>
                </a:ext>
              </a:extLst>
            </p:cNvPr>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8" name="Rectangle 4354">
              <a:extLst>
                <a:ext uri="{FF2B5EF4-FFF2-40B4-BE49-F238E27FC236}">
                  <a16:creationId xmlns:a16="http://schemas.microsoft.com/office/drawing/2014/main" id="{54F81033-324F-4DE9-B9D5-246929B2AFA2}"/>
                </a:ext>
              </a:extLst>
            </p:cNvPr>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Line 4355">
              <a:extLst>
                <a:ext uri="{FF2B5EF4-FFF2-40B4-BE49-F238E27FC236}">
                  <a16:creationId xmlns:a16="http://schemas.microsoft.com/office/drawing/2014/main" id="{2B96F488-9388-4DE7-B15D-19C4FD52D60E}"/>
                </a:ext>
              </a:extLst>
            </p:cNvPr>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0" name="Rectangle 4356">
              <a:extLst>
                <a:ext uri="{FF2B5EF4-FFF2-40B4-BE49-F238E27FC236}">
                  <a16:creationId xmlns:a16="http://schemas.microsoft.com/office/drawing/2014/main" id="{BE618F8E-57CB-4C9D-9AB4-7B244910E878}"/>
                </a:ext>
              </a:extLst>
            </p:cNvPr>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57">
              <a:extLst>
                <a:ext uri="{FF2B5EF4-FFF2-40B4-BE49-F238E27FC236}">
                  <a16:creationId xmlns:a16="http://schemas.microsoft.com/office/drawing/2014/main" id="{0BE54BCF-F34B-4365-8637-8578C5AE627F}"/>
                </a:ext>
              </a:extLst>
            </p:cNvPr>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58">
              <a:extLst>
                <a:ext uri="{FF2B5EF4-FFF2-40B4-BE49-F238E27FC236}">
                  <a16:creationId xmlns:a16="http://schemas.microsoft.com/office/drawing/2014/main" id="{09A1F8CC-98EE-47C4-AFE2-329B2FB8FDB7}"/>
                </a:ext>
              </a:extLst>
            </p:cNvPr>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Freeform 4359">
              <a:extLst>
                <a:ext uri="{FF2B5EF4-FFF2-40B4-BE49-F238E27FC236}">
                  <a16:creationId xmlns:a16="http://schemas.microsoft.com/office/drawing/2014/main" id="{8D2C6765-BF9C-46E9-B826-D360209A3B67}"/>
                </a:ext>
              </a:extLst>
            </p:cNvPr>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4" name="Freeform 4360">
              <a:extLst>
                <a:ext uri="{FF2B5EF4-FFF2-40B4-BE49-F238E27FC236}">
                  <a16:creationId xmlns:a16="http://schemas.microsoft.com/office/drawing/2014/main" id="{EF0A9894-6205-4CDB-8F15-F1576737F4BF}"/>
                </a:ext>
              </a:extLst>
            </p:cNvPr>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5" name="Freeform 4361">
              <a:extLst>
                <a:ext uri="{FF2B5EF4-FFF2-40B4-BE49-F238E27FC236}">
                  <a16:creationId xmlns:a16="http://schemas.microsoft.com/office/drawing/2014/main" id="{CCE4F630-135F-4AE5-8B42-3106A9A33637}"/>
                </a:ext>
              </a:extLst>
            </p:cNvPr>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46" name="Freeform 4362">
              <a:extLst>
                <a:ext uri="{FF2B5EF4-FFF2-40B4-BE49-F238E27FC236}">
                  <a16:creationId xmlns:a16="http://schemas.microsoft.com/office/drawing/2014/main" id="{936939A6-3FBE-4062-8565-FBD81ED1DFA5}"/>
                </a:ext>
              </a:extLst>
            </p:cNvPr>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47" name="図 46">
            <a:extLst>
              <a:ext uri="{FF2B5EF4-FFF2-40B4-BE49-F238E27FC236}">
                <a16:creationId xmlns:a16="http://schemas.microsoft.com/office/drawing/2014/main" id="{D774AB0A-BA5B-4726-B72F-7F42DE1E97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273" y="1216903"/>
            <a:ext cx="1316627" cy="1198940"/>
          </a:xfrm>
          <a:prstGeom prst="rect">
            <a:avLst/>
          </a:prstGeom>
        </p:spPr>
      </p:pic>
      <p:sp>
        <p:nvSpPr>
          <p:cNvPr id="7" name="テキスト ボックス 6">
            <a:extLst>
              <a:ext uri="{FF2B5EF4-FFF2-40B4-BE49-F238E27FC236}">
                <a16:creationId xmlns:a16="http://schemas.microsoft.com/office/drawing/2014/main" id="{4766F7E8-993A-48D8-B397-061ECC0A8D95}"/>
              </a:ext>
            </a:extLst>
          </p:cNvPr>
          <p:cNvSpPr txBox="1"/>
          <p:nvPr/>
        </p:nvSpPr>
        <p:spPr>
          <a:xfrm>
            <a:off x="869942" y="3920141"/>
            <a:ext cx="4657887" cy="2185214"/>
          </a:xfrm>
          <a:prstGeom prst="rect">
            <a:avLst/>
          </a:prstGeom>
          <a:solidFill>
            <a:schemeClr val="accent6">
              <a:lumMod val="20000"/>
              <a:lumOff val="80000"/>
            </a:schemeClr>
          </a:solidFill>
        </p:spPr>
        <p:txBody>
          <a:bodyPr wrap="square" rtlCol="0">
            <a:spAutoFit/>
          </a:bodyPr>
          <a:lstStyle/>
          <a:p>
            <a:pPr marL="285750" indent="-285750">
              <a:buFont typeface="Arial" panose="020B0604020202020204" pitchFamily="34" charset="0"/>
              <a:buChar char="•"/>
            </a:pPr>
            <a:r>
              <a:rPr lang="en-US" altLang="ja-JP" sz="2000" dirty="0"/>
              <a:t>Ubuntu 16.04, 18.04, 20.04 </a:t>
            </a:r>
            <a:r>
              <a:rPr lang="ja-JP" altLang="en-US" sz="2000" dirty="0"/>
              <a:t>の場合は、直接インストールが可能である。</a:t>
            </a:r>
            <a:endParaRPr lang="en-US" altLang="ja-JP" sz="1600" dirty="0"/>
          </a:p>
          <a:p>
            <a:pPr marL="742950" lvl="1" indent="-285750">
              <a:buFont typeface="Arial" panose="020B0604020202020204" pitchFamily="34" charset="0"/>
              <a:buChar char="•"/>
            </a:pPr>
            <a:r>
              <a:rPr lang="en-US" altLang="ja-JP" sz="1600" dirty="0"/>
              <a:t>Ubuntu 22.04 </a:t>
            </a:r>
            <a:r>
              <a:rPr lang="ja-JP" altLang="en-US" sz="1600" dirty="0"/>
              <a:t>の場合は、本マニュアル作成時点では </a:t>
            </a:r>
            <a:r>
              <a:rPr lang="en-US" altLang="ja-JP" sz="1600" dirty="0"/>
              <a:t>Microsoft </a:t>
            </a:r>
            <a:r>
              <a:rPr lang="ja-JP" altLang="en-US" sz="1600" dirty="0"/>
              <a:t>社がまだ </a:t>
            </a:r>
            <a:r>
              <a:rPr lang="en-US" altLang="ja-JP" sz="1600" dirty="0"/>
              <a:t>SQL Server 2019 </a:t>
            </a:r>
            <a:r>
              <a:rPr lang="ja-JP" altLang="en-US" sz="1600" dirty="0"/>
              <a:t>のインストーラを作成していないため、直接インストールすることが困難である。この場合は、</a:t>
            </a:r>
            <a:r>
              <a:rPr lang="en-US" altLang="ja-JP" sz="1600" dirty="0"/>
              <a:t>4-3B (</a:t>
            </a:r>
            <a:r>
              <a:rPr lang="ja-JP" altLang="en-US" sz="1600" dirty="0"/>
              <a:t>上図の右側</a:t>
            </a:r>
            <a:r>
              <a:rPr lang="en-US" altLang="ja-JP" sz="1600" dirty="0"/>
              <a:t>) </a:t>
            </a:r>
            <a:r>
              <a:rPr lang="ja-JP" altLang="en-US" sz="1600" dirty="0"/>
              <a:t>の方法で </a:t>
            </a:r>
            <a:r>
              <a:rPr lang="en-US" altLang="ja-JP" sz="1600" dirty="0"/>
              <a:t>Docker </a:t>
            </a:r>
            <a:r>
              <a:rPr lang="ja-JP" altLang="en-US" sz="1600" dirty="0"/>
              <a:t>を用いてインストールすること。</a:t>
            </a:r>
            <a:endParaRPr lang="en-US" altLang="ja-JP" sz="1600" dirty="0"/>
          </a:p>
        </p:txBody>
      </p:sp>
      <p:sp>
        <p:nvSpPr>
          <p:cNvPr id="48" name="テキスト ボックス 47">
            <a:extLst>
              <a:ext uri="{FF2B5EF4-FFF2-40B4-BE49-F238E27FC236}">
                <a16:creationId xmlns:a16="http://schemas.microsoft.com/office/drawing/2014/main" id="{1F817A65-F209-4FA1-B9FE-6A3279DB20C6}"/>
              </a:ext>
            </a:extLst>
          </p:cNvPr>
          <p:cNvSpPr txBox="1"/>
          <p:nvPr/>
        </p:nvSpPr>
        <p:spPr>
          <a:xfrm>
            <a:off x="6401366" y="2935112"/>
            <a:ext cx="487763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a:t>4-3B. SQL Server 2019 </a:t>
            </a:r>
            <a:r>
              <a:rPr lang="ja-JP" altLang="en-US" sz="2400" dirty="0"/>
              <a:t>の</a:t>
            </a:r>
            <a:endParaRPr lang="en-US" altLang="ja-JP" sz="2400" dirty="0"/>
          </a:p>
          <a:p>
            <a:pPr algn="ctr"/>
            <a:r>
              <a:rPr lang="en-US" altLang="ja-JP" sz="2400" b="1" u="sng" dirty="0">
                <a:solidFill>
                  <a:srgbClr val="0000FF"/>
                </a:solidFill>
              </a:rPr>
              <a:t>Docker </a:t>
            </a:r>
            <a:r>
              <a:rPr lang="ja-JP" altLang="en-US" sz="2400" b="1" u="sng" dirty="0">
                <a:solidFill>
                  <a:srgbClr val="0000FF"/>
                </a:solidFill>
              </a:rPr>
              <a:t>コンテナとしてのインストール</a:t>
            </a:r>
            <a:endParaRPr lang="en-US" altLang="ja-JP" sz="2400" b="1" u="sng" dirty="0">
              <a:solidFill>
                <a:srgbClr val="0000FF"/>
              </a:solidFill>
            </a:endParaRPr>
          </a:p>
        </p:txBody>
      </p:sp>
      <p:sp>
        <p:nvSpPr>
          <p:cNvPr id="49" name="テキスト ボックス 48">
            <a:extLst>
              <a:ext uri="{FF2B5EF4-FFF2-40B4-BE49-F238E27FC236}">
                <a16:creationId xmlns:a16="http://schemas.microsoft.com/office/drawing/2014/main" id="{104D0A53-16CD-4698-B523-A5E70E8BEFD5}"/>
              </a:ext>
            </a:extLst>
          </p:cNvPr>
          <p:cNvSpPr txBox="1"/>
          <p:nvPr/>
        </p:nvSpPr>
        <p:spPr>
          <a:xfrm>
            <a:off x="6664173" y="3861926"/>
            <a:ext cx="4734538" cy="1938992"/>
          </a:xfrm>
          <a:prstGeom prst="rect">
            <a:avLst/>
          </a:prstGeom>
          <a:solidFill>
            <a:schemeClr val="accent5">
              <a:lumMod val="20000"/>
              <a:lumOff val="80000"/>
            </a:schemeClr>
          </a:solidFill>
        </p:spPr>
        <p:txBody>
          <a:bodyPr wrap="square" rtlCol="0">
            <a:spAutoFit/>
          </a:bodyPr>
          <a:lstStyle/>
          <a:p>
            <a:pPr marL="285750" indent="-285750">
              <a:buFont typeface="Arial" panose="020B0604020202020204" pitchFamily="34" charset="0"/>
              <a:buChar char="•"/>
            </a:pPr>
            <a:r>
              <a:rPr lang="en-US" altLang="ja-JP" sz="2000" dirty="0"/>
              <a:t>Ubuntu 18.04, 20.04, 22.04 </a:t>
            </a:r>
            <a:r>
              <a:rPr lang="ja-JP" altLang="en-US" sz="2000" dirty="0"/>
              <a:t>またはそれ以降の場合は、</a:t>
            </a:r>
            <a:r>
              <a:rPr lang="en-US" altLang="ja-JP" sz="2000" dirty="0"/>
              <a:t>Docker </a:t>
            </a:r>
            <a:r>
              <a:rPr lang="ja-JP" altLang="en-US" sz="2000" dirty="0"/>
              <a:t>コンテナとして </a:t>
            </a:r>
            <a:r>
              <a:rPr lang="en-US" altLang="ja-JP" sz="2000" dirty="0"/>
              <a:t>SQL Server 2019 </a:t>
            </a:r>
            <a:r>
              <a:rPr lang="ja-JP" altLang="en-US" sz="2000" dirty="0"/>
              <a:t>をインストールすることが可能である。</a:t>
            </a:r>
            <a:endParaRPr lang="en-US" altLang="ja-JP" sz="2000" dirty="0"/>
          </a:p>
          <a:p>
            <a:pPr marL="285750" indent="-285750">
              <a:buFont typeface="Arial" panose="020B0604020202020204" pitchFamily="34" charset="0"/>
              <a:buChar char="•"/>
            </a:pPr>
            <a:r>
              <a:rPr lang="ja-JP" altLang="en-US" sz="2000" dirty="0"/>
              <a:t>その他の </a:t>
            </a:r>
            <a:r>
              <a:rPr lang="en-US" altLang="ja-JP" sz="2000" dirty="0"/>
              <a:t>OS (CentOS </a:t>
            </a:r>
            <a:r>
              <a:rPr lang="ja-JP" altLang="en-US" sz="2000" dirty="0"/>
              <a:t>等</a:t>
            </a:r>
            <a:r>
              <a:rPr lang="en-US" altLang="ja-JP" sz="2000" dirty="0"/>
              <a:t>) </a:t>
            </a:r>
            <a:r>
              <a:rPr lang="ja-JP" altLang="en-US" sz="2000" dirty="0"/>
              <a:t>でも </a:t>
            </a:r>
            <a:r>
              <a:rPr lang="en-US" altLang="ja-JP" sz="2000" dirty="0"/>
              <a:t>Docker </a:t>
            </a:r>
            <a:r>
              <a:rPr lang="ja-JP" altLang="en-US" sz="2000" dirty="0"/>
              <a:t>コンテナ版が利用可能である。</a:t>
            </a:r>
            <a:endParaRPr lang="en-US" altLang="ja-JP" sz="2000" dirty="0"/>
          </a:p>
        </p:txBody>
      </p:sp>
      <p:sp>
        <p:nvSpPr>
          <p:cNvPr id="9" name="テキスト ボックス 8">
            <a:extLst>
              <a:ext uri="{FF2B5EF4-FFF2-40B4-BE49-F238E27FC236}">
                <a16:creationId xmlns:a16="http://schemas.microsoft.com/office/drawing/2014/main" id="{CA24978C-574E-4020-88D1-1ABBF0FFE815}"/>
              </a:ext>
            </a:extLst>
          </p:cNvPr>
          <p:cNvSpPr txBox="1"/>
          <p:nvPr/>
        </p:nvSpPr>
        <p:spPr>
          <a:xfrm>
            <a:off x="1445846" y="6213231"/>
            <a:ext cx="9566031" cy="646331"/>
          </a:xfrm>
          <a:prstGeom prst="rect">
            <a:avLst/>
          </a:prstGeom>
          <a:noFill/>
        </p:spPr>
        <p:txBody>
          <a:bodyPr wrap="square" rtlCol="0">
            <a:spAutoFit/>
          </a:bodyPr>
          <a:lstStyle/>
          <a:p>
            <a:r>
              <a:rPr kumimoji="1" lang="ja-JP" altLang="en-US" dirty="0"/>
              <a:t>いずれの方法でも、</a:t>
            </a:r>
            <a:r>
              <a:rPr kumimoji="1" lang="en-US" altLang="ja-JP" dirty="0"/>
              <a:t>SQL Server 2019 </a:t>
            </a:r>
            <a:r>
              <a:rPr kumimoji="1" lang="ja-JP" altLang="en-US" dirty="0"/>
              <a:t>のデータ本体は </a:t>
            </a:r>
            <a:r>
              <a:rPr kumimoji="1" lang="en-US" altLang="ja-JP" dirty="0"/>
              <a:t>/var/opt/</a:t>
            </a:r>
            <a:r>
              <a:rPr kumimoji="1" lang="en-US" altLang="ja-JP" dirty="0" err="1"/>
              <a:t>mssql</a:t>
            </a:r>
            <a:r>
              <a:rPr kumimoji="1" lang="en-US" altLang="ja-JP" dirty="0"/>
              <a:t>/ </a:t>
            </a:r>
            <a:r>
              <a:rPr kumimoji="1" lang="ja-JP" altLang="en-US" dirty="0"/>
              <a:t>に保存される。</a:t>
            </a:r>
            <a:endParaRPr kumimoji="1" lang="en-US" altLang="ja-JP" dirty="0"/>
          </a:p>
          <a:p>
            <a:r>
              <a:rPr lang="en-US" altLang="ja-JP" dirty="0"/>
              <a:t>(4-3B </a:t>
            </a:r>
            <a:r>
              <a:rPr lang="ja-JP" altLang="en-US" dirty="0"/>
              <a:t>の </a:t>
            </a:r>
            <a:r>
              <a:rPr lang="en-US" altLang="ja-JP" dirty="0"/>
              <a:t>Docker </a:t>
            </a:r>
            <a:r>
              <a:rPr lang="ja-JP" altLang="en-US" dirty="0"/>
              <a:t>コンテナの場合も、データ本体は、</a:t>
            </a:r>
            <a:r>
              <a:rPr lang="ja-JP" altLang="en-US" b="1" u="sng" dirty="0">
                <a:solidFill>
                  <a:srgbClr val="0000FF"/>
                </a:solidFill>
              </a:rPr>
              <a:t>ホスト </a:t>
            </a:r>
            <a:r>
              <a:rPr lang="en-US" altLang="ja-JP" b="1" u="sng" dirty="0">
                <a:solidFill>
                  <a:srgbClr val="0000FF"/>
                </a:solidFill>
              </a:rPr>
              <a:t>Linux </a:t>
            </a:r>
            <a:r>
              <a:rPr lang="ja-JP" altLang="en-US" b="1" u="sng" dirty="0">
                <a:solidFill>
                  <a:srgbClr val="0000FF"/>
                </a:solidFill>
              </a:rPr>
              <a:t>の</a:t>
            </a:r>
            <a:r>
              <a:rPr lang="ja-JP" altLang="en-US" dirty="0"/>
              <a:t> </a:t>
            </a:r>
            <a:r>
              <a:rPr lang="en-US" altLang="ja-JP" dirty="0"/>
              <a:t>/var/opt/</a:t>
            </a:r>
            <a:r>
              <a:rPr lang="en-US" altLang="ja-JP" dirty="0" err="1"/>
              <a:t>mssql</a:t>
            </a:r>
            <a:r>
              <a:rPr lang="en-US" altLang="ja-JP" dirty="0"/>
              <a:t>/ </a:t>
            </a:r>
            <a:r>
              <a:rPr lang="ja-JP" altLang="en-US" dirty="0"/>
              <a:t>に保存される。</a:t>
            </a:r>
            <a:r>
              <a:rPr lang="en-US" altLang="ja-JP" dirty="0"/>
              <a:t>)</a:t>
            </a:r>
            <a:endParaRPr kumimoji="1" lang="en-US" altLang="ja-JP" dirty="0"/>
          </a:p>
        </p:txBody>
      </p:sp>
    </p:spTree>
    <p:extLst>
      <p:ext uri="{BB962C8B-B14F-4D97-AF65-F5344CB8AC3E}">
        <p14:creationId xmlns:p14="http://schemas.microsoft.com/office/powerpoint/2010/main" val="184584623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ELAB">
      <a:majorFont>
        <a:latin typeface="Calibri"/>
        <a:ea typeface="Meiryo UI"/>
        <a:cs typeface=""/>
      </a:majorFont>
      <a:minorFont>
        <a:latin typeface="Calibr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12621</TotalTime>
  <Words>75951</Words>
  <Application>Microsoft Office PowerPoint</Application>
  <PresentationFormat>ワイド画面</PresentationFormat>
  <Paragraphs>3663</Paragraphs>
  <Slides>279</Slides>
  <Notes>0</Notes>
  <HiddenSlides>0</HiddenSlides>
  <MMClips>0</MMClips>
  <ScaleCrop>false</ScaleCrop>
  <HeadingPairs>
    <vt:vector size="8" baseType="variant">
      <vt:variant>
        <vt:lpstr>使用されているフォント</vt:lpstr>
      </vt:variant>
      <vt:variant>
        <vt:i4>7</vt:i4>
      </vt:variant>
      <vt:variant>
        <vt:lpstr>テーマ</vt:lpstr>
      </vt:variant>
      <vt:variant>
        <vt:i4>1</vt:i4>
      </vt:variant>
      <vt:variant>
        <vt:lpstr>埋め込まれた OLE サーバー</vt:lpstr>
      </vt:variant>
      <vt:variant>
        <vt:i4>1</vt:i4>
      </vt:variant>
      <vt:variant>
        <vt:lpstr>スライド タイトル</vt:lpstr>
      </vt:variant>
      <vt:variant>
        <vt:i4>279</vt:i4>
      </vt:variant>
    </vt:vector>
  </HeadingPairs>
  <TitlesOfParts>
    <vt:vector size="288" baseType="lpstr">
      <vt:lpstr>Meiryo UI</vt:lpstr>
      <vt:lpstr>游ゴシック</vt:lpstr>
      <vt:lpstr>Arial</vt:lpstr>
      <vt:lpstr>Calibri</vt:lpstr>
      <vt:lpstr>Consolas</vt:lpstr>
      <vt:lpstr>Segoe Condensed</vt:lpstr>
      <vt:lpstr>Times New Roman</vt:lpstr>
      <vt:lpstr>Office テーマ</vt:lpstr>
      <vt:lpstr>Microsoft クリップアート</vt:lpstr>
      <vt:lpstr>NTT東日本 – IPA シン・テレワークシステム プライベート版 構築マニュアル (ハイパースケール版)</vt:lpstr>
      <vt:lpstr>本バージョンについて・更新履歴</vt:lpstr>
      <vt:lpstr>本ドキュメントの目的 読者は、25 万ユーザーを超える「NTT 東日本 - IPA シン・テレワークシステム」 (パブリック版・無償開放) と同程度・同規模の完全に冗長化されたハイパースケール・テレワーク・リモートアクセスシステムを自ら構築し、運営することができるようになります。 </vt:lpstr>
      <vt:lpstr>本ドキュメントの進め方  (初心者)</vt:lpstr>
      <vt:lpstr>本ドキュメントの進め方  (プロになる道)</vt:lpstr>
      <vt:lpstr>本ドキュメントの前提知識</vt:lpstr>
      <vt:lpstr>注意事項</vt:lpstr>
      <vt:lpstr>アップデートリリースお知らせメールサービスへの登録方法</vt:lpstr>
      <vt:lpstr>PowerPoint プレゼンテーション</vt:lpstr>
      <vt:lpstr>1-1. 「シン・テレワークシステム プライベート版」とは</vt:lpstr>
      <vt:lpstr>1-2. プライベート版には 2 種類が存在</vt:lpstr>
      <vt:lpstr>1-3. ハイパースケール版のアーキテクチャ</vt:lpstr>
      <vt:lpstr>1-4. ハイパースケール版の革新点</vt:lpstr>
      <vt:lpstr>1-5. ハイパースケール版コントローラの処理性能</vt:lpstr>
      <vt:lpstr>PowerPoint プレゼンテーション</vt:lpstr>
      <vt:lpstr>PowerPoint プレゼンテーション</vt:lpstr>
      <vt:lpstr>2-1. 必要なハードウェアおよび OS</vt:lpstr>
      <vt:lpstr>PowerPoint プレゼンテーション</vt:lpstr>
      <vt:lpstr>PowerPoint プレゼンテーション</vt:lpstr>
      <vt:lpstr>2-2. 必要なインターネット接続帯域</vt:lpstr>
      <vt:lpstr>2-3. コントローラおよび中継ゲートウェイのインターネット接続</vt:lpstr>
      <vt:lpstr>2-4. ワンタイムパスワード (OTP) 機能を用いる場合の SMTP サーバー</vt:lpstr>
      <vt:lpstr>2-5. コントローラ、中継ゲートウェイ、HTML5 版 Web クライアント用 Web サーバーおよびデータベースサーバーの共通的注意点</vt:lpstr>
      <vt:lpstr>2-6. SQL Server 2019 Express のデータベースサイズ制限について</vt:lpstr>
      <vt:lpstr>2-7. 必要な作業用端末と試験用端末</vt:lpstr>
      <vt:lpstr>2-8. 本ドキュメント内における AWS 環境のリファレンス環境としての意義と、不具合が発生している場合の原因切り分け手順</vt:lpstr>
      <vt:lpstr>2-9. 既知の制限事項/仕様について</vt:lpstr>
      <vt:lpstr>PowerPoint プレゼンテーション</vt:lpstr>
      <vt:lpstr>3-1. コントローラ (Windows) の構築の流れ</vt:lpstr>
      <vt:lpstr>3-2. AWS の Windows Server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3-3. SQL Server 2019 Express のインストールと初期設定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3-4. SQL Server 2019 Express への作業用端末からの接続と初期データベース構築</vt:lpstr>
      <vt:lpstr>PowerPoint プレゼンテーション</vt:lpstr>
      <vt:lpstr>PowerPoint プレゼンテーション</vt:lpstr>
      <vt:lpstr>PowerPoint プレゼンテーション</vt:lpstr>
      <vt:lpstr>3-5.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3-6. コントローラデーモンの停止 / 開始</vt:lpstr>
      <vt:lpstr>3-7. 将来のコントローラのソースコードの更新手順</vt:lpstr>
      <vt:lpstr>3-8. コントローラのソースコードを改造する場合の手順</vt:lpstr>
      <vt:lpstr>PowerPoint プレゼンテーション</vt:lpstr>
      <vt:lpstr>3B-1. HTML5 版 Web クライアント用 Web サーバーの概要</vt:lpstr>
      <vt:lpstr>HTML5 版 Web クライアント用 Web サーバーのアーキテクチャ</vt:lpstr>
      <vt:lpstr>「HTML5 版 Web クライアント用 Web サーバー」構築の流れ</vt:lpstr>
      <vt:lpstr>3B-2. AWS の Windows Server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3B-4. HTML5 版 Web クライアント用 Web サーバーデーモンの停止 / 開始</vt:lpstr>
      <vt:lpstr>3B-5. 将来のHTML5 版 Web クライアント用 Web サーバーのソースコードの更新手順</vt:lpstr>
      <vt:lpstr>3B-6. HTML5 版 Web クライアント用 Web サーバーのソースコードを改造する場合の手順</vt:lpstr>
      <vt:lpstr>PowerPoint プレゼンテーション</vt:lpstr>
      <vt:lpstr>4-1. コントローラ (Linux) の構築の流れ</vt:lpstr>
      <vt:lpstr>4-2.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4-3. SQL Server 2019 Express のインストールと初期設定</vt:lpstr>
      <vt:lpstr>4-3A. SQL Server 2019 Express のインストールと初期設定 (直接インストール)</vt:lpstr>
      <vt:lpstr>PowerPoint プレゼンテーション</vt:lpstr>
      <vt:lpstr>4-3B. SQL Server 2019 Express のインストールと初期設定 (Docker コンテナとしてインストール)</vt:lpstr>
      <vt:lpstr>PowerPoint プレゼンテーション</vt:lpstr>
      <vt:lpstr>PowerPoint プレゼンテーション</vt:lpstr>
      <vt:lpstr>PowerPoint プレゼンテーション</vt:lpstr>
      <vt:lpstr>4-4. SQL Server 2019 Express への作業用端末からの接続と初期データベース構築</vt:lpstr>
      <vt:lpstr>PowerPoint プレゼンテーション</vt:lpstr>
      <vt:lpstr>PowerPoint プレゼンテーション</vt:lpstr>
      <vt:lpstr>PowerPoint プレゼンテーション</vt:lpstr>
      <vt:lpstr>4-5.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4-6. コントローラデーモンの停止 / 開始</vt:lpstr>
      <vt:lpstr>4-7. 将来のコントローラのソースコードの更新手順</vt:lpstr>
      <vt:lpstr>4-8. コントローラのソースコードを改造する場合の手順</vt:lpstr>
      <vt:lpstr>PowerPoint プレゼンテーション</vt:lpstr>
      <vt:lpstr>4B-1. HTML5 版 Web クライアント用 Web サーバーの概要</vt:lpstr>
      <vt:lpstr>HTML5 版 Web クライアント用 Web サーバーのアーキテクチャ</vt:lpstr>
      <vt:lpstr>「HTML5 版 Web クライアント用 Web サーバー」構築の流れ</vt:lpstr>
      <vt:lpstr>4B-2.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4B-4. HTML5 版 Web クライアント用 Web サーバーデーモンの停止 / 開始</vt:lpstr>
      <vt:lpstr>4B-5. 将来のHTML5 版 Web クライアント用 Web サーバーのソースコードの更新手順</vt:lpstr>
      <vt:lpstr>4B-6. HTML5 版 Web クライアント用 Web サーバーのソースコードを 改造する場合の手順</vt:lpstr>
      <vt:lpstr>4B-7. 実際に HTML5 版 Web クライアントを使ってみよう</vt:lpstr>
      <vt:lpstr>PowerPoint プレゼンテーション</vt:lpstr>
      <vt:lpstr>5-1. 中継ゲートウェイ (Linux) の構築の流れ</vt:lpstr>
      <vt:lpstr>5-2.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5-3. 中継ゲートウェイプログラムのビルドの実行</vt:lpstr>
      <vt:lpstr>5-4. 中継ゲートウェイをコントローラに接続する設定の書き込み</vt:lpstr>
      <vt:lpstr>5-5. 中継ゲートウェイプログラムの起動と終了</vt:lpstr>
      <vt:lpstr>5-6. 中継ゲートウェイシステム起動後の稼働チェック</vt:lpstr>
      <vt:lpstr>5-7. 複数の中継ゲートウェイの構築と接続</vt:lpstr>
      <vt:lpstr>5-8. 中継ゲートウェイのプロセスの自動起動方法</vt:lpstr>
      <vt:lpstr>PowerPoint プレゼンテーション</vt:lpstr>
      <vt:lpstr>6-1. アプリケーション・インストーラ構築の流れ</vt:lpstr>
      <vt:lpstr>6-2.作業用マシンへの Visual Studio 2022 のインストール</vt:lpstr>
      <vt:lpstr>PowerPoint プレゼンテーション</vt:lpstr>
      <vt:lpstr>PowerPoint プレゼンテーション</vt:lpstr>
      <vt:lpstr>6-3. シン・テレワークシステムのソースコードのダウンロード</vt:lpstr>
      <vt:lpstr>6-4. コントローラの IP アドレス等の指定</vt:lpstr>
      <vt:lpstr>6-5. ビルドの実施</vt:lpstr>
      <vt:lpstr>6-6. 生成されたインストーラを用いた、エンドユーザーの視点に立ったゲートウェイシステム全体の動作の確認</vt:lpstr>
      <vt:lpstr>PowerPoint プレゼンテーション</vt:lpstr>
      <vt:lpstr>6-7. ビルドで生成される各種 Win32 実行可能ファイルのデジタル署名 (オプション)</vt:lpstr>
      <vt:lpstr>PowerPoint プレゼンテーション</vt:lpstr>
      <vt:lpstr>PowerPoint プレゼンテーション</vt:lpstr>
      <vt:lpstr>コントローラの冗長には、VM 基盤レイヤでの冗長と、シン・テレワークシステムのレイヤでの冗長の 2 つの戦略がある。</vt:lpstr>
      <vt:lpstr>7-1. コントローラ冗長のパターン分け、仕組み、注意点</vt:lpstr>
      <vt:lpstr>PowerPoint プレゼンテーション</vt:lpstr>
      <vt:lpstr>コントローラ冗長の仕組み (1/3) – 通常時</vt:lpstr>
      <vt:lpstr>コントローラ冗長の仕組み (2/3) – コントローラのダウン</vt:lpstr>
      <vt:lpstr>コントローラ冗長の仕組み (3/3) – データベースのダウン</vt:lpstr>
      <vt:lpstr>コントローラ冗長の注意点</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7-2. コントローラから DB への通信の必要性</vt:lpstr>
      <vt:lpstr>7-3. コントローラ冗長化で必要な作業</vt:lpstr>
      <vt:lpstr>7-4. DB の独立 (冗長パターン B の場合のみ)</vt:lpstr>
      <vt:lpstr>PowerPoint プレゼンテーション</vt:lpstr>
      <vt:lpstr>7-5. 2 台目以降のコントローラの構築</vt:lpstr>
      <vt:lpstr>7-6. 各コントローラから単一の DB へのネットワーク経由の参照設定</vt:lpstr>
      <vt:lpstr>7-7. 各中継ゲートウェイから、すべてのコントローラへの接続の設定</vt:lpstr>
      <vt:lpstr>PowerPoint プレゼンテーション</vt:lpstr>
      <vt:lpstr>7-8. アプリケーションの EntryPoint.dat へのすべてのコントローラへの接続の設定の書き込みとアプリケーションの再ビルド</vt:lpstr>
      <vt:lpstr>7-9. 実際のユーザーの視点に立ったコントローラ冗長化のテスト</vt:lpstr>
      <vt:lpstr>PowerPoint プレゼンテーション</vt:lpstr>
      <vt:lpstr>8-1. アプリケーションの UI の高度なカスタマイズ方法</vt:lpstr>
      <vt:lpstr>8-2. アプリケーションの ID (AppId) の変更によるユニーク化</vt:lpstr>
      <vt:lpstr>8-3. 中継システムに登録済みのサーバー一覧の管理</vt:lpstr>
      <vt:lpstr>PowerPoint プレゼンテーション</vt:lpstr>
      <vt:lpstr>PowerPoint プレゼンテーション</vt:lpstr>
      <vt:lpstr>8-4. 不要なサーバーのサーバーテーブルからの削除</vt:lpstr>
      <vt:lpstr>PowerPoint プレゼンテーション</vt:lpstr>
      <vt:lpstr>8-5. ゲートウェイに現在接続しているサーバーセッション一覧の表示</vt:lpstr>
      <vt:lpstr>PowerPoint プレゼンテーション</vt:lpstr>
      <vt:lpstr>8-6. コントローラおよび中継ゲートウェイの Linux カーネルのクオータ値等の推奨設定</vt:lpstr>
      <vt:lpstr>8-7. 中継ゲートウェイのより詳細な設定</vt:lpstr>
      <vt:lpstr>8-7B. 中継ゲートウェイのデバッグログの出力</vt:lpstr>
      <vt:lpstr>8-8. 独自のプライベート CA (認証局) の証明書の利用</vt:lpstr>
      <vt:lpstr>8-9. IP アドレスの代わりに DNS FQDN を指定する方法</vt:lpstr>
      <vt:lpstr>8-10. コントローラのログの確認方法</vt:lpstr>
      <vt:lpstr>8-11 コントローラのログの一覧</vt:lpstr>
      <vt:lpstr>8-12. コントローラのログの管理について</vt:lpstr>
      <vt:lpstr>8-13. 中継システム全体の健康状態の把握について</vt:lpstr>
      <vt:lpstr>各コントローラの「稼働ステータス」の「ThinController System Status」 の HTTP API について</vt:lpstr>
      <vt:lpstr>中継システムの健康状態 「ThinController System Status」 解説書 (1/3)</vt:lpstr>
      <vt:lpstr>中継システムの健康状態 「ThinController System Status」 解説書 (2/3)</vt:lpstr>
      <vt:lpstr>中継システムの健康状態 「ThinController System Status」 解説書 (3/3)</vt:lpstr>
      <vt:lpstr>PowerPoint プレゼンテーション</vt:lpstr>
      <vt:lpstr>8-14. コントローラの設定変数の確認と変更</vt:lpstr>
      <vt:lpstr>コントローラ設定変数解説書 (1/3)</vt:lpstr>
      <vt:lpstr>コントローラ設定変数解説書 (2/3)</vt:lpstr>
      <vt:lpstr>コントローラ設定変数解説書 (3/3)</vt:lpstr>
      <vt:lpstr>8-15. 中継ゲートウェイの一覧および接続されているサーバーセッションの一覧の HTTP API での取得</vt:lpstr>
      <vt:lpstr>中継ゲートウェイの一覧の値の解説</vt:lpstr>
      <vt:lpstr>PowerPoint プレゼンテーション</vt:lpstr>
      <vt:lpstr>8-16. 中継システムへのアプリの接続を組織構成員にのみ許可する方法</vt:lpstr>
      <vt:lpstr>PowerPoint プレゼンテーション</vt:lpstr>
      <vt:lpstr>8-17. コントローラ、中継ゲートウェイ、HTML5 版 Web クライアント用 Web サーバー、アプリケーションのソースコード等のファイルのカスタマイズを行なう場合</vt:lpstr>
      <vt:lpstr>8-18. シン・テレワークシステムのソースコードの確認方法</vt:lpstr>
      <vt:lpstr>8-19. OTP を電子メールの代わりに SMS で送信する方法</vt:lpstr>
      <vt:lpstr>OTP を電子メールの代わりに SMS で送信する (続き)</vt:lpstr>
      <vt:lpstr>8-20. 「HTML5 版 Web クライアント用 Web サーバー」のドメイン名および SSL 証明書の設定方法</vt:lpstr>
      <vt:lpstr>手法 1. 持ち込み商用証明書のインストール (Web サーバーに .pfx ファイルを書き込む)</vt:lpstr>
      <vt:lpstr>手法 2. Let’s Encrypt 証明書 (無償) による自動取得・自動更新</vt:lpstr>
      <vt:lpstr>手法 3. 独自に構築する証明書ファイル提供サーバーからの自動更新</vt:lpstr>
      <vt:lpstr>手法 3. 独自に構築する証明書ファイル提供サーバーからの自動更新 (続き)</vt:lpstr>
      <vt:lpstr>手法 3. 独自に構築する証明書ファイル提供サーバーからの自動更新 (続き)</vt:lpstr>
      <vt:lpstr>8-21. 「HTML5 版 Web クライアント」の文字列やデザインの変更 (ブランド化)</vt:lpstr>
      <vt:lpstr>PowerPoint プレゼンテーション</vt:lpstr>
      <vt:lpstr>9-1. 本ドキュメントのセキュリティ対策の対象</vt:lpstr>
      <vt:lpstr>9-2. データベースのパスワード変更</vt:lpstr>
      <vt:lpstr>データベースの 「sql_thin_reader」および「sql_thin_writer」 のパスワード変更後に各コントローラで行なう必要がある DB 接続文字列の変更</vt:lpstr>
      <vt:lpstr>9-3. SQL Server 2019 Express への不要な通信の遮断</vt:lpstr>
      <vt:lpstr>9-4. コントローラ管理画面の初期ユーザー名・パスワード 「admin / ipantt」の変更</vt:lpstr>
      <vt:lpstr>9-5. コントローラ設定変数の 「ControllerGateSecretKey」の変更</vt:lpstr>
      <vt:lpstr>9-6. コントローラ設定変数の 「GateKeyList」の変更</vt:lpstr>
      <vt:lpstr>9-7.コントローラ設定変数の 「QueryPassword_Stat」、「QueryPassword_Gates」、「QueryPassword_Sessions」の変更</vt:lpstr>
      <vt:lpstr>9-8. コントローラ設定変数の「GatewayServicePortIpAcl」の変更</vt:lpstr>
      <vt:lpstr>9-9. データベースのバックアップ</vt:lpstr>
      <vt:lpstr>9-10. コントローラ、HTML5 版 Web クライアント用 Web サーバーおよび中継ゲートウェイのバックアップ</vt:lpstr>
      <vt:lpstr>9-11. コントローラで自主的に作られる設定データの世代バックアップ</vt:lpstr>
      <vt:lpstr>9-12. 「HTML5 版 Web クライアント用 Web サーバー」で推奨されるセキュリティ設定の方法</vt:lpstr>
      <vt:lpstr>9-13. HTML5 版 Web クライアントで使用される WebSocket 用ワイルドカード DNS サーバーおよび SSL 証明書インフラの自前構築</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9-13B. 「websocket.jp」サンプルワイルドカード DNS インフラについて 補足 (HTML5 版 Web クライアントを使用しない場合でもワイルドカード DNS インフラは必要である)</vt:lpstr>
      <vt:lpstr>9-14. HTML5 版 Web クライアント用 Web サーバーの冗長化</vt:lpstr>
      <vt:lpstr>9-15. HTML5 版 Web クライアント用 Web サーバーの CookieEncryptPassword の変更</vt:lpstr>
      <vt:lpstr>9-16. Loopback アドレス (127.0.0.1 または ::1) を返すサンプル DNS FQDN である "*.secure.ipantt.net" および "*.secure6.ipantt.net" について</vt:lpstr>
      <vt:lpstr>PowerPoint プレゼンテーション</vt:lpstr>
      <vt:lpstr>10-1. 「NTT 東日本 – IPA シン・テレワークシステム パブリック版」 の運用ノウハウについて</vt:lpstr>
      <vt:lpstr>10-2. シン・テレワークシステム パブリック版のネットワーク構成</vt:lpstr>
      <vt:lpstr>10-3. コントローラ用インターネット接続ルータのセキュリティ</vt:lpstr>
      <vt:lpstr>10-4. 中継ゲートウェイ用インターネット接続ルータのセキュリティ</vt:lpstr>
      <vt:lpstr>10-5. コントローラ 1, コントローラ 2 の構成とセキュリティ</vt:lpstr>
      <vt:lpstr>10-6. データベースサーバーの構成とセキュリティ</vt:lpstr>
      <vt:lpstr>10-7. 中継ゲートウェイの構成とセキュリティ</vt:lpstr>
      <vt:lpstr>10-8. コントローラ設定変数の重要な設定値</vt:lpstr>
      <vt:lpstr>10-9. 消費しているリソースの状況 (コントローラ)</vt:lpstr>
      <vt:lpstr>10-9B. 消費しているリソースの状況 (HTML5 版 Web クライアント用 Web サーバーの VM)</vt:lpstr>
      <vt:lpstr>10-10. 消費しているリソースの状況 (データベース)</vt:lpstr>
      <vt:lpstr>10-11. 消費しているリソースの状況 (中継 GW)</vt:lpstr>
      <vt:lpstr>中継 GW の Raspberry Pi 4 の 1 年間のメモリ使用率 (適当な 16 台分)</vt:lpstr>
      <vt:lpstr>中継 GW の Raspberry Pi 4 の 1 年間の 受け持ちセッション数 (適当な 16 台分)</vt:lpstr>
      <vt:lpstr>中継 GW の Raspberry Pi 4 の 1 年間の温度 (適当な 16 台分)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NTT東日本-IPA シン・テレワークシステム Doc001. プライベート版 構築マニュアル (ハイパースケール版)</dc:title>
  <dc:creator>Windows ユーザー</dc:creator>
  <cp:lastModifiedBy>Nobori Daiyuu</cp:lastModifiedBy>
  <cp:revision>4249</cp:revision>
  <dcterms:created xsi:type="dcterms:W3CDTF">2017-10-22T02:50:05Z</dcterms:created>
  <dcterms:modified xsi:type="dcterms:W3CDTF">2022-07-24T15:22:37Z</dcterms:modified>
</cp:coreProperties>
</file>